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544" r:id="rId2"/>
    <p:sldId id="545" r:id="rId3"/>
    <p:sldId id="546" r:id="rId4"/>
    <p:sldId id="547" r:id="rId5"/>
    <p:sldId id="548" r:id="rId6"/>
    <p:sldId id="549" r:id="rId7"/>
    <p:sldId id="550" r:id="rId8"/>
    <p:sldId id="551" r:id="rId9"/>
    <p:sldId id="552" r:id="rId10"/>
    <p:sldId id="553" r:id="rId11"/>
    <p:sldId id="588" r:id="rId12"/>
    <p:sldId id="557" r:id="rId13"/>
    <p:sldId id="590" r:id="rId14"/>
    <p:sldId id="566" r:id="rId15"/>
    <p:sldId id="567" r:id="rId16"/>
    <p:sldId id="568" r:id="rId17"/>
    <p:sldId id="569" r:id="rId18"/>
    <p:sldId id="593" r:id="rId19"/>
    <p:sldId id="594" r:id="rId20"/>
    <p:sldId id="591" r:id="rId21"/>
    <p:sldId id="570" r:id="rId22"/>
    <p:sldId id="571" r:id="rId23"/>
    <p:sldId id="572" r:id="rId24"/>
    <p:sldId id="573" r:id="rId25"/>
    <p:sldId id="585" r:id="rId26"/>
    <p:sldId id="589" r:id="rId27"/>
    <p:sldId id="576"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FF0A"/>
    <a:srgbClr val="42FF08"/>
    <a:srgbClr val="68FF09"/>
    <a:srgbClr val="F7BE0D"/>
    <a:srgbClr val="EEE918"/>
    <a:srgbClr val="BD0A12"/>
    <a:srgbClr val="DEDEDE"/>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5" autoAdjust="0"/>
    <p:restoredTop sz="87651" autoAdjust="0"/>
  </p:normalViewPr>
  <p:slideViewPr>
    <p:cSldViewPr>
      <p:cViewPr varScale="1">
        <p:scale>
          <a:sx n="59" d="100"/>
          <a:sy n="59" d="100"/>
        </p:scale>
        <p:origin x="1544"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3C0FFF-E306-8F49-A2A4-02AA5FB6AC83}" type="datetimeFigureOut">
              <a:rPr lang="en-US" smtClean="0"/>
              <a:t>10/21/20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1C8A0F-B238-DA4F-9958-E1AEB9F53513}" type="slidenum">
              <a:rPr lang="en-US" smtClean="0"/>
              <a:t>‹#›</a:t>
            </a:fld>
            <a:endParaRPr lang="en-US"/>
          </a:p>
        </p:txBody>
      </p:sp>
    </p:spTree>
    <p:extLst>
      <p:ext uri="{BB962C8B-B14F-4D97-AF65-F5344CB8AC3E}">
        <p14:creationId xmlns:p14="http://schemas.microsoft.com/office/powerpoint/2010/main" val="35917388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250D63-EC7C-4976-A9D0-162F3D939C4E}" type="datetimeFigureOut">
              <a:rPr lang="en-US" smtClean="0"/>
              <a:t>10/21/20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230A9A-2637-4F4B-B8F8-240F39B08293}" type="slidenum">
              <a:rPr lang="en-US" smtClean="0"/>
              <a:t>‹#›</a:t>
            </a:fld>
            <a:endParaRPr lang="en-US"/>
          </a:p>
        </p:txBody>
      </p:sp>
    </p:spTree>
    <p:extLst>
      <p:ext uri="{BB962C8B-B14F-4D97-AF65-F5344CB8AC3E}">
        <p14:creationId xmlns:p14="http://schemas.microsoft.com/office/powerpoint/2010/main" val="22816400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today about work that we’ve been doing over the past couple</a:t>
            </a:r>
            <a:r>
              <a:rPr lang="en-US" baseline="0" dirty="0"/>
              <a:t> years on a new load balancing mechanism for datacenter networks. </a:t>
            </a:r>
          </a:p>
          <a:p>
            <a:r>
              <a:rPr lang="en-US" baseline="0" dirty="0"/>
              <a:t>This is joint work with my colleagues at Cisco, as well as Terry Lam at Google and George Varghese at Microsoft.</a:t>
            </a:r>
            <a:endParaRPr lang="en-US" dirty="0"/>
          </a:p>
        </p:txBody>
      </p:sp>
      <p:sp>
        <p:nvSpPr>
          <p:cNvPr id="4" name="Slide Number Placeholder 3"/>
          <p:cNvSpPr>
            <a:spLocks noGrp="1"/>
          </p:cNvSpPr>
          <p:nvPr>
            <p:ph type="sldNum" sz="quarter" idx="10"/>
          </p:nvPr>
        </p:nvSpPr>
        <p:spPr/>
        <p:txBody>
          <a:bodyPr/>
          <a:lstStyle/>
          <a:p>
            <a:fld id="{A5230A9A-2637-4F4B-B8F8-240F39B08293}" type="slidenum">
              <a:rPr lang="en-US" smtClean="0"/>
              <a:t>1</a:t>
            </a:fld>
            <a:endParaRPr lang="en-US"/>
          </a:p>
        </p:txBody>
      </p:sp>
    </p:spTree>
    <p:extLst>
      <p:ext uri="{BB962C8B-B14F-4D97-AF65-F5344CB8AC3E}">
        <p14:creationId xmlns:p14="http://schemas.microsoft.com/office/powerpoint/2010/main" val="170977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9DCEB-137A-1F41-A48F-205FB6B36BDF}" type="slidenum">
              <a:rPr lang="en-US" smtClean="0"/>
              <a:t>25</a:t>
            </a:fld>
            <a:endParaRPr lang="en-US"/>
          </a:p>
        </p:txBody>
      </p:sp>
    </p:spTree>
    <p:extLst>
      <p:ext uri="{BB962C8B-B14F-4D97-AF65-F5344CB8AC3E}">
        <p14:creationId xmlns:p14="http://schemas.microsoft.com/office/powerpoint/2010/main" val="3954071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Network-based </a:t>
            </a:r>
            <a:r>
              <a:rPr lang="en-US" dirty="0" err="1"/>
              <a:t>lb</a:t>
            </a:r>
            <a:r>
              <a:rPr lang="en-US" dirty="0"/>
              <a:t> is architecturally right</a:t>
            </a:r>
          </a:p>
          <a:p>
            <a:r>
              <a:rPr lang="en-US" dirty="0"/>
              <a:t>Simple distributed, but hardware accelerate</a:t>
            </a:r>
            <a:r>
              <a:rPr lang="en-US" baseline="0" dirty="0"/>
              <a:t> mechanisms are near-optimal</a:t>
            </a:r>
          </a:p>
          <a:p>
            <a:endParaRPr lang="en-US" dirty="0"/>
          </a:p>
        </p:txBody>
      </p:sp>
      <p:sp>
        <p:nvSpPr>
          <p:cNvPr id="4" name="Slide Number Placeholder 3"/>
          <p:cNvSpPr>
            <a:spLocks noGrp="1"/>
          </p:cNvSpPr>
          <p:nvPr>
            <p:ph type="sldNum" sz="quarter" idx="10"/>
          </p:nvPr>
        </p:nvSpPr>
        <p:spPr/>
        <p:txBody>
          <a:bodyPr/>
          <a:lstStyle/>
          <a:p>
            <a:fld id="{A5230A9A-2637-4F4B-B8F8-240F39B08293}"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46535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set the context, the primary motivation for this work is that datacenter networks need to provide large amounts of bisection bandwidth to support distributed applications; if you consider applications like big data analytics, </a:t>
            </a:r>
            <a:r>
              <a:rPr lang="en-US" baseline="0" dirty="0" err="1"/>
              <a:t>hPC</a:t>
            </a:r>
            <a:r>
              <a:rPr lang="en-US" baseline="0" dirty="0"/>
              <a:t>, or web services, they all require significant network IO between components that are spread across 100s or even 1000s of servers.</a:t>
            </a:r>
          </a:p>
          <a:p>
            <a:endParaRPr lang="en-US" baseline="0" dirty="0"/>
          </a:p>
          <a:p>
            <a:r>
              <a:rPr lang="en-US" baseline="0" dirty="0"/>
              <a:t>In response to this, in recent years, the single rooted tree topologies that have been used in enterprise networks for decades are being replaced with multi-rooted topologies. These new topologies, also called fat-tree or Leaf-Spine, are great -- they can scale bandwidth arbitrarily by just adding more paths; for example, adding more spine switches in a Leaf-Spine design. </a:t>
            </a:r>
          </a:p>
        </p:txBody>
      </p:sp>
      <p:sp>
        <p:nvSpPr>
          <p:cNvPr id="4" name="Slide Number Placeholder 3"/>
          <p:cNvSpPr>
            <a:spLocks noGrp="1"/>
          </p:cNvSpPr>
          <p:nvPr>
            <p:ph type="sldNum" sz="quarter" idx="10"/>
          </p:nvPr>
        </p:nvSpPr>
        <p:spPr/>
        <p:txBody>
          <a:bodyPr/>
          <a:lstStyle/>
          <a:p>
            <a:fld id="{A5230A9A-2637-4F4B-B8F8-240F39B08293}" type="slidenum">
              <a:rPr lang="en-US" smtClean="0"/>
              <a:t>2</a:t>
            </a:fld>
            <a:endParaRPr lang="en-US"/>
          </a:p>
        </p:txBody>
      </p:sp>
    </p:spTree>
    <p:extLst>
      <p:ext uri="{BB962C8B-B14F-4D97-AF65-F5344CB8AC3E}">
        <p14:creationId xmlns:p14="http://schemas.microsoft.com/office/powerpoint/2010/main" val="345475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the whole industry is moving in this direction -- of using multi-rooted topologies to build networks with full or near-full bisection </a:t>
            </a:r>
            <a:r>
              <a:rPr lang="en-US" baseline="0"/>
              <a:t>bandwidth.</a:t>
            </a:r>
          </a:p>
          <a:p>
            <a:endParaRPr lang="en-US" baseline="0" dirty="0"/>
          </a:p>
          <a:p>
            <a:r>
              <a:rPr lang="en-US" baseline="0" dirty="0"/>
              <a:t>This is great… but if we take a step back, it’s not </a:t>
            </a:r>
            <a:r>
              <a:rPr lang="en-US" i="1" baseline="0" dirty="0"/>
              <a:t>really </a:t>
            </a:r>
            <a:r>
              <a:rPr lang="en-US" i="0" baseline="0" dirty="0"/>
              <a:t>what we want.</a:t>
            </a:r>
            <a:endParaRPr lang="en-US" baseline="0" dirty="0"/>
          </a:p>
        </p:txBody>
      </p:sp>
      <p:sp>
        <p:nvSpPr>
          <p:cNvPr id="4" name="Slide Number Placeholder 3"/>
          <p:cNvSpPr>
            <a:spLocks noGrp="1"/>
          </p:cNvSpPr>
          <p:nvPr>
            <p:ph type="sldNum" sz="quarter" idx="10"/>
          </p:nvPr>
        </p:nvSpPr>
        <p:spPr/>
        <p:txBody>
          <a:bodyPr/>
          <a:lstStyle/>
          <a:p>
            <a:fld id="{A5230A9A-2637-4F4B-B8F8-240F39B08293}" type="slidenum">
              <a:rPr lang="en-US" smtClean="0"/>
              <a:t>3</a:t>
            </a:fld>
            <a:endParaRPr lang="en-US"/>
          </a:p>
        </p:txBody>
      </p:sp>
    </p:spTree>
    <p:extLst>
      <p:ext uri="{BB962C8B-B14F-4D97-AF65-F5344CB8AC3E}">
        <p14:creationId xmlns:p14="http://schemas.microsoft.com/office/powerpoint/2010/main" val="3454759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multi-rooted topology is not the “ideal” datacenter network. </a:t>
            </a:r>
          </a:p>
          <a:p>
            <a:endParaRPr lang="en-US" baseline="0" dirty="0"/>
          </a:p>
          <a:p>
            <a:r>
              <a:rPr lang="en-US" baseline="0" dirty="0"/>
              <a:t>What is the ideal network? The ideal network would be a big switch – or more precisely a big output-queued switch. That’s a switch that whenever…</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5230A9A-2637-4F4B-B8F8-240F39B08293}" type="slidenum">
              <a:rPr lang="en-US" smtClean="0"/>
              <a:t>4</a:t>
            </a:fld>
            <a:endParaRPr lang="en-US"/>
          </a:p>
        </p:txBody>
      </p:sp>
    </p:spTree>
    <p:extLst>
      <p:ext uri="{BB962C8B-B14F-4D97-AF65-F5344CB8AC3E}">
        <p14:creationId xmlns:p14="http://schemas.microsoft.com/office/powerpoint/2010/main" val="3454759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Valiant load balancing</a:t>
            </a:r>
            <a:r>
              <a:rPr lang="zh-CN" altLang="en-US" sz="1200" dirty="0"/>
              <a:t>  </a:t>
            </a:r>
            <a:r>
              <a:rPr lang="en-US" dirty="0"/>
              <a:t>http://</a:t>
            </a:r>
            <a:r>
              <a:rPr lang="en-US" dirty="0" err="1"/>
              <a:t>yuba.stanford.edu</a:t>
            </a:r>
            <a:r>
              <a:rPr lang="en-US" dirty="0"/>
              <a:t>/</a:t>
            </a:r>
            <a:r>
              <a:rPr lang="en-US" dirty="0" err="1"/>
              <a:t>vlb</a:t>
            </a:r>
            <a:r>
              <a:rPr lang="en-US" dirty="0"/>
              <a:t>/</a:t>
            </a:r>
          </a:p>
        </p:txBody>
      </p:sp>
      <p:sp>
        <p:nvSpPr>
          <p:cNvPr id="4" name="Slide Number Placeholder 3"/>
          <p:cNvSpPr>
            <a:spLocks noGrp="1"/>
          </p:cNvSpPr>
          <p:nvPr>
            <p:ph type="sldNum" sz="quarter" idx="5"/>
          </p:nvPr>
        </p:nvSpPr>
        <p:spPr/>
        <p:txBody>
          <a:bodyPr/>
          <a:lstStyle/>
          <a:p>
            <a:fld id="{A5230A9A-2637-4F4B-B8F8-240F39B08293}" type="slidenum">
              <a:rPr lang="en-US" smtClean="0"/>
              <a:t>5</a:t>
            </a:fld>
            <a:endParaRPr lang="en-US"/>
          </a:p>
        </p:txBody>
      </p:sp>
    </p:spTree>
    <p:extLst>
      <p:ext uri="{BB962C8B-B14F-4D97-AF65-F5344CB8AC3E}">
        <p14:creationId xmlns:p14="http://schemas.microsoft.com/office/powerpoint/2010/main" val="310212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Well, a fast distributed control would naturally be very responsive and be able to quickly adapt to changing traffic demands.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At the same time, as I’ll show later, it exploits exactly the good properties of the datacenter --- low latency and simple network topologies --- to enable a simultaneously simple and stable solution.</a:t>
            </a:r>
            <a:endParaRPr lang="en-US" dirty="0"/>
          </a:p>
        </p:txBody>
      </p:sp>
      <p:sp>
        <p:nvSpPr>
          <p:cNvPr id="4" name="Slide Number Placeholder 3"/>
          <p:cNvSpPr>
            <a:spLocks noGrp="1"/>
          </p:cNvSpPr>
          <p:nvPr>
            <p:ph type="sldNum" sz="quarter" idx="10"/>
          </p:nvPr>
        </p:nvSpPr>
        <p:spPr/>
        <p:txBody>
          <a:bodyPr/>
          <a:lstStyle/>
          <a:p>
            <a:fld id="{A5230A9A-2637-4F4B-B8F8-240F39B08293}" type="slidenum">
              <a:rPr lang="en-US" smtClean="0"/>
              <a:t>11</a:t>
            </a:fld>
            <a:endParaRPr lang="en-US"/>
          </a:p>
        </p:txBody>
      </p:sp>
    </p:spTree>
    <p:extLst>
      <p:ext uri="{BB962C8B-B14F-4D97-AF65-F5344CB8AC3E}">
        <p14:creationId xmlns:p14="http://schemas.microsoft.com/office/powerpoint/2010/main" val="1624617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CONGA</a:t>
            </a:r>
            <a:r>
              <a:rPr lang="en-US" baseline="0" dirty="0"/>
              <a:t> operates over a standard datacenter overlay, like VXLAN, that is used to virtualize the physical network. </a:t>
            </a:r>
          </a:p>
          <a:p>
            <a:r>
              <a:rPr lang="en-US" baseline="0" dirty="0"/>
              <a:t>I don’t have too much time to spend on overlays, but the basic idea is that there are these standard tunneling mechanisms, such as VXLAN, that are already being deployed in datacenters, and p</a:t>
            </a:r>
            <a:r>
              <a:rPr lang="en-US" dirty="0"/>
              <a:t>rovide an ideal conduit</a:t>
            </a:r>
            <a:r>
              <a:rPr lang="en-US" baseline="0" dirty="0"/>
              <a:t> for implementing CONGA.</a:t>
            </a:r>
            <a:endParaRPr lang="en-US" dirty="0"/>
          </a:p>
        </p:txBody>
      </p:sp>
      <p:sp>
        <p:nvSpPr>
          <p:cNvPr id="4" name="Slide Number Placeholder 3"/>
          <p:cNvSpPr>
            <a:spLocks noGrp="1"/>
          </p:cNvSpPr>
          <p:nvPr>
            <p:ph type="sldNum" sz="quarter" idx="10"/>
          </p:nvPr>
        </p:nvSpPr>
        <p:spPr/>
        <p:txBody>
          <a:bodyPr/>
          <a:lstStyle/>
          <a:p>
            <a:fld id="{A5230A9A-2637-4F4B-B8F8-240F39B08293}"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1116603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changes faster than they can happen</a:t>
            </a:r>
          </a:p>
        </p:txBody>
      </p:sp>
      <p:sp>
        <p:nvSpPr>
          <p:cNvPr id="4" name="Slide Number Placeholder 3"/>
          <p:cNvSpPr>
            <a:spLocks noGrp="1"/>
          </p:cNvSpPr>
          <p:nvPr>
            <p:ph type="sldNum" sz="quarter" idx="10"/>
          </p:nvPr>
        </p:nvSpPr>
        <p:spPr/>
        <p:txBody>
          <a:bodyPr/>
          <a:lstStyle/>
          <a:p>
            <a:fld id="{A5230A9A-2637-4F4B-B8F8-240F39B08293}"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573213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t>
            </a:r>
            <a:r>
              <a:rPr lang="en-US" dirty="0" err="1"/>
              <a:t>PoA</a:t>
            </a:r>
            <a:r>
              <a:rPr lang="en-US" dirty="0"/>
              <a:t>: Is the price of uncoordinated</a:t>
            </a:r>
            <a:r>
              <a:rPr lang="en-US" baseline="0" dirty="0"/>
              <a:t> decision making</a:t>
            </a:r>
            <a:endParaRPr lang="en-US" dirty="0"/>
          </a:p>
        </p:txBody>
      </p:sp>
      <p:sp>
        <p:nvSpPr>
          <p:cNvPr id="4" name="Slide Number Placeholder 3"/>
          <p:cNvSpPr>
            <a:spLocks noGrp="1"/>
          </p:cNvSpPr>
          <p:nvPr>
            <p:ph type="sldNum" sz="quarter" idx="10"/>
          </p:nvPr>
        </p:nvSpPr>
        <p:spPr/>
        <p:txBody>
          <a:bodyPr/>
          <a:lstStyle/>
          <a:p>
            <a:fld id="{A5230A9A-2637-4F4B-B8F8-240F39B08293}"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298189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HotNets 2012</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541641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HotNets 2012</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4240815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HotNets 2012</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26650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457200" y="1752600"/>
            <a:ext cx="8229600" cy="4373563"/>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HotNets 2012</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99A5B-5B03-425B-9284-2F10A88898BE}" type="slidenum">
              <a:rPr lang="en-US" smtClean="0"/>
              <a:t>‹#›</a:t>
            </a:fld>
            <a:endParaRPr lang="en-US"/>
          </a:p>
        </p:txBody>
      </p:sp>
      <p:cxnSp>
        <p:nvCxnSpPr>
          <p:cNvPr id="8" name="Straight Connector 7"/>
          <p:cNvCxnSpPr/>
          <p:nvPr userDrawn="1"/>
        </p:nvCxnSpPr>
        <p:spPr>
          <a:xfrm flipH="1">
            <a:off x="271329" y="1430708"/>
            <a:ext cx="8610600" cy="0"/>
          </a:xfrm>
          <a:prstGeom prst="line">
            <a:avLst/>
          </a:prstGeom>
          <a:ln>
            <a:solidFill>
              <a:srgbClr val="3366FF"/>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5644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HotNets 2012</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2129208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HotNets 2012</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3527063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HotNets 2012</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1825963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HotNets 2012</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3021081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HotNets 2012</a:t>
            </a:r>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352649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HotNets 2012</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236660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HotNets 2012</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C99A5B-5B03-425B-9284-2F10A88898BE}" type="slidenum">
              <a:rPr lang="en-US" smtClean="0"/>
              <a:t>‹#›</a:t>
            </a:fld>
            <a:endParaRPr lang="en-US"/>
          </a:p>
        </p:txBody>
      </p:sp>
    </p:spTree>
    <p:extLst>
      <p:ext uri="{BB962C8B-B14F-4D97-AF65-F5344CB8AC3E}">
        <p14:creationId xmlns:p14="http://schemas.microsoft.com/office/powerpoint/2010/main" val="3453740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r>
              <a:rPr lang="en-US"/>
              <a:t>HotNets 2012</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3AC99A5B-5B03-425B-9284-2F10A88898BE}" type="slidenum">
              <a:rPr lang="en-US" smtClean="0"/>
              <a:pPr/>
              <a:t>‹#›</a:t>
            </a:fld>
            <a:endParaRPr lang="en-US"/>
          </a:p>
        </p:txBody>
      </p:sp>
    </p:spTree>
    <p:extLst>
      <p:ext uri="{BB962C8B-B14F-4D97-AF65-F5344CB8AC3E}">
        <p14:creationId xmlns:p14="http://schemas.microsoft.com/office/powerpoint/2010/main" val="2081279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200" kern="1200">
          <a:solidFill>
            <a:srgbClr val="3366FF"/>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6.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5.emf"/><Relationship Id="rId3" Type="http://schemas.openxmlformats.org/officeDocument/2006/relationships/slideLayout" Target="../slideLayouts/slideLayout2.xml"/><Relationship Id="rId7" Type="http://schemas.openxmlformats.org/officeDocument/2006/relationships/image" Target="../media/image17.png"/><Relationship Id="rId12" Type="http://schemas.openxmlformats.org/officeDocument/2006/relationships/package" Target="../embeddings/Microsoft_Word_Document1.docx"/><Relationship Id="rId2" Type="http://schemas.openxmlformats.org/officeDocument/2006/relationships/tags" Target="../tags/tag16.xml"/><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image" Target="../media/image14.emf"/><Relationship Id="rId5" Type="http://schemas.openxmlformats.org/officeDocument/2006/relationships/image" Target="../media/image16.jpeg"/><Relationship Id="rId10" Type="http://schemas.openxmlformats.org/officeDocument/2006/relationships/package" Target="../embeddings/Microsoft_Word_Document.docx"/><Relationship Id="rId4" Type="http://schemas.openxmlformats.org/officeDocument/2006/relationships/notesSlide" Target="../notesSlides/notesSlide9.xml"/><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gif"/><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1371600"/>
            <a:ext cx="9144000" cy="1752600"/>
          </a:xfrm>
        </p:spPr>
        <p:txBody>
          <a:bodyPr>
            <a:noAutofit/>
          </a:bodyPr>
          <a:lstStyle/>
          <a:p>
            <a:r>
              <a:rPr lang="en-US" sz="3200" dirty="0"/>
              <a:t>CONGA: Distributed Congestion-Aware Load Balancing for Datacenters</a:t>
            </a:r>
          </a:p>
        </p:txBody>
      </p:sp>
      <p:sp>
        <p:nvSpPr>
          <p:cNvPr id="7" name="Slide Number Placeholder 6"/>
          <p:cNvSpPr>
            <a:spLocks noGrp="1"/>
          </p:cNvSpPr>
          <p:nvPr>
            <p:ph type="sldNum" sz="quarter" idx="12"/>
          </p:nvPr>
        </p:nvSpPr>
        <p:spPr/>
        <p:txBody>
          <a:bodyPr/>
          <a:lstStyle/>
          <a:p>
            <a:fld id="{3AC99A5B-5B03-425B-9284-2F10A88898BE}" type="slidenum">
              <a:rPr lang="en-US" smtClean="0"/>
              <a:t>1</a:t>
            </a:fld>
            <a:endParaRPr lang="en-US"/>
          </a:p>
        </p:txBody>
      </p:sp>
      <p:sp>
        <p:nvSpPr>
          <p:cNvPr id="8" name="Subtitle 2"/>
          <p:cNvSpPr txBox="1">
            <a:spLocks/>
          </p:cNvSpPr>
          <p:nvPr/>
        </p:nvSpPr>
        <p:spPr>
          <a:xfrm>
            <a:off x="533400" y="3276600"/>
            <a:ext cx="8229600" cy="2209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srgbClr val="000000"/>
                </a:solidFill>
              </a:rPr>
              <a:t>Mohammad Alizadeh</a:t>
            </a:r>
          </a:p>
          <a:p>
            <a:endParaRPr lang="en-US" sz="2000" dirty="0">
              <a:solidFill>
                <a:srgbClr val="000000"/>
              </a:solidFill>
            </a:endParaRPr>
          </a:p>
          <a:p>
            <a:r>
              <a:rPr lang="en-US" sz="2000" dirty="0">
                <a:solidFill>
                  <a:srgbClr val="000000"/>
                </a:solidFill>
              </a:rPr>
              <a:t>Tom </a:t>
            </a:r>
            <a:r>
              <a:rPr lang="en-US" sz="2000" dirty="0" err="1">
                <a:solidFill>
                  <a:srgbClr val="000000"/>
                </a:solidFill>
              </a:rPr>
              <a:t>Edsall</a:t>
            </a:r>
            <a:r>
              <a:rPr lang="en-US" sz="2000" dirty="0">
                <a:solidFill>
                  <a:srgbClr val="000000"/>
                </a:solidFill>
              </a:rPr>
              <a:t>, </a:t>
            </a:r>
            <a:r>
              <a:rPr lang="en-US" sz="2000" dirty="0" err="1">
                <a:solidFill>
                  <a:srgbClr val="000000"/>
                </a:solidFill>
              </a:rPr>
              <a:t>Sarang</a:t>
            </a:r>
            <a:r>
              <a:rPr lang="en-US" sz="2000" dirty="0">
                <a:solidFill>
                  <a:srgbClr val="000000"/>
                </a:solidFill>
              </a:rPr>
              <a:t> </a:t>
            </a:r>
            <a:r>
              <a:rPr lang="en-US" sz="2000" dirty="0" err="1">
                <a:solidFill>
                  <a:srgbClr val="000000"/>
                </a:solidFill>
              </a:rPr>
              <a:t>Dharmapurikar</a:t>
            </a:r>
            <a:r>
              <a:rPr lang="en-US" sz="2000" dirty="0">
                <a:solidFill>
                  <a:srgbClr val="000000"/>
                </a:solidFill>
              </a:rPr>
              <a:t>, </a:t>
            </a:r>
            <a:r>
              <a:rPr lang="en-US" sz="2000" dirty="0" err="1">
                <a:solidFill>
                  <a:srgbClr val="000000"/>
                </a:solidFill>
              </a:rPr>
              <a:t>Ramanan</a:t>
            </a:r>
            <a:r>
              <a:rPr lang="en-US" sz="2000" dirty="0">
                <a:solidFill>
                  <a:srgbClr val="000000"/>
                </a:solidFill>
              </a:rPr>
              <a:t> </a:t>
            </a:r>
            <a:r>
              <a:rPr lang="en-US" sz="2000" dirty="0" err="1">
                <a:solidFill>
                  <a:srgbClr val="000000"/>
                </a:solidFill>
              </a:rPr>
              <a:t>Vaidyanathan</a:t>
            </a:r>
            <a:r>
              <a:rPr lang="en-US" sz="2000" dirty="0">
                <a:solidFill>
                  <a:srgbClr val="000000"/>
                </a:solidFill>
              </a:rPr>
              <a:t>, Kevin Chu, Andy Fingerhut, </a:t>
            </a:r>
            <a:r>
              <a:rPr lang="en-US" sz="2000" dirty="0" err="1">
                <a:solidFill>
                  <a:srgbClr val="000000"/>
                </a:solidFill>
              </a:rPr>
              <a:t>Vinh</a:t>
            </a:r>
            <a:r>
              <a:rPr lang="en-US" sz="2000" dirty="0">
                <a:solidFill>
                  <a:srgbClr val="000000"/>
                </a:solidFill>
              </a:rPr>
              <a:t> The Lam</a:t>
            </a:r>
            <a:r>
              <a:rPr lang="en-US" sz="2000" baseline="30000" dirty="0">
                <a:solidFill>
                  <a:srgbClr val="000000"/>
                </a:solidFill>
                <a:latin typeface="Zapf Dingbats"/>
                <a:ea typeface="Zapf Dingbats"/>
                <a:cs typeface="Zapf Dingbats"/>
                <a:sym typeface="Zapf Dingbats"/>
              </a:rPr>
              <a:t>★</a:t>
            </a:r>
            <a:r>
              <a:rPr lang="en-US" sz="2000" dirty="0">
                <a:solidFill>
                  <a:srgbClr val="000000"/>
                </a:solidFill>
              </a:rPr>
              <a:t>, Francis </a:t>
            </a:r>
            <a:r>
              <a:rPr lang="en-US" sz="2000" dirty="0" err="1">
                <a:solidFill>
                  <a:srgbClr val="000000"/>
                </a:solidFill>
              </a:rPr>
              <a:t>Matus</a:t>
            </a:r>
            <a:r>
              <a:rPr lang="en-US" sz="2000" dirty="0">
                <a:solidFill>
                  <a:srgbClr val="000000"/>
                </a:solidFill>
              </a:rPr>
              <a:t>, </a:t>
            </a:r>
            <a:r>
              <a:rPr lang="en-US" sz="2000" dirty="0" err="1">
                <a:solidFill>
                  <a:srgbClr val="000000"/>
                </a:solidFill>
              </a:rPr>
              <a:t>Rong</a:t>
            </a:r>
            <a:r>
              <a:rPr lang="en-US" sz="2000" dirty="0">
                <a:solidFill>
                  <a:srgbClr val="000000"/>
                </a:solidFill>
              </a:rPr>
              <a:t> Pan, </a:t>
            </a:r>
            <a:r>
              <a:rPr lang="en-US" sz="2000" dirty="0" err="1">
                <a:solidFill>
                  <a:srgbClr val="000000"/>
                </a:solidFill>
              </a:rPr>
              <a:t>Navindra</a:t>
            </a:r>
            <a:r>
              <a:rPr lang="en-US" sz="2000" dirty="0">
                <a:solidFill>
                  <a:srgbClr val="000000"/>
                </a:solidFill>
              </a:rPr>
              <a:t> </a:t>
            </a:r>
            <a:r>
              <a:rPr lang="en-US" sz="2000" dirty="0" err="1">
                <a:solidFill>
                  <a:srgbClr val="000000"/>
                </a:solidFill>
              </a:rPr>
              <a:t>Yadav</a:t>
            </a:r>
            <a:r>
              <a:rPr lang="en-US" sz="2000" dirty="0">
                <a:solidFill>
                  <a:srgbClr val="000000"/>
                </a:solidFill>
              </a:rPr>
              <a:t>, George Varghese</a:t>
            </a:r>
            <a:r>
              <a:rPr lang="en-US" sz="1800" baseline="30000" dirty="0">
                <a:solidFill>
                  <a:srgbClr val="000000"/>
                </a:solidFill>
                <a:latin typeface="Lucida Grande"/>
                <a:ea typeface="Lucida Grande"/>
                <a:cs typeface="Lucida Grande"/>
                <a:sym typeface="Zapf Dingbats"/>
              </a:rPr>
              <a:t>§</a:t>
            </a:r>
            <a:endParaRPr lang="en-US" sz="1800" dirty="0">
              <a:solidFill>
                <a:srgbClr val="000000"/>
              </a:solidFill>
            </a:endParaRPr>
          </a:p>
        </p:txBody>
      </p:sp>
      <p:pic>
        <p:nvPicPr>
          <p:cNvPr id="9" name="Picture 8"/>
          <p:cNvPicPr>
            <a:picLocks noChangeAspect="1"/>
          </p:cNvPicPr>
          <p:nvPr/>
        </p:nvPicPr>
        <p:blipFill>
          <a:blip r:embed="rId3"/>
          <a:stretch>
            <a:fillRect/>
          </a:stretch>
        </p:blipFill>
        <p:spPr>
          <a:xfrm>
            <a:off x="3588481" y="5217603"/>
            <a:ext cx="1600200" cy="847165"/>
          </a:xfrm>
          <a:prstGeom prst="rect">
            <a:avLst/>
          </a:prstGeom>
        </p:spPr>
      </p:pic>
      <p:grpSp>
        <p:nvGrpSpPr>
          <p:cNvPr id="4" name="Group 3"/>
          <p:cNvGrpSpPr/>
          <p:nvPr/>
        </p:nvGrpSpPr>
        <p:grpSpPr>
          <a:xfrm>
            <a:off x="838200" y="5586747"/>
            <a:ext cx="1981200" cy="737852"/>
            <a:chOff x="838200" y="5586747"/>
            <a:chExt cx="1981200" cy="737852"/>
          </a:xfrm>
        </p:grpSpPr>
        <p:pic>
          <p:nvPicPr>
            <p:cNvPr id="6" name="Picture 5"/>
            <p:cNvPicPr>
              <a:picLocks noChangeAspect="1"/>
            </p:cNvPicPr>
            <p:nvPr/>
          </p:nvPicPr>
          <p:blipFill>
            <a:blip r:embed="rId4"/>
            <a:stretch>
              <a:fillRect/>
            </a:stretch>
          </p:blipFill>
          <p:spPr>
            <a:xfrm>
              <a:off x="838200" y="5638800"/>
              <a:ext cx="1763486" cy="685799"/>
            </a:xfrm>
            <a:prstGeom prst="rect">
              <a:avLst/>
            </a:prstGeom>
          </p:spPr>
        </p:pic>
        <p:sp>
          <p:nvSpPr>
            <p:cNvPr id="12" name="TextBox 11"/>
            <p:cNvSpPr txBox="1"/>
            <p:nvPr/>
          </p:nvSpPr>
          <p:spPr>
            <a:xfrm>
              <a:off x="2362200" y="5586747"/>
              <a:ext cx="457200" cy="338554"/>
            </a:xfrm>
            <a:prstGeom prst="rect">
              <a:avLst/>
            </a:prstGeom>
            <a:noFill/>
          </p:spPr>
          <p:txBody>
            <a:bodyPr wrap="square" rtlCol="0">
              <a:spAutoFit/>
            </a:bodyPr>
            <a:lstStyle/>
            <a:p>
              <a:r>
                <a:rPr lang="en-US" sz="1600" dirty="0">
                  <a:solidFill>
                    <a:schemeClr val="bg1">
                      <a:lumMod val="50000"/>
                    </a:schemeClr>
                  </a:solidFill>
                  <a:latin typeface="Zapf Dingbats"/>
                  <a:ea typeface="Zapf Dingbats"/>
                  <a:cs typeface="Zapf Dingbats"/>
                  <a:sym typeface="Zapf Dingbats"/>
                </a:rPr>
                <a:t>★  </a:t>
              </a:r>
              <a:endParaRPr lang="en-US" sz="1600" dirty="0">
                <a:solidFill>
                  <a:schemeClr val="bg1">
                    <a:lumMod val="50000"/>
                  </a:schemeClr>
                </a:solidFill>
                <a:latin typeface="Verdana"/>
                <a:cs typeface="Verdana"/>
              </a:endParaRPr>
            </a:p>
          </p:txBody>
        </p:sp>
      </p:grpSp>
      <p:grpSp>
        <p:nvGrpSpPr>
          <p:cNvPr id="5" name="Group 4"/>
          <p:cNvGrpSpPr/>
          <p:nvPr/>
        </p:nvGrpSpPr>
        <p:grpSpPr>
          <a:xfrm>
            <a:off x="5943600" y="5486401"/>
            <a:ext cx="2667000" cy="914399"/>
            <a:chOff x="5867400" y="5486401"/>
            <a:chExt cx="2667000" cy="914399"/>
          </a:xfrm>
        </p:grpSpPr>
        <p:pic>
          <p:nvPicPr>
            <p:cNvPr id="11" name="Picture 10" descr="MSFT_logo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5486401"/>
              <a:ext cx="2485836" cy="914399"/>
            </a:xfrm>
            <a:prstGeom prst="rect">
              <a:avLst/>
            </a:prstGeom>
          </p:spPr>
        </p:pic>
        <p:sp>
          <p:nvSpPr>
            <p:cNvPr id="13" name="TextBox 12"/>
            <p:cNvSpPr txBox="1"/>
            <p:nvPr/>
          </p:nvSpPr>
          <p:spPr>
            <a:xfrm>
              <a:off x="8077200" y="5625866"/>
              <a:ext cx="457200" cy="338554"/>
            </a:xfrm>
            <a:prstGeom prst="rect">
              <a:avLst/>
            </a:prstGeom>
            <a:noFill/>
          </p:spPr>
          <p:txBody>
            <a:bodyPr wrap="square" rtlCol="0">
              <a:spAutoFit/>
            </a:bodyPr>
            <a:lstStyle/>
            <a:p>
              <a:r>
                <a:rPr lang="en-US" sz="1600" dirty="0">
                  <a:solidFill>
                    <a:schemeClr val="bg1">
                      <a:lumMod val="50000"/>
                    </a:schemeClr>
                  </a:solidFill>
                  <a:latin typeface="Lucida Grande"/>
                  <a:ea typeface="Lucida Grande"/>
                  <a:cs typeface="Lucida Grande"/>
                  <a:sym typeface="Zapf Dingbats"/>
                </a:rPr>
                <a:t>§</a:t>
              </a:r>
              <a:endParaRPr lang="en-US" sz="1600" dirty="0">
                <a:solidFill>
                  <a:schemeClr val="bg1">
                    <a:lumMod val="50000"/>
                  </a:schemeClr>
                </a:solidFill>
                <a:latin typeface="Verdana"/>
                <a:cs typeface="Verdana"/>
              </a:endParaRPr>
            </a:p>
          </p:txBody>
        </p:sp>
      </p:grpSp>
      <p:pic>
        <p:nvPicPr>
          <p:cNvPr id="18" name="Picture 17" descr="insieme_rgb.ep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1400" y="6196705"/>
            <a:ext cx="1585675" cy="432696"/>
          </a:xfrm>
          <a:prstGeom prst="rect">
            <a:avLst/>
          </a:prstGeom>
        </p:spPr>
      </p:pic>
    </p:spTree>
    <p:extLst>
      <p:ext uri="{BB962C8B-B14F-4D97-AF65-F5344CB8AC3E}">
        <p14:creationId xmlns:p14="http://schemas.microsoft.com/office/powerpoint/2010/main" val="2011345009"/>
      </p:ext>
    </p:extLst>
  </p:cSld>
  <p:clrMapOvr>
    <a:masterClrMapping/>
  </p:clrMapOvr>
  <mc:AlternateContent xmlns:mc="http://schemas.openxmlformats.org/markup-compatibility/2006" xmlns:p14="http://schemas.microsoft.com/office/powerpoint/2010/main">
    <mc:Choice Requires="p14">
      <p:transition spd="slow" p14:dur="2000" advTm="18919"/>
    </mc:Choice>
    <mc:Fallback xmlns="">
      <p:transition xmlns:p14="http://schemas.microsoft.com/office/powerpoint/2010/main" spd="slow" advTm="189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 name="Group 514"/>
          <p:cNvGrpSpPr/>
          <p:nvPr/>
        </p:nvGrpSpPr>
        <p:grpSpPr>
          <a:xfrm>
            <a:off x="1132320" y="2369820"/>
            <a:ext cx="5801880" cy="4259580"/>
            <a:chOff x="1132320" y="2369820"/>
            <a:chExt cx="5801880" cy="4259580"/>
          </a:xfrm>
        </p:grpSpPr>
        <p:grpSp>
          <p:nvGrpSpPr>
            <p:cNvPr id="516" name="Group 515"/>
            <p:cNvGrpSpPr/>
            <p:nvPr/>
          </p:nvGrpSpPr>
          <p:grpSpPr>
            <a:xfrm>
              <a:off x="4363525" y="3684397"/>
              <a:ext cx="2570675" cy="1693032"/>
              <a:chOff x="4744526" y="3500765"/>
              <a:chExt cx="2570675" cy="1693032"/>
            </a:xfrm>
          </p:grpSpPr>
          <p:cxnSp>
            <p:nvCxnSpPr>
              <p:cNvPr id="647" name="Straight Arrow Connector 646"/>
              <p:cNvCxnSpPr>
                <a:stCxn id="652" idx="0"/>
              </p:cNvCxnSpPr>
              <p:nvPr/>
            </p:nvCxnSpPr>
            <p:spPr>
              <a:xfrm rot="16200000" flipH="1" flipV="1">
                <a:off x="5235430" y="3876080"/>
                <a:ext cx="844654" cy="179078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648" name="Group 647"/>
              <p:cNvGrpSpPr/>
              <p:nvPr/>
            </p:nvGrpSpPr>
            <p:grpSpPr>
              <a:xfrm rot="16200000" flipH="1">
                <a:off x="6467372" y="3972296"/>
                <a:ext cx="933603" cy="762054"/>
                <a:chOff x="4148916" y="5105346"/>
                <a:chExt cx="933603" cy="762054"/>
              </a:xfrm>
            </p:grpSpPr>
            <p:grpSp>
              <p:nvGrpSpPr>
                <p:cNvPr id="650" name="Group 649"/>
                <p:cNvGrpSpPr/>
                <p:nvPr/>
              </p:nvGrpSpPr>
              <p:grpSpPr>
                <a:xfrm>
                  <a:off x="4148916" y="5341482"/>
                  <a:ext cx="933603" cy="525918"/>
                  <a:chOff x="457200" y="4457617"/>
                  <a:chExt cx="1085821" cy="427364"/>
                </a:xfrm>
              </p:grpSpPr>
              <p:cxnSp>
                <p:nvCxnSpPr>
                  <p:cNvPr id="673" name="Straight Connector 672"/>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4" name="Straight Connector 67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5" name="Straight Connector 674"/>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6" name="Straight Connector 675"/>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77" name="Group 676"/>
                  <p:cNvGrpSpPr/>
                  <p:nvPr/>
                </p:nvGrpSpPr>
                <p:grpSpPr>
                  <a:xfrm flipH="1">
                    <a:off x="1012996" y="4465798"/>
                    <a:ext cx="530025" cy="419183"/>
                    <a:chOff x="609600" y="4610017"/>
                    <a:chExt cx="530025" cy="419183"/>
                  </a:xfrm>
                </p:grpSpPr>
                <p:cxnSp>
                  <p:nvCxnSpPr>
                    <p:cNvPr id="678" name="Straight Connector 677"/>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651" name="Group 650"/>
                <p:cNvGrpSpPr/>
                <p:nvPr/>
              </p:nvGrpSpPr>
              <p:grpSpPr>
                <a:xfrm>
                  <a:off x="4191000" y="5105346"/>
                  <a:ext cx="841076" cy="254393"/>
                  <a:chOff x="5220661" y="3675707"/>
                  <a:chExt cx="978209" cy="243008"/>
                </a:xfrm>
              </p:grpSpPr>
              <p:sp>
                <p:nvSpPr>
                  <p:cNvPr id="652" name="Rectangle 65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cxnSp>
            <p:nvCxnSpPr>
              <p:cNvPr id="649" name="Straight Arrow Connector 648"/>
              <p:cNvCxnSpPr>
                <a:stCxn id="652" idx="0"/>
              </p:cNvCxnSpPr>
              <p:nvPr/>
            </p:nvCxnSpPr>
            <p:spPr>
              <a:xfrm flipH="1" flipV="1">
                <a:off x="4744526" y="3500765"/>
                <a:ext cx="1808620" cy="84837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517" name="Group 516"/>
            <p:cNvGrpSpPr/>
            <p:nvPr/>
          </p:nvGrpSpPr>
          <p:grpSpPr>
            <a:xfrm>
              <a:off x="1132320" y="2369820"/>
              <a:ext cx="2566645" cy="4259580"/>
              <a:chOff x="1894320" y="2369820"/>
              <a:chExt cx="2566645" cy="4259580"/>
            </a:xfrm>
          </p:grpSpPr>
          <p:cxnSp>
            <p:nvCxnSpPr>
              <p:cNvPr id="534" name="Straight Arrow Connector 533"/>
              <p:cNvCxnSpPr>
                <a:stCxn id="541" idx="0"/>
                <a:endCxn id="526" idx="3"/>
              </p:cNvCxnSpPr>
              <p:nvPr/>
            </p:nvCxnSpPr>
            <p:spPr>
              <a:xfrm flipV="1">
                <a:off x="2652958" y="3682067"/>
                <a:ext cx="1808007" cy="248741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5" name="Straight Arrow Connector 534"/>
              <p:cNvCxnSpPr>
                <a:stCxn id="573" idx="0"/>
                <a:endCxn id="526" idx="3"/>
              </p:cNvCxnSpPr>
              <p:nvPr/>
            </p:nvCxnSpPr>
            <p:spPr>
              <a:xfrm>
                <a:off x="2665264" y="2841897"/>
                <a:ext cx="1795701" cy="84017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6" name="Straight Arrow Connector 535"/>
              <p:cNvCxnSpPr>
                <a:stCxn id="541" idx="0"/>
                <a:endCxn id="531" idx="2"/>
              </p:cNvCxnSpPr>
              <p:nvPr/>
            </p:nvCxnSpPr>
            <p:spPr>
              <a:xfrm flipV="1">
                <a:off x="2652958" y="5378828"/>
                <a:ext cx="1794197" cy="79065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537" name="Group 536"/>
              <p:cNvGrpSpPr/>
              <p:nvPr/>
            </p:nvGrpSpPr>
            <p:grpSpPr>
              <a:xfrm rot="5400000">
                <a:off x="1813340" y="2451500"/>
                <a:ext cx="933603" cy="770243"/>
                <a:chOff x="2286000" y="5096457"/>
                <a:chExt cx="933603" cy="770243"/>
              </a:xfrm>
            </p:grpSpPr>
            <p:grpSp>
              <p:nvGrpSpPr>
                <p:cNvPr id="571" name="Group 570"/>
                <p:cNvGrpSpPr/>
                <p:nvPr/>
              </p:nvGrpSpPr>
              <p:grpSpPr>
                <a:xfrm>
                  <a:off x="2286000" y="5340782"/>
                  <a:ext cx="933603" cy="525918"/>
                  <a:chOff x="457200" y="4457617"/>
                  <a:chExt cx="1085821" cy="427364"/>
                </a:xfrm>
              </p:grpSpPr>
              <p:cxnSp>
                <p:nvCxnSpPr>
                  <p:cNvPr id="638" name="Straight Connector 637"/>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39" name="Straight Connector 638"/>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42" name="Group 641"/>
                  <p:cNvGrpSpPr/>
                  <p:nvPr/>
                </p:nvGrpSpPr>
                <p:grpSpPr>
                  <a:xfrm flipH="1">
                    <a:off x="1012996" y="4465798"/>
                    <a:ext cx="530025" cy="419183"/>
                    <a:chOff x="609600" y="4610017"/>
                    <a:chExt cx="530025" cy="419183"/>
                  </a:xfrm>
                </p:grpSpPr>
                <p:cxnSp>
                  <p:nvCxnSpPr>
                    <p:cNvPr id="643" name="Straight Connector 642"/>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72" name="Group 571"/>
                <p:cNvGrpSpPr/>
                <p:nvPr/>
              </p:nvGrpSpPr>
              <p:grpSpPr>
                <a:xfrm>
                  <a:off x="2337538" y="5096457"/>
                  <a:ext cx="841076" cy="254393"/>
                  <a:chOff x="5220661" y="3675707"/>
                  <a:chExt cx="978209" cy="243008"/>
                </a:xfrm>
              </p:grpSpPr>
              <p:sp>
                <p:nvSpPr>
                  <p:cNvPr id="573" name="Rectangle 57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7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538" name="Group 537"/>
              <p:cNvGrpSpPr/>
              <p:nvPr/>
            </p:nvGrpSpPr>
            <p:grpSpPr>
              <a:xfrm rot="5400000">
                <a:off x="1806837" y="5783280"/>
                <a:ext cx="933603" cy="758637"/>
                <a:chOff x="6018906" y="5096457"/>
                <a:chExt cx="933603" cy="758637"/>
              </a:xfrm>
            </p:grpSpPr>
            <p:grpSp>
              <p:nvGrpSpPr>
                <p:cNvPr id="539" name="Group 538"/>
                <p:cNvGrpSpPr/>
                <p:nvPr/>
              </p:nvGrpSpPr>
              <p:grpSpPr>
                <a:xfrm>
                  <a:off x="6018906" y="5329176"/>
                  <a:ext cx="933603" cy="525918"/>
                  <a:chOff x="457200" y="4457617"/>
                  <a:chExt cx="1085821" cy="427364"/>
                </a:xfrm>
              </p:grpSpPr>
              <p:cxnSp>
                <p:nvCxnSpPr>
                  <p:cNvPr id="562" name="Straight Connector 561"/>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566" name="Group 565"/>
                  <p:cNvGrpSpPr/>
                  <p:nvPr/>
                </p:nvGrpSpPr>
                <p:grpSpPr>
                  <a:xfrm flipH="1">
                    <a:off x="1012996" y="4465798"/>
                    <a:ext cx="530025" cy="419183"/>
                    <a:chOff x="609600" y="4610017"/>
                    <a:chExt cx="530025" cy="419183"/>
                  </a:xfrm>
                </p:grpSpPr>
                <p:cxnSp>
                  <p:nvCxnSpPr>
                    <p:cNvPr id="567" name="Straight Connector 566"/>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40" name="Group 539"/>
                <p:cNvGrpSpPr/>
                <p:nvPr/>
              </p:nvGrpSpPr>
              <p:grpSpPr>
                <a:xfrm>
                  <a:off x="6072048" y="5096457"/>
                  <a:ext cx="841076" cy="254393"/>
                  <a:chOff x="5220661" y="3675707"/>
                  <a:chExt cx="978209" cy="243008"/>
                </a:xfrm>
              </p:grpSpPr>
              <p:sp>
                <p:nvSpPr>
                  <p:cNvPr id="541" name="Rectangle 54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518" name="Group 517"/>
            <p:cNvGrpSpPr/>
            <p:nvPr/>
          </p:nvGrpSpPr>
          <p:grpSpPr>
            <a:xfrm rot="5400000">
              <a:off x="3765479" y="4952466"/>
              <a:ext cx="541247" cy="709956"/>
              <a:chOff x="1027560" y="1988818"/>
              <a:chExt cx="545969" cy="678181"/>
            </a:xfrm>
          </p:grpSpPr>
          <p:sp>
            <p:nvSpPr>
              <p:cNvPr id="530" name="Cube 52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3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19" name="Group 518"/>
            <p:cNvGrpSpPr/>
            <p:nvPr/>
          </p:nvGrpSpPr>
          <p:grpSpPr>
            <a:xfrm rot="5400000">
              <a:off x="3783319" y="3259433"/>
              <a:ext cx="541247" cy="709956"/>
              <a:chOff x="1027560" y="1988818"/>
              <a:chExt cx="545969" cy="678181"/>
            </a:xfrm>
          </p:grpSpPr>
          <p:sp>
            <p:nvSpPr>
              <p:cNvPr id="526" name="Cube 525"/>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28"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9"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20" name="Group 519"/>
            <p:cNvGrpSpPr/>
            <p:nvPr/>
          </p:nvGrpSpPr>
          <p:grpSpPr>
            <a:xfrm>
              <a:off x="2286000" y="2769967"/>
              <a:ext cx="3505200" cy="3407152"/>
              <a:chOff x="3048000" y="2769967"/>
              <a:chExt cx="3505200" cy="3407152"/>
            </a:xfrm>
          </p:grpSpPr>
          <p:sp>
            <p:nvSpPr>
              <p:cNvPr id="521" name="TextBox 520"/>
              <p:cNvSpPr txBox="1"/>
              <p:nvPr/>
            </p:nvSpPr>
            <p:spPr>
              <a:xfrm>
                <a:off x="3048000" y="2769967"/>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2" name="TextBox 521"/>
              <p:cNvSpPr txBox="1"/>
              <p:nvPr/>
            </p:nvSpPr>
            <p:spPr>
              <a:xfrm>
                <a:off x="3124200" y="498348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3" name="TextBox 522"/>
              <p:cNvSpPr txBox="1"/>
              <p:nvPr/>
            </p:nvSpPr>
            <p:spPr>
              <a:xfrm>
                <a:off x="3124200" y="5746232"/>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4" name="TextBox 523"/>
              <p:cNvSpPr txBox="1"/>
              <p:nvPr/>
            </p:nvSpPr>
            <p:spPr>
              <a:xfrm>
                <a:off x="5562600" y="358140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5" name="TextBox 524"/>
              <p:cNvSpPr txBox="1"/>
              <p:nvPr/>
            </p:nvSpPr>
            <p:spPr>
              <a:xfrm>
                <a:off x="5562600" y="5055513"/>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grpSp>
      </p:grpSp>
      <p:sp>
        <p:nvSpPr>
          <p:cNvPr id="163" name="Rectangle 162"/>
          <p:cNvSpPr/>
          <p:nvPr/>
        </p:nvSpPr>
        <p:spPr>
          <a:xfrm>
            <a:off x="1082653" y="2238285"/>
            <a:ext cx="6006647" cy="455985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4" name="Slide Number Placeholder 3"/>
          <p:cNvSpPr>
            <a:spLocks noGrp="1"/>
          </p:cNvSpPr>
          <p:nvPr>
            <p:ph type="sldNum" sz="quarter" idx="12"/>
          </p:nvPr>
        </p:nvSpPr>
        <p:spPr/>
        <p:txBody>
          <a:bodyPr/>
          <a:lstStyle/>
          <a:p>
            <a:fld id="{3AC99A5B-5B03-425B-9284-2F10A88898BE}" type="slidenum">
              <a:rPr lang="en-US" smtClean="0"/>
              <a:t>10</a:t>
            </a:fld>
            <a:endParaRPr lang="en-US"/>
          </a:p>
        </p:txBody>
      </p:sp>
      <p:sp>
        <p:nvSpPr>
          <p:cNvPr id="3" name="Freeform 2"/>
          <p:cNvSpPr/>
          <p:nvPr/>
        </p:nvSpPr>
        <p:spPr>
          <a:xfrm>
            <a:off x="1237015" y="2717920"/>
            <a:ext cx="5756804" cy="1987682"/>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6804" h="1987682">
                <a:moveTo>
                  <a:pt x="0" y="20074"/>
                </a:moveTo>
                <a:cubicBezTo>
                  <a:pt x="118849" y="-7688"/>
                  <a:pt x="249844" y="-28509"/>
                  <a:pt x="645429" y="113770"/>
                </a:cubicBezTo>
                <a:cubicBezTo>
                  <a:pt x="1041014" y="256049"/>
                  <a:pt x="1951900" y="726261"/>
                  <a:pt x="2373510" y="873745"/>
                </a:cubicBezTo>
                <a:cubicBezTo>
                  <a:pt x="2795120" y="1021229"/>
                  <a:pt x="2741335" y="845984"/>
                  <a:pt x="3175091" y="998673"/>
                </a:cubicBezTo>
                <a:cubicBezTo>
                  <a:pt x="3608847" y="1151362"/>
                  <a:pt x="4545759" y="1625045"/>
                  <a:pt x="4976044" y="1789880"/>
                </a:cubicBezTo>
                <a:cubicBezTo>
                  <a:pt x="5406330" y="1954715"/>
                  <a:pt x="5756804" y="1987682"/>
                  <a:pt x="5756804" y="1987682"/>
                </a:cubicBezTo>
              </a:path>
            </a:pathLst>
          </a:custGeom>
          <a:ln w="114300">
            <a:solidFill>
              <a:schemeClr val="accent2"/>
            </a:solidFill>
            <a:tailEnd type="stealth" w="lg" len="lg"/>
          </a:ln>
          <a:effectLst>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TextBox 294"/>
          <p:cNvSpPr txBox="1"/>
          <p:nvPr/>
        </p:nvSpPr>
        <p:spPr>
          <a:xfrm>
            <a:off x="3058680" y="2971800"/>
            <a:ext cx="990600" cy="461665"/>
          </a:xfrm>
          <a:prstGeom prst="rect">
            <a:avLst/>
          </a:prstGeom>
          <a:noFill/>
        </p:spPr>
        <p:txBody>
          <a:bodyPr wrap="square" rtlCol="0">
            <a:spAutoFit/>
          </a:bodyPr>
          <a:lstStyle/>
          <a:p>
            <a:pPr algn="ctr"/>
            <a:r>
              <a:rPr lang="en-US" sz="2400" b="1" dirty="0">
                <a:solidFill>
                  <a:srgbClr val="BD0A12"/>
                </a:solidFill>
              </a:rPr>
              <a:t>30G</a:t>
            </a:r>
          </a:p>
        </p:txBody>
      </p:sp>
      <p:grpSp>
        <p:nvGrpSpPr>
          <p:cNvPr id="8" name="Group 7"/>
          <p:cNvGrpSpPr/>
          <p:nvPr/>
        </p:nvGrpSpPr>
        <p:grpSpPr>
          <a:xfrm>
            <a:off x="194040" y="2491711"/>
            <a:ext cx="990600" cy="4193067"/>
            <a:chOff x="228600" y="2657730"/>
            <a:chExt cx="990600" cy="4193067"/>
          </a:xfrm>
        </p:grpSpPr>
        <p:grpSp>
          <p:nvGrpSpPr>
            <p:cNvPr id="19" name="Group 18"/>
            <p:cNvGrpSpPr/>
            <p:nvPr/>
          </p:nvGrpSpPr>
          <p:grpSpPr>
            <a:xfrm>
              <a:off x="228600" y="2657730"/>
              <a:ext cx="990600" cy="835802"/>
              <a:chOff x="162811" y="3962400"/>
              <a:chExt cx="990600" cy="835802"/>
            </a:xfrm>
          </p:grpSpPr>
          <p:cxnSp>
            <p:nvCxnSpPr>
              <p:cNvPr id="18" name="Straight Connector 17"/>
              <p:cNvCxnSpPr/>
              <p:nvPr/>
            </p:nvCxnSpPr>
            <p:spPr>
              <a:xfrm>
                <a:off x="381000" y="3962400"/>
                <a:ext cx="533400" cy="0"/>
              </a:xfrm>
              <a:prstGeom prst="line">
                <a:avLst/>
              </a:prstGeom>
              <a:ln w="76200">
                <a:solidFill>
                  <a:srgbClr val="BD0A12"/>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415" name="TextBox 414"/>
              <p:cNvSpPr txBox="1"/>
              <p:nvPr/>
            </p:nvSpPr>
            <p:spPr>
              <a:xfrm>
                <a:off x="162811" y="3967205"/>
                <a:ext cx="990600" cy="830997"/>
              </a:xfrm>
              <a:prstGeom prst="rect">
                <a:avLst/>
              </a:prstGeom>
              <a:noFill/>
            </p:spPr>
            <p:txBody>
              <a:bodyPr wrap="square" rtlCol="0">
                <a:spAutoFit/>
              </a:bodyPr>
              <a:lstStyle/>
              <a:p>
                <a:pPr algn="ctr"/>
                <a:r>
                  <a:rPr lang="en-US" sz="2400" b="1" dirty="0">
                    <a:solidFill>
                      <a:srgbClr val="BD0A12"/>
                    </a:solidFill>
                  </a:rPr>
                  <a:t>30G</a:t>
                </a:r>
              </a:p>
              <a:p>
                <a:pPr algn="ctr"/>
                <a:r>
                  <a:rPr lang="en-US" sz="2400" b="1" dirty="0">
                    <a:solidFill>
                      <a:srgbClr val="BD0A12"/>
                    </a:solidFill>
                  </a:rPr>
                  <a:t>(UDP)</a:t>
                </a:r>
              </a:p>
            </p:txBody>
          </p:sp>
        </p:grpSp>
        <p:grpSp>
          <p:nvGrpSpPr>
            <p:cNvPr id="21" name="Group 20"/>
            <p:cNvGrpSpPr/>
            <p:nvPr/>
          </p:nvGrpSpPr>
          <p:grpSpPr>
            <a:xfrm>
              <a:off x="228600" y="6019800"/>
              <a:ext cx="990600" cy="830997"/>
              <a:chOff x="175282" y="4202278"/>
              <a:chExt cx="990600" cy="830997"/>
            </a:xfrm>
          </p:grpSpPr>
          <p:cxnSp>
            <p:nvCxnSpPr>
              <p:cNvPr id="416" name="Straight Connector 415"/>
              <p:cNvCxnSpPr/>
              <p:nvPr/>
            </p:nvCxnSpPr>
            <p:spPr>
              <a:xfrm>
                <a:off x="387659" y="4202278"/>
                <a:ext cx="533400" cy="0"/>
              </a:xfrm>
              <a:prstGeom prst="line">
                <a:avLst/>
              </a:prstGeom>
              <a:ln w="76200">
                <a:solidFill>
                  <a:srgbClr val="0033CC"/>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417" name="TextBox 416"/>
              <p:cNvSpPr txBox="1"/>
              <p:nvPr/>
            </p:nvSpPr>
            <p:spPr>
              <a:xfrm>
                <a:off x="175282" y="4202278"/>
                <a:ext cx="990600" cy="830997"/>
              </a:xfrm>
              <a:prstGeom prst="rect">
                <a:avLst/>
              </a:prstGeom>
              <a:noFill/>
            </p:spPr>
            <p:txBody>
              <a:bodyPr wrap="square" rtlCol="0">
                <a:spAutoFit/>
              </a:bodyPr>
              <a:lstStyle/>
              <a:p>
                <a:pPr algn="ctr"/>
                <a:r>
                  <a:rPr lang="en-US" sz="2400" b="1" dirty="0">
                    <a:solidFill>
                      <a:srgbClr val="0033CC"/>
                    </a:solidFill>
                  </a:rPr>
                  <a:t>40G</a:t>
                </a:r>
              </a:p>
              <a:p>
                <a:pPr algn="ctr"/>
                <a:r>
                  <a:rPr lang="en-US" sz="2400" b="1" dirty="0">
                    <a:solidFill>
                      <a:srgbClr val="0033CC"/>
                    </a:solidFill>
                  </a:rPr>
                  <a:t>(TCP)</a:t>
                </a:r>
              </a:p>
            </p:txBody>
          </p:sp>
        </p:grpSp>
      </p:grpSp>
      <p:sp>
        <p:nvSpPr>
          <p:cNvPr id="682" name="TextBox 681"/>
          <p:cNvSpPr txBox="1"/>
          <p:nvPr/>
        </p:nvSpPr>
        <p:spPr>
          <a:xfrm>
            <a:off x="2286000" y="4034135"/>
            <a:ext cx="990600" cy="461665"/>
          </a:xfrm>
          <a:prstGeom prst="rect">
            <a:avLst/>
          </a:prstGeom>
          <a:noFill/>
        </p:spPr>
        <p:txBody>
          <a:bodyPr wrap="square" rtlCol="0">
            <a:spAutoFit/>
          </a:bodyPr>
          <a:lstStyle/>
          <a:p>
            <a:pPr algn="ctr"/>
            <a:r>
              <a:rPr lang="en-US" sz="2400" b="1" dirty="0">
                <a:solidFill>
                  <a:srgbClr val="0033CC"/>
                </a:solidFill>
              </a:rPr>
              <a:t>10G</a:t>
            </a:r>
          </a:p>
        </p:txBody>
      </p:sp>
      <p:sp>
        <p:nvSpPr>
          <p:cNvPr id="685" name="Freeform 684"/>
          <p:cNvSpPr/>
          <p:nvPr/>
        </p:nvSpPr>
        <p:spPr>
          <a:xfrm>
            <a:off x="1229446" y="3699677"/>
            <a:ext cx="5694343" cy="2517419"/>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43" h="2569344">
                <a:moveTo>
                  <a:pt x="0" y="2562780"/>
                </a:moveTo>
                <a:cubicBezTo>
                  <a:pt x="224685" y="2572323"/>
                  <a:pt x="449371" y="2581866"/>
                  <a:pt x="603788" y="2510727"/>
                </a:cubicBezTo>
                <a:cubicBezTo>
                  <a:pt x="758205" y="2439588"/>
                  <a:pt x="652368" y="2498224"/>
                  <a:pt x="926502" y="2135945"/>
                </a:cubicBezTo>
                <a:cubicBezTo>
                  <a:pt x="1200636" y="1773666"/>
                  <a:pt x="1882499" y="680890"/>
                  <a:pt x="2248589" y="337053"/>
                </a:cubicBezTo>
                <a:cubicBezTo>
                  <a:pt x="2614679" y="-6784"/>
                  <a:pt x="2621620" y="-73256"/>
                  <a:pt x="3123041" y="72922"/>
                </a:cubicBezTo>
                <a:cubicBezTo>
                  <a:pt x="3624462" y="219100"/>
                  <a:pt x="4766106" y="814368"/>
                  <a:pt x="5194656" y="1022867"/>
                </a:cubicBezTo>
                <a:cubicBezTo>
                  <a:pt x="5623206" y="1231366"/>
                  <a:pt x="5545131" y="1230220"/>
                  <a:pt x="5694343" y="1323916"/>
                </a:cubicBezTo>
              </a:path>
            </a:pathLst>
          </a:custGeom>
          <a:ln w="3810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1174750" y="4216400"/>
            <a:ext cx="5756801" cy="1965320"/>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 name="connsiteX0" fmla="*/ 0 w 5694343"/>
              <a:gd name="connsiteY0" fmla="*/ 2496799 h 2503363"/>
              <a:gd name="connsiteX1" fmla="*/ 603788 w 5694343"/>
              <a:gd name="connsiteY1" fmla="*/ 2444746 h 2503363"/>
              <a:gd name="connsiteX2" fmla="*/ 926502 w 5694343"/>
              <a:gd name="connsiteY2" fmla="*/ 2069964 h 2503363"/>
              <a:gd name="connsiteX3" fmla="*/ 2612943 w 5694343"/>
              <a:gd name="connsiteY3" fmla="*/ 1503613 h 2503363"/>
              <a:gd name="connsiteX4" fmla="*/ 3123041 w 5694343"/>
              <a:gd name="connsiteY4" fmla="*/ 6941 h 2503363"/>
              <a:gd name="connsiteX5" fmla="*/ 5194656 w 5694343"/>
              <a:gd name="connsiteY5" fmla="*/ 956886 h 2503363"/>
              <a:gd name="connsiteX6" fmla="*/ 5694343 w 5694343"/>
              <a:gd name="connsiteY6" fmla="*/ 1257935 h 2503363"/>
              <a:gd name="connsiteX0" fmla="*/ 0 w 5694343"/>
              <a:gd name="connsiteY0" fmla="*/ 2496799 h 2501246"/>
              <a:gd name="connsiteX1" fmla="*/ 603788 w 5694343"/>
              <a:gd name="connsiteY1" fmla="*/ 2444746 h 2501246"/>
              <a:gd name="connsiteX2" fmla="*/ 1290857 w 5694343"/>
              <a:gd name="connsiteY2" fmla="*/ 2133716 h 2501246"/>
              <a:gd name="connsiteX3" fmla="*/ 2612943 w 5694343"/>
              <a:gd name="connsiteY3" fmla="*/ 1503613 h 2501246"/>
              <a:gd name="connsiteX4" fmla="*/ 3123041 w 5694343"/>
              <a:gd name="connsiteY4" fmla="*/ 6941 h 2501246"/>
              <a:gd name="connsiteX5" fmla="*/ 5194656 w 5694343"/>
              <a:gd name="connsiteY5" fmla="*/ 956886 h 2501246"/>
              <a:gd name="connsiteX6" fmla="*/ 5694343 w 5694343"/>
              <a:gd name="connsiteY6" fmla="*/ 1257935 h 2501246"/>
              <a:gd name="connsiteX0" fmla="*/ 0 w 5756803"/>
              <a:gd name="connsiteY0" fmla="*/ 2231166 h 2445601"/>
              <a:gd name="connsiteX1" fmla="*/ 666248 w 5756803"/>
              <a:gd name="connsiteY1" fmla="*/ 2444746 h 2445601"/>
              <a:gd name="connsiteX2" fmla="*/ 1353317 w 5756803"/>
              <a:gd name="connsiteY2" fmla="*/ 2133716 h 2445601"/>
              <a:gd name="connsiteX3" fmla="*/ 2675403 w 5756803"/>
              <a:gd name="connsiteY3" fmla="*/ 1503613 h 2445601"/>
              <a:gd name="connsiteX4" fmla="*/ 3185501 w 5756803"/>
              <a:gd name="connsiteY4" fmla="*/ 6941 h 2445601"/>
              <a:gd name="connsiteX5" fmla="*/ 5257116 w 5756803"/>
              <a:gd name="connsiteY5" fmla="*/ 956886 h 2445601"/>
              <a:gd name="connsiteX6" fmla="*/ 5756803 w 5756803"/>
              <a:gd name="connsiteY6" fmla="*/ 1257935 h 2445601"/>
              <a:gd name="connsiteX0" fmla="*/ 0 w 5756803"/>
              <a:gd name="connsiteY0" fmla="*/ 2231166 h 2435017"/>
              <a:gd name="connsiteX1" fmla="*/ 562146 w 5756803"/>
              <a:gd name="connsiteY1" fmla="*/ 2434121 h 2435017"/>
              <a:gd name="connsiteX2" fmla="*/ 1353317 w 5756803"/>
              <a:gd name="connsiteY2" fmla="*/ 2133716 h 2435017"/>
              <a:gd name="connsiteX3" fmla="*/ 2675403 w 5756803"/>
              <a:gd name="connsiteY3" fmla="*/ 1503613 h 2435017"/>
              <a:gd name="connsiteX4" fmla="*/ 3185501 w 5756803"/>
              <a:gd name="connsiteY4" fmla="*/ 6941 h 2435017"/>
              <a:gd name="connsiteX5" fmla="*/ 5257116 w 5756803"/>
              <a:gd name="connsiteY5" fmla="*/ 956886 h 2435017"/>
              <a:gd name="connsiteX6" fmla="*/ 5756803 w 5756803"/>
              <a:gd name="connsiteY6" fmla="*/ 1257935 h 2435017"/>
              <a:gd name="connsiteX0" fmla="*/ 0 w 5756803"/>
              <a:gd name="connsiteY0" fmla="*/ 2103663 h 2434242"/>
              <a:gd name="connsiteX1" fmla="*/ 562146 w 5756803"/>
              <a:gd name="connsiteY1" fmla="*/ 2434121 h 2434242"/>
              <a:gd name="connsiteX2" fmla="*/ 1353317 w 5756803"/>
              <a:gd name="connsiteY2" fmla="*/ 2133716 h 2434242"/>
              <a:gd name="connsiteX3" fmla="*/ 2675403 w 5756803"/>
              <a:gd name="connsiteY3" fmla="*/ 1503613 h 2434242"/>
              <a:gd name="connsiteX4" fmla="*/ 3185501 w 5756803"/>
              <a:gd name="connsiteY4" fmla="*/ 6941 h 2434242"/>
              <a:gd name="connsiteX5" fmla="*/ 5257116 w 5756803"/>
              <a:gd name="connsiteY5" fmla="*/ 956886 h 2434242"/>
              <a:gd name="connsiteX6" fmla="*/ 5756803 w 5756803"/>
              <a:gd name="connsiteY6" fmla="*/ 1257935 h 2434242"/>
              <a:gd name="connsiteX0" fmla="*/ 0 w 5756803"/>
              <a:gd name="connsiteY0" fmla="*/ 2103177 h 2433759"/>
              <a:gd name="connsiteX1" fmla="*/ 562146 w 5756803"/>
              <a:gd name="connsiteY1" fmla="*/ 2433635 h 2433759"/>
              <a:gd name="connsiteX2" fmla="*/ 1353317 w 5756803"/>
              <a:gd name="connsiteY2" fmla="*/ 2133230 h 2433759"/>
              <a:gd name="connsiteX3" fmla="*/ 2623352 w 5756803"/>
              <a:gd name="connsiteY3" fmla="*/ 1481876 h 2433759"/>
              <a:gd name="connsiteX4" fmla="*/ 3185501 w 5756803"/>
              <a:gd name="connsiteY4" fmla="*/ 6455 h 2433759"/>
              <a:gd name="connsiteX5" fmla="*/ 5257116 w 5756803"/>
              <a:gd name="connsiteY5" fmla="*/ 956400 h 2433759"/>
              <a:gd name="connsiteX6" fmla="*/ 5756803 w 5756803"/>
              <a:gd name="connsiteY6" fmla="*/ 1257449 h 2433759"/>
              <a:gd name="connsiteX0" fmla="*/ 0 w 5746392"/>
              <a:gd name="connsiteY0" fmla="*/ 2220056 h 2434322"/>
              <a:gd name="connsiteX1" fmla="*/ 551735 w 5746392"/>
              <a:gd name="connsiteY1" fmla="*/ 2433635 h 2434322"/>
              <a:gd name="connsiteX2" fmla="*/ 1342906 w 5746392"/>
              <a:gd name="connsiteY2" fmla="*/ 2133230 h 2434322"/>
              <a:gd name="connsiteX3" fmla="*/ 2612941 w 5746392"/>
              <a:gd name="connsiteY3" fmla="*/ 1481876 h 2434322"/>
              <a:gd name="connsiteX4" fmla="*/ 3175090 w 5746392"/>
              <a:gd name="connsiteY4" fmla="*/ 6455 h 2434322"/>
              <a:gd name="connsiteX5" fmla="*/ 5246705 w 5746392"/>
              <a:gd name="connsiteY5" fmla="*/ 956400 h 2434322"/>
              <a:gd name="connsiteX6" fmla="*/ 5746392 w 5746392"/>
              <a:gd name="connsiteY6" fmla="*/ 1257449 h 2434322"/>
              <a:gd name="connsiteX0" fmla="*/ 0 w 5746392"/>
              <a:gd name="connsiteY0" fmla="*/ 2220056 h 2434527"/>
              <a:gd name="connsiteX1" fmla="*/ 551735 w 5746392"/>
              <a:gd name="connsiteY1" fmla="*/ 2433635 h 2434527"/>
              <a:gd name="connsiteX2" fmla="*/ 1342906 w 5746392"/>
              <a:gd name="connsiteY2" fmla="*/ 2133230 h 2434527"/>
              <a:gd name="connsiteX3" fmla="*/ 2612941 w 5746392"/>
              <a:gd name="connsiteY3" fmla="*/ 1481876 h 2434527"/>
              <a:gd name="connsiteX4" fmla="*/ 3175090 w 5746392"/>
              <a:gd name="connsiteY4" fmla="*/ 6455 h 2434527"/>
              <a:gd name="connsiteX5" fmla="*/ 5246705 w 5746392"/>
              <a:gd name="connsiteY5" fmla="*/ 956400 h 2434527"/>
              <a:gd name="connsiteX6" fmla="*/ 5746392 w 5746392"/>
              <a:gd name="connsiteY6" fmla="*/ 1257449 h 2434527"/>
              <a:gd name="connsiteX0" fmla="*/ 0 w 5746392"/>
              <a:gd name="connsiteY0" fmla="*/ 1270439 h 1484910"/>
              <a:gd name="connsiteX1" fmla="*/ 551735 w 5746392"/>
              <a:gd name="connsiteY1" fmla="*/ 1484018 h 1484910"/>
              <a:gd name="connsiteX2" fmla="*/ 1342906 w 5746392"/>
              <a:gd name="connsiteY2" fmla="*/ 1183613 h 1484910"/>
              <a:gd name="connsiteX3" fmla="*/ 2612941 w 5746392"/>
              <a:gd name="connsiteY3" fmla="*/ 532259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270439 h 1484910"/>
              <a:gd name="connsiteX1" fmla="*/ 551735 w 5746392"/>
              <a:gd name="connsiteY1" fmla="*/ 1484018 h 1484910"/>
              <a:gd name="connsiteX2" fmla="*/ 1342906 w 5746392"/>
              <a:gd name="connsiteY2" fmla="*/ 1183613 h 1484910"/>
              <a:gd name="connsiteX3" fmla="*/ 2425559 w 5746392"/>
              <a:gd name="connsiteY3" fmla="*/ 712890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511770 h 1726241"/>
              <a:gd name="connsiteX1" fmla="*/ 551735 w 5746392"/>
              <a:gd name="connsiteY1" fmla="*/ 1725349 h 1726241"/>
              <a:gd name="connsiteX2" fmla="*/ 1342906 w 5746392"/>
              <a:gd name="connsiteY2" fmla="*/ 1424944 h 1726241"/>
              <a:gd name="connsiteX3" fmla="*/ 2425559 w 5746392"/>
              <a:gd name="connsiteY3" fmla="*/ 954221 h 1726241"/>
              <a:gd name="connsiteX4" fmla="*/ 3320832 w 5746392"/>
              <a:gd name="connsiteY4" fmla="*/ 860096 h 1726241"/>
              <a:gd name="connsiteX5" fmla="*/ 5142604 w 5746392"/>
              <a:gd name="connsiteY5" fmla="*/ 3731 h 1726241"/>
              <a:gd name="connsiteX6" fmla="*/ 5746392 w 5746392"/>
              <a:gd name="connsiteY6" fmla="*/ 549163 h 1726241"/>
              <a:gd name="connsiteX0" fmla="*/ 0 w 5808852"/>
              <a:gd name="connsiteY0" fmla="*/ 1777433 h 1991904"/>
              <a:gd name="connsiteX1" fmla="*/ 551735 w 5808852"/>
              <a:gd name="connsiteY1" fmla="*/ 1991012 h 1991904"/>
              <a:gd name="connsiteX2" fmla="*/ 1342906 w 5808852"/>
              <a:gd name="connsiteY2" fmla="*/ 1690607 h 1991904"/>
              <a:gd name="connsiteX3" fmla="*/ 2425559 w 5808852"/>
              <a:gd name="connsiteY3" fmla="*/ 1219884 h 1991904"/>
              <a:gd name="connsiteX4" fmla="*/ 3320832 w 5808852"/>
              <a:gd name="connsiteY4" fmla="*/ 1125759 h 1991904"/>
              <a:gd name="connsiteX5" fmla="*/ 5142604 w 5808852"/>
              <a:gd name="connsiteY5" fmla="*/ 269394 h 1991904"/>
              <a:gd name="connsiteX6" fmla="*/ 5808852 w 5808852"/>
              <a:gd name="connsiteY6" fmla="*/ 28549 h 1991904"/>
              <a:gd name="connsiteX0" fmla="*/ 0 w 5808852"/>
              <a:gd name="connsiteY0" fmla="*/ 1748884 h 1963355"/>
              <a:gd name="connsiteX1" fmla="*/ 551735 w 5808852"/>
              <a:gd name="connsiteY1" fmla="*/ 1962463 h 1963355"/>
              <a:gd name="connsiteX2" fmla="*/ 1342906 w 5808852"/>
              <a:gd name="connsiteY2" fmla="*/ 1662058 h 1963355"/>
              <a:gd name="connsiteX3" fmla="*/ 2425559 w 5808852"/>
              <a:gd name="connsiteY3" fmla="*/ 1191335 h 1963355"/>
              <a:gd name="connsiteX4" fmla="*/ 3320832 w 5808852"/>
              <a:gd name="connsiteY4" fmla="*/ 1097210 h 1963355"/>
              <a:gd name="connsiteX5" fmla="*/ 5142604 w 5808852"/>
              <a:gd name="connsiteY5" fmla="*/ 240845 h 1963355"/>
              <a:gd name="connsiteX6" fmla="*/ 5808852 w 5808852"/>
              <a:gd name="connsiteY6" fmla="*/ 0 h 1963355"/>
              <a:gd name="connsiteX0" fmla="*/ 0 w 5756801"/>
              <a:gd name="connsiteY0" fmla="*/ 1791385 h 2005856"/>
              <a:gd name="connsiteX1" fmla="*/ 551735 w 5756801"/>
              <a:gd name="connsiteY1" fmla="*/ 2004964 h 2005856"/>
              <a:gd name="connsiteX2" fmla="*/ 1342906 w 5756801"/>
              <a:gd name="connsiteY2" fmla="*/ 1704559 h 2005856"/>
              <a:gd name="connsiteX3" fmla="*/ 2425559 w 5756801"/>
              <a:gd name="connsiteY3" fmla="*/ 1233836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00638 w 5756801"/>
              <a:gd name="connsiteY3" fmla="*/ 1308213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83919 w 5756801"/>
              <a:gd name="connsiteY3" fmla="*/ 1255087 h 2005856"/>
              <a:gd name="connsiteX4" fmla="*/ 3320832 w 5756801"/>
              <a:gd name="connsiteY4" fmla="*/ 1139711 h 2005856"/>
              <a:gd name="connsiteX5" fmla="*/ 5142604 w 5756801"/>
              <a:gd name="connsiteY5" fmla="*/ 283346 h 2005856"/>
              <a:gd name="connsiteX6" fmla="*/ 5756801 w 5756801"/>
              <a:gd name="connsiteY6" fmla="*/ 0 h 20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6801" h="2005856">
                <a:moveTo>
                  <a:pt x="0" y="1791385"/>
                </a:moveTo>
                <a:cubicBezTo>
                  <a:pt x="224685" y="1854054"/>
                  <a:pt x="327917" y="2019435"/>
                  <a:pt x="551735" y="2004964"/>
                </a:cubicBezTo>
                <a:cubicBezTo>
                  <a:pt x="775553" y="1990493"/>
                  <a:pt x="1037542" y="1829538"/>
                  <a:pt x="1342906" y="1704559"/>
                </a:cubicBezTo>
                <a:cubicBezTo>
                  <a:pt x="1648270" y="1579580"/>
                  <a:pt x="2054265" y="1349228"/>
                  <a:pt x="2383919" y="1255087"/>
                </a:cubicBezTo>
                <a:cubicBezTo>
                  <a:pt x="2713573" y="1160946"/>
                  <a:pt x="2861051" y="1301668"/>
                  <a:pt x="3320832" y="1139711"/>
                </a:cubicBezTo>
                <a:cubicBezTo>
                  <a:pt x="3780613" y="977754"/>
                  <a:pt x="4736609" y="473298"/>
                  <a:pt x="5142604" y="283346"/>
                </a:cubicBezTo>
                <a:cubicBezTo>
                  <a:pt x="5548599" y="93394"/>
                  <a:pt x="5597179" y="140062"/>
                  <a:pt x="5756801" y="0"/>
                </a:cubicBezTo>
              </a:path>
            </a:pathLst>
          </a:custGeom>
          <a:ln w="3810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TextBox 160"/>
          <p:cNvSpPr txBox="1"/>
          <p:nvPr/>
        </p:nvSpPr>
        <p:spPr>
          <a:xfrm>
            <a:off x="3124200" y="5486400"/>
            <a:ext cx="990600" cy="461665"/>
          </a:xfrm>
          <a:prstGeom prst="rect">
            <a:avLst/>
          </a:prstGeom>
          <a:noFill/>
        </p:spPr>
        <p:txBody>
          <a:bodyPr wrap="square" rtlCol="0">
            <a:spAutoFit/>
          </a:bodyPr>
          <a:lstStyle/>
          <a:p>
            <a:pPr algn="ctr"/>
            <a:r>
              <a:rPr lang="en-US" sz="2400" b="1" dirty="0">
                <a:solidFill>
                  <a:srgbClr val="0033CC"/>
                </a:solidFill>
              </a:rPr>
              <a:t>10G</a:t>
            </a:r>
          </a:p>
        </p:txBody>
      </p:sp>
      <p:sp>
        <p:nvSpPr>
          <p:cNvPr id="164" name="Freeform 163"/>
          <p:cNvSpPr/>
          <p:nvPr/>
        </p:nvSpPr>
        <p:spPr>
          <a:xfrm>
            <a:off x="1236104" y="3716811"/>
            <a:ext cx="5694343" cy="2517419"/>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43" h="2569344">
                <a:moveTo>
                  <a:pt x="0" y="2562780"/>
                </a:moveTo>
                <a:cubicBezTo>
                  <a:pt x="224685" y="2572323"/>
                  <a:pt x="449371" y="2581866"/>
                  <a:pt x="603788" y="2510727"/>
                </a:cubicBezTo>
                <a:cubicBezTo>
                  <a:pt x="758205" y="2439588"/>
                  <a:pt x="652368" y="2498224"/>
                  <a:pt x="926502" y="2135945"/>
                </a:cubicBezTo>
                <a:cubicBezTo>
                  <a:pt x="1200636" y="1773666"/>
                  <a:pt x="1882499" y="680890"/>
                  <a:pt x="2248589" y="337053"/>
                </a:cubicBezTo>
                <a:cubicBezTo>
                  <a:pt x="2614679" y="-6784"/>
                  <a:pt x="2621620" y="-73256"/>
                  <a:pt x="3123041" y="72922"/>
                </a:cubicBezTo>
                <a:cubicBezTo>
                  <a:pt x="3624462" y="219100"/>
                  <a:pt x="4766106" y="814368"/>
                  <a:pt x="5194656" y="1022867"/>
                </a:cubicBezTo>
                <a:cubicBezTo>
                  <a:pt x="5623206" y="1231366"/>
                  <a:pt x="5545131" y="1230220"/>
                  <a:pt x="5694343" y="1323916"/>
                </a:cubicBezTo>
              </a:path>
            </a:pathLst>
          </a:custGeom>
          <a:ln w="1905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TextBox 164"/>
          <p:cNvSpPr txBox="1"/>
          <p:nvPr/>
        </p:nvSpPr>
        <p:spPr>
          <a:xfrm>
            <a:off x="2362200" y="4038600"/>
            <a:ext cx="990600" cy="461665"/>
          </a:xfrm>
          <a:prstGeom prst="rect">
            <a:avLst/>
          </a:prstGeom>
          <a:noFill/>
        </p:spPr>
        <p:txBody>
          <a:bodyPr wrap="square" rtlCol="0">
            <a:spAutoFit/>
          </a:bodyPr>
          <a:lstStyle/>
          <a:p>
            <a:pPr algn="ctr"/>
            <a:r>
              <a:rPr lang="en-US" sz="2400" b="1" dirty="0">
                <a:solidFill>
                  <a:srgbClr val="0033CC"/>
                </a:solidFill>
              </a:rPr>
              <a:t>5G</a:t>
            </a:r>
          </a:p>
        </p:txBody>
      </p:sp>
      <p:sp>
        <p:nvSpPr>
          <p:cNvPr id="166" name="TextBox 165"/>
          <p:cNvSpPr txBox="1"/>
          <p:nvPr/>
        </p:nvSpPr>
        <p:spPr>
          <a:xfrm>
            <a:off x="3124200" y="5486400"/>
            <a:ext cx="990600" cy="461665"/>
          </a:xfrm>
          <a:prstGeom prst="rect">
            <a:avLst/>
          </a:prstGeom>
          <a:noFill/>
        </p:spPr>
        <p:txBody>
          <a:bodyPr wrap="square" rtlCol="0">
            <a:spAutoFit/>
          </a:bodyPr>
          <a:lstStyle/>
          <a:p>
            <a:pPr algn="ctr"/>
            <a:r>
              <a:rPr lang="en-US" sz="2400" b="1" dirty="0">
                <a:solidFill>
                  <a:srgbClr val="0033CC"/>
                </a:solidFill>
              </a:rPr>
              <a:t>35G</a:t>
            </a:r>
          </a:p>
        </p:txBody>
      </p:sp>
      <p:sp>
        <p:nvSpPr>
          <p:cNvPr id="167" name="Freeform 166"/>
          <p:cNvSpPr/>
          <p:nvPr/>
        </p:nvSpPr>
        <p:spPr>
          <a:xfrm>
            <a:off x="1139768" y="4223051"/>
            <a:ext cx="5756801" cy="1965320"/>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 name="connsiteX0" fmla="*/ 0 w 5694343"/>
              <a:gd name="connsiteY0" fmla="*/ 2496799 h 2503363"/>
              <a:gd name="connsiteX1" fmla="*/ 603788 w 5694343"/>
              <a:gd name="connsiteY1" fmla="*/ 2444746 h 2503363"/>
              <a:gd name="connsiteX2" fmla="*/ 926502 w 5694343"/>
              <a:gd name="connsiteY2" fmla="*/ 2069964 h 2503363"/>
              <a:gd name="connsiteX3" fmla="*/ 2612943 w 5694343"/>
              <a:gd name="connsiteY3" fmla="*/ 1503613 h 2503363"/>
              <a:gd name="connsiteX4" fmla="*/ 3123041 w 5694343"/>
              <a:gd name="connsiteY4" fmla="*/ 6941 h 2503363"/>
              <a:gd name="connsiteX5" fmla="*/ 5194656 w 5694343"/>
              <a:gd name="connsiteY5" fmla="*/ 956886 h 2503363"/>
              <a:gd name="connsiteX6" fmla="*/ 5694343 w 5694343"/>
              <a:gd name="connsiteY6" fmla="*/ 1257935 h 2503363"/>
              <a:gd name="connsiteX0" fmla="*/ 0 w 5694343"/>
              <a:gd name="connsiteY0" fmla="*/ 2496799 h 2501246"/>
              <a:gd name="connsiteX1" fmla="*/ 603788 w 5694343"/>
              <a:gd name="connsiteY1" fmla="*/ 2444746 h 2501246"/>
              <a:gd name="connsiteX2" fmla="*/ 1290857 w 5694343"/>
              <a:gd name="connsiteY2" fmla="*/ 2133716 h 2501246"/>
              <a:gd name="connsiteX3" fmla="*/ 2612943 w 5694343"/>
              <a:gd name="connsiteY3" fmla="*/ 1503613 h 2501246"/>
              <a:gd name="connsiteX4" fmla="*/ 3123041 w 5694343"/>
              <a:gd name="connsiteY4" fmla="*/ 6941 h 2501246"/>
              <a:gd name="connsiteX5" fmla="*/ 5194656 w 5694343"/>
              <a:gd name="connsiteY5" fmla="*/ 956886 h 2501246"/>
              <a:gd name="connsiteX6" fmla="*/ 5694343 w 5694343"/>
              <a:gd name="connsiteY6" fmla="*/ 1257935 h 2501246"/>
              <a:gd name="connsiteX0" fmla="*/ 0 w 5756803"/>
              <a:gd name="connsiteY0" fmla="*/ 2231166 h 2445601"/>
              <a:gd name="connsiteX1" fmla="*/ 666248 w 5756803"/>
              <a:gd name="connsiteY1" fmla="*/ 2444746 h 2445601"/>
              <a:gd name="connsiteX2" fmla="*/ 1353317 w 5756803"/>
              <a:gd name="connsiteY2" fmla="*/ 2133716 h 2445601"/>
              <a:gd name="connsiteX3" fmla="*/ 2675403 w 5756803"/>
              <a:gd name="connsiteY3" fmla="*/ 1503613 h 2445601"/>
              <a:gd name="connsiteX4" fmla="*/ 3185501 w 5756803"/>
              <a:gd name="connsiteY4" fmla="*/ 6941 h 2445601"/>
              <a:gd name="connsiteX5" fmla="*/ 5257116 w 5756803"/>
              <a:gd name="connsiteY5" fmla="*/ 956886 h 2445601"/>
              <a:gd name="connsiteX6" fmla="*/ 5756803 w 5756803"/>
              <a:gd name="connsiteY6" fmla="*/ 1257935 h 2445601"/>
              <a:gd name="connsiteX0" fmla="*/ 0 w 5756803"/>
              <a:gd name="connsiteY0" fmla="*/ 2231166 h 2435017"/>
              <a:gd name="connsiteX1" fmla="*/ 562146 w 5756803"/>
              <a:gd name="connsiteY1" fmla="*/ 2434121 h 2435017"/>
              <a:gd name="connsiteX2" fmla="*/ 1353317 w 5756803"/>
              <a:gd name="connsiteY2" fmla="*/ 2133716 h 2435017"/>
              <a:gd name="connsiteX3" fmla="*/ 2675403 w 5756803"/>
              <a:gd name="connsiteY3" fmla="*/ 1503613 h 2435017"/>
              <a:gd name="connsiteX4" fmla="*/ 3185501 w 5756803"/>
              <a:gd name="connsiteY4" fmla="*/ 6941 h 2435017"/>
              <a:gd name="connsiteX5" fmla="*/ 5257116 w 5756803"/>
              <a:gd name="connsiteY5" fmla="*/ 956886 h 2435017"/>
              <a:gd name="connsiteX6" fmla="*/ 5756803 w 5756803"/>
              <a:gd name="connsiteY6" fmla="*/ 1257935 h 2435017"/>
              <a:gd name="connsiteX0" fmla="*/ 0 w 5756803"/>
              <a:gd name="connsiteY0" fmla="*/ 2103663 h 2434242"/>
              <a:gd name="connsiteX1" fmla="*/ 562146 w 5756803"/>
              <a:gd name="connsiteY1" fmla="*/ 2434121 h 2434242"/>
              <a:gd name="connsiteX2" fmla="*/ 1353317 w 5756803"/>
              <a:gd name="connsiteY2" fmla="*/ 2133716 h 2434242"/>
              <a:gd name="connsiteX3" fmla="*/ 2675403 w 5756803"/>
              <a:gd name="connsiteY3" fmla="*/ 1503613 h 2434242"/>
              <a:gd name="connsiteX4" fmla="*/ 3185501 w 5756803"/>
              <a:gd name="connsiteY4" fmla="*/ 6941 h 2434242"/>
              <a:gd name="connsiteX5" fmla="*/ 5257116 w 5756803"/>
              <a:gd name="connsiteY5" fmla="*/ 956886 h 2434242"/>
              <a:gd name="connsiteX6" fmla="*/ 5756803 w 5756803"/>
              <a:gd name="connsiteY6" fmla="*/ 1257935 h 2434242"/>
              <a:gd name="connsiteX0" fmla="*/ 0 w 5756803"/>
              <a:gd name="connsiteY0" fmla="*/ 2103177 h 2433759"/>
              <a:gd name="connsiteX1" fmla="*/ 562146 w 5756803"/>
              <a:gd name="connsiteY1" fmla="*/ 2433635 h 2433759"/>
              <a:gd name="connsiteX2" fmla="*/ 1353317 w 5756803"/>
              <a:gd name="connsiteY2" fmla="*/ 2133230 h 2433759"/>
              <a:gd name="connsiteX3" fmla="*/ 2623352 w 5756803"/>
              <a:gd name="connsiteY3" fmla="*/ 1481876 h 2433759"/>
              <a:gd name="connsiteX4" fmla="*/ 3185501 w 5756803"/>
              <a:gd name="connsiteY4" fmla="*/ 6455 h 2433759"/>
              <a:gd name="connsiteX5" fmla="*/ 5257116 w 5756803"/>
              <a:gd name="connsiteY5" fmla="*/ 956400 h 2433759"/>
              <a:gd name="connsiteX6" fmla="*/ 5756803 w 5756803"/>
              <a:gd name="connsiteY6" fmla="*/ 1257449 h 2433759"/>
              <a:gd name="connsiteX0" fmla="*/ 0 w 5746392"/>
              <a:gd name="connsiteY0" fmla="*/ 2220056 h 2434322"/>
              <a:gd name="connsiteX1" fmla="*/ 551735 w 5746392"/>
              <a:gd name="connsiteY1" fmla="*/ 2433635 h 2434322"/>
              <a:gd name="connsiteX2" fmla="*/ 1342906 w 5746392"/>
              <a:gd name="connsiteY2" fmla="*/ 2133230 h 2434322"/>
              <a:gd name="connsiteX3" fmla="*/ 2612941 w 5746392"/>
              <a:gd name="connsiteY3" fmla="*/ 1481876 h 2434322"/>
              <a:gd name="connsiteX4" fmla="*/ 3175090 w 5746392"/>
              <a:gd name="connsiteY4" fmla="*/ 6455 h 2434322"/>
              <a:gd name="connsiteX5" fmla="*/ 5246705 w 5746392"/>
              <a:gd name="connsiteY5" fmla="*/ 956400 h 2434322"/>
              <a:gd name="connsiteX6" fmla="*/ 5746392 w 5746392"/>
              <a:gd name="connsiteY6" fmla="*/ 1257449 h 2434322"/>
              <a:gd name="connsiteX0" fmla="*/ 0 w 5746392"/>
              <a:gd name="connsiteY0" fmla="*/ 2220056 h 2434527"/>
              <a:gd name="connsiteX1" fmla="*/ 551735 w 5746392"/>
              <a:gd name="connsiteY1" fmla="*/ 2433635 h 2434527"/>
              <a:gd name="connsiteX2" fmla="*/ 1342906 w 5746392"/>
              <a:gd name="connsiteY2" fmla="*/ 2133230 h 2434527"/>
              <a:gd name="connsiteX3" fmla="*/ 2612941 w 5746392"/>
              <a:gd name="connsiteY3" fmla="*/ 1481876 h 2434527"/>
              <a:gd name="connsiteX4" fmla="*/ 3175090 w 5746392"/>
              <a:gd name="connsiteY4" fmla="*/ 6455 h 2434527"/>
              <a:gd name="connsiteX5" fmla="*/ 5246705 w 5746392"/>
              <a:gd name="connsiteY5" fmla="*/ 956400 h 2434527"/>
              <a:gd name="connsiteX6" fmla="*/ 5746392 w 5746392"/>
              <a:gd name="connsiteY6" fmla="*/ 1257449 h 2434527"/>
              <a:gd name="connsiteX0" fmla="*/ 0 w 5746392"/>
              <a:gd name="connsiteY0" fmla="*/ 1270439 h 1484910"/>
              <a:gd name="connsiteX1" fmla="*/ 551735 w 5746392"/>
              <a:gd name="connsiteY1" fmla="*/ 1484018 h 1484910"/>
              <a:gd name="connsiteX2" fmla="*/ 1342906 w 5746392"/>
              <a:gd name="connsiteY2" fmla="*/ 1183613 h 1484910"/>
              <a:gd name="connsiteX3" fmla="*/ 2612941 w 5746392"/>
              <a:gd name="connsiteY3" fmla="*/ 532259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270439 h 1484910"/>
              <a:gd name="connsiteX1" fmla="*/ 551735 w 5746392"/>
              <a:gd name="connsiteY1" fmla="*/ 1484018 h 1484910"/>
              <a:gd name="connsiteX2" fmla="*/ 1342906 w 5746392"/>
              <a:gd name="connsiteY2" fmla="*/ 1183613 h 1484910"/>
              <a:gd name="connsiteX3" fmla="*/ 2425559 w 5746392"/>
              <a:gd name="connsiteY3" fmla="*/ 712890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511770 h 1726241"/>
              <a:gd name="connsiteX1" fmla="*/ 551735 w 5746392"/>
              <a:gd name="connsiteY1" fmla="*/ 1725349 h 1726241"/>
              <a:gd name="connsiteX2" fmla="*/ 1342906 w 5746392"/>
              <a:gd name="connsiteY2" fmla="*/ 1424944 h 1726241"/>
              <a:gd name="connsiteX3" fmla="*/ 2425559 w 5746392"/>
              <a:gd name="connsiteY3" fmla="*/ 954221 h 1726241"/>
              <a:gd name="connsiteX4" fmla="*/ 3320832 w 5746392"/>
              <a:gd name="connsiteY4" fmla="*/ 860096 h 1726241"/>
              <a:gd name="connsiteX5" fmla="*/ 5142604 w 5746392"/>
              <a:gd name="connsiteY5" fmla="*/ 3731 h 1726241"/>
              <a:gd name="connsiteX6" fmla="*/ 5746392 w 5746392"/>
              <a:gd name="connsiteY6" fmla="*/ 549163 h 1726241"/>
              <a:gd name="connsiteX0" fmla="*/ 0 w 5808852"/>
              <a:gd name="connsiteY0" fmla="*/ 1777433 h 1991904"/>
              <a:gd name="connsiteX1" fmla="*/ 551735 w 5808852"/>
              <a:gd name="connsiteY1" fmla="*/ 1991012 h 1991904"/>
              <a:gd name="connsiteX2" fmla="*/ 1342906 w 5808852"/>
              <a:gd name="connsiteY2" fmla="*/ 1690607 h 1991904"/>
              <a:gd name="connsiteX3" fmla="*/ 2425559 w 5808852"/>
              <a:gd name="connsiteY3" fmla="*/ 1219884 h 1991904"/>
              <a:gd name="connsiteX4" fmla="*/ 3320832 w 5808852"/>
              <a:gd name="connsiteY4" fmla="*/ 1125759 h 1991904"/>
              <a:gd name="connsiteX5" fmla="*/ 5142604 w 5808852"/>
              <a:gd name="connsiteY5" fmla="*/ 269394 h 1991904"/>
              <a:gd name="connsiteX6" fmla="*/ 5808852 w 5808852"/>
              <a:gd name="connsiteY6" fmla="*/ 28549 h 1991904"/>
              <a:gd name="connsiteX0" fmla="*/ 0 w 5808852"/>
              <a:gd name="connsiteY0" fmla="*/ 1748884 h 1963355"/>
              <a:gd name="connsiteX1" fmla="*/ 551735 w 5808852"/>
              <a:gd name="connsiteY1" fmla="*/ 1962463 h 1963355"/>
              <a:gd name="connsiteX2" fmla="*/ 1342906 w 5808852"/>
              <a:gd name="connsiteY2" fmla="*/ 1662058 h 1963355"/>
              <a:gd name="connsiteX3" fmla="*/ 2425559 w 5808852"/>
              <a:gd name="connsiteY3" fmla="*/ 1191335 h 1963355"/>
              <a:gd name="connsiteX4" fmla="*/ 3320832 w 5808852"/>
              <a:gd name="connsiteY4" fmla="*/ 1097210 h 1963355"/>
              <a:gd name="connsiteX5" fmla="*/ 5142604 w 5808852"/>
              <a:gd name="connsiteY5" fmla="*/ 240845 h 1963355"/>
              <a:gd name="connsiteX6" fmla="*/ 5808852 w 5808852"/>
              <a:gd name="connsiteY6" fmla="*/ 0 h 1963355"/>
              <a:gd name="connsiteX0" fmla="*/ 0 w 5756801"/>
              <a:gd name="connsiteY0" fmla="*/ 1791385 h 2005856"/>
              <a:gd name="connsiteX1" fmla="*/ 551735 w 5756801"/>
              <a:gd name="connsiteY1" fmla="*/ 2004964 h 2005856"/>
              <a:gd name="connsiteX2" fmla="*/ 1342906 w 5756801"/>
              <a:gd name="connsiteY2" fmla="*/ 1704559 h 2005856"/>
              <a:gd name="connsiteX3" fmla="*/ 2425559 w 5756801"/>
              <a:gd name="connsiteY3" fmla="*/ 1233836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00638 w 5756801"/>
              <a:gd name="connsiteY3" fmla="*/ 1308213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83919 w 5756801"/>
              <a:gd name="connsiteY3" fmla="*/ 1255087 h 2005856"/>
              <a:gd name="connsiteX4" fmla="*/ 3320832 w 5756801"/>
              <a:gd name="connsiteY4" fmla="*/ 1139711 h 2005856"/>
              <a:gd name="connsiteX5" fmla="*/ 5142604 w 5756801"/>
              <a:gd name="connsiteY5" fmla="*/ 283346 h 2005856"/>
              <a:gd name="connsiteX6" fmla="*/ 5756801 w 5756801"/>
              <a:gd name="connsiteY6" fmla="*/ 0 h 20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6801" h="2005856">
                <a:moveTo>
                  <a:pt x="0" y="1791385"/>
                </a:moveTo>
                <a:cubicBezTo>
                  <a:pt x="224685" y="1854054"/>
                  <a:pt x="327917" y="2019435"/>
                  <a:pt x="551735" y="2004964"/>
                </a:cubicBezTo>
                <a:cubicBezTo>
                  <a:pt x="775553" y="1990493"/>
                  <a:pt x="1037542" y="1829538"/>
                  <a:pt x="1342906" y="1704559"/>
                </a:cubicBezTo>
                <a:cubicBezTo>
                  <a:pt x="1648270" y="1579580"/>
                  <a:pt x="2054265" y="1349228"/>
                  <a:pt x="2383919" y="1255087"/>
                </a:cubicBezTo>
                <a:cubicBezTo>
                  <a:pt x="2713573" y="1160946"/>
                  <a:pt x="2861051" y="1301668"/>
                  <a:pt x="3320832" y="1139711"/>
                </a:cubicBezTo>
                <a:cubicBezTo>
                  <a:pt x="3780613" y="977754"/>
                  <a:pt x="4736609" y="473298"/>
                  <a:pt x="5142604" y="283346"/>
                </a:cubicBezTo>
                <a:cubicBezTo>
                  <a:pt x="5548599" y="93394"/>
                  <a:pt x="5597179" y="140062"/>
                  <a:pt x="5756801" y="0"/>
                </a:cubicBezTo>
              </a:path>
            </a:pathLst>
          </a:custGeom>
          <a:ln w="13335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Title 1"/>
          <p:cNvSpPr>
            <a:spLocks noGrp="1"/>
          </p:cNvSpPr>
          <p:nvPr>
            <p:ph type="title"/>
          </p:nvPr>
        </p:nvSpPr>
        <p:spPr/>
        <p:txBody>
          <a:bodyPr>
            <a:noAutofit/>
          </a:bodyPr>
          <a:lstStyle/>
          <a:p>
            <a:r>
              <a:rPr lang="en-US" dirty="0"/>
              <a:t>Dealing with Asymmetry:</a:t>
            </a:r>
            <a:br>
              <a:rPr lang="en-US" dirty="0"/>
            </a:br>
            <a:r>
              <a:rPr lang="en-US" sz="4000" dirty="0"/>
              <a:t>Global Congestion-Aware</a:t>
            </a:r>
          </a:p>
        </p:txBody>
      </p:sp>
      <p:grpSp>
        <p:nvGrpSpPr>
          <p:cNvPr id="155" name="Group 154"/>
          <p:cNvGrpSpPr/>
          <p:nvPr/>
        </p:nvGrpSpPr>
        <p:grpSpPr>
          <a:xfrm>
            <a:off x="2035176" y="5581518"/>
            <a:ext cx="561768" cy="520832"/>
            <a:chOff x="2492376" y="5143499"/>
            <a:chExt cx="561768" cy="520832"/>
          </a:xfrm>
        </p:grpSpPr>
        <p:sp>
          <p:nvSpPr>
            <p:cNvPr id="156" name="Freeform 155"/>
            <p:cNvSpPr/>
            <p:nvPr/>
          </p:nvSpPr>
          <p:spPr>
            <a:xfrm>
              <a:off x="2492376" y="5372129"/>
              <a:ext cx="268879" cy="292202"/>
            </a:xfrm>
            <a:custGeom>
              <a:avLst/>
              <a:gdLst>
                <a:gd name="connsiteX0" fmla="*/ 166562 w 218290"/>
                <a:gd name="connsiteY0" fmla="*/ 374782 h 374782"/>
                <a:gd name="connsiteX1" fmla="*/ 208203 w 218290"/>
                <a:gd name="connsiteY1" fmla="*/ 124927 h 374782"/>
                <a:gd name="connsiteX2" fmla="*/ 0 w 218290"/>
                <a:gd name="connsiteY2" fmla="*/ 0 h 374782"/>
                <a:gd name="connsiteX0" fmla="*/ 179262 w 231891"/>
                <a:gd name="connsiteY0" fmla="*/ 368432 h 368432"/>
                <a:gd name="connsiteX1" fmla="*/ 220903 w 231891"/>
                <a:gd name="connsiteY1" fmla="*/ 118577 h 368432"/>
                <a:gd name="connsiteX2" fmla="*/ 0 w 231891"/>
                <a:gd name="connsiteY2" fmla="*/ 0 h 368432"/>
                <a:gd name="connsiteX0" fmla="*/ 236412 w 257310"/>
                <a:gd name="connsiteY0" fmla="*/ 352557 h 352557"/>
                <a:gd name="connsiteX1" fmla="*/ 220903 w 257310"/>
                <a:gd name="connsiteY1" fmla="*/ 118577 h 352557"/>
                <a:gd name="connsiteX2" fmla="*/ 0 w 257310"/>
                <a:gd name="connsiteY2" fmla="*/ 0 h 352557"/>
                <a:gd name="connsiteX0" fmla="*/ 236412 w 288019"/>
                <a:gd name="connsiteY0" fmla="*/ 352557 h 352557"/>
                <a:gd name="connsiteX1" fmla="*/ 271703 w 288019"/>
                <a:gd name="connsiteY1" fmla="*/ 105877 h 352557"/>
                <a:gd name="connsiteX2" fmla="*/ 0 w 288019"/>
                <a:gd name="connsiteY2" fmla="*/ 0 h 352557"/>
                <a:gd name="connsiteX0" fmla="*/ 236412 w 261275"/>
                <a:gd name="connsiteY0" fmla="*/ 358245 h 358245"/>
                <a:gd name="connsiteX1" fmla="*/ 230428 w 261275"/>
                <a:gd name="connsiteY1" fmla="*/ 38540 h 358245"/>
                <a:gd name="connsiteX2" fmla="*/ 0 w 261275"/>
                <a:gd name="connsiteY2" fmla="*/ 5688 h 358245"/>
                <a:gd name="connsiteX0" fmla="*/ 236412 w 273987"/>
                <a:gd name="connsiteY0" fmla="*/ 355681 h 355681"/>
                <a:gd name="connsiteX1" fmla="*/ 252653 w 273987"/>
                <a:gd name="connsiteY1" fmla="*/ 42326 h 355681"/>
                <a:gd name="connsiteX2" fmla="*/ 0 w 273987"/>
                <a:gd name="connsiteY2" fmla="*/ 3124 h 355681"/>
                <a:gd name="connsiteX0" fmla="*/ 255462 w 283042"/>
                <a:gd name="connsiteY0" fmla="*/ 263807 h 263807"/>
                <a:gd name="connsiteX1" fmla="*/ 252653 w 283042"/>
                <a:gd name="connsiteY1" fmla="*/ 39352 h 263807"/>
                <a:gd name="connsiteX2" fmla="*/ 0 w 283042"/>
                <a:gd name="connsiteY2" fmla="*/ 150 h 263807"/>
                <a:gd name="connsiteX0" fmla="*/ 236412 w 273987"/>
                <a:gd name="connsiteY0" fmla="*/ 283207 h 283207"/>
                <a:gd name="connsiteX1" fmla="*/ 252653 w 273987"/>
                <a:gd name="connsiteY1" fmla="*/ 39702 h 283207"/>
                <a:gd name="connsiteX2" fmla="*/ 0 w 273987"/>
                <a:gd name="connsiteY2" fmla="*/ 500 h 283207"/>
                <a:gd name="connsiteX0" fmla="*/ 236412 w 268879"/>
                <a:gd name="connsiteY0" fmla="*/ 283207 h 283207"/>
                <a:gd name="connsiteX1" fmla="*/ 252653 w 268879"/>
                <a:gd name="connsiteY1" fmla="*/ 39702 h 283207"/>
                <a:gd name="connsiteX2" fmla="*/ 0 w 268879"/>
                <a:gd name="connsiteY2" fmla="*/ 500 h 283207"/>
                <a:gd name="connsiteX0" fmla="*/ 236412 w 268879"/>
                <a:gd name="connsiteY0" fmla="*/ 292202 h 292202"/>
                <a:gd name="connsiteX1" fmla="*/ 252653 w 268879"/>
                <a:gd name="connsiteY1" fmla="*/ 26472 h 292202"/>
                <a:gd name="connsiteX2" fmla="*/ 0 w 268879"/>
                <a:gd name="connsiteY2" fmla="*/ 9495 h 292202"/>
              </a:gdLst>
              <a:ahLst/>
              <a:cxnLst>
                <a:cxn ang="0">
                  <a:pos x="connsiteX0" y="connsiteY0"/>
                </a:cxn>
                <a:cxn ang="0">
                  <a:pos x="connsiteX1" y="connsiteY1"/>
                </a:cxn>
                <a:cxn ang="0">
                  <a:pos x="connsiteX2" y="connsiteY2"/>
                </a:cxn>
              </a:cxnLst>
              <a:rect l="l" t="t" r="r" b="b"/>
              <a:pathLst>
                <a:path w="268879" h="292202">
                  <a:moveTo>
                    <a:pt x="236412" y="292202"/>
                  </a:moveTo>
                  <a:cubicBezTo>
                    <a:pt x="248887" y="192156"/>
                    <a:pt x="292055" y="73590"/>
                    <a:pt x="252653" y="26472"/>
                  </a:cubicBezTo>
                  <a:cubicBezTo>
                    <a:pt x="213251" y="-20646"/>
                    <a:pt x="0" y="9495"/>
                    <a:pt x="0" y="9495"/>
                  </a:cubicBezTo>
                </a:path>
              </a:pathLst>
            </a:custGeom>
            <a:ln w="38100">
              <a:solidFill>
                <a:schemeClr val="tx1"/>
              </a:solidFill>
              <a:prstDash val="sysDot"/>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2619376" y="5260974"/>
              <a:ext cx="279627" cy="349382"/>
            </a:xfrm>
            <a:custGeom>
              <a:avLst/>
              <a:gdLst>
                <a:gd name="connsiteX0" fmla="*/ 166562 w 218290"/>
                <a:gd name="connsiteY0" fmla="*/ 374782 h 374782"/>
                <a:gd name="connsiteX1" fmla="*/ 208203 w 218290"/>
                <a:gd name="connsiteY1" fmla="*/ 124927 h 374782"/>
                <a:gd name="connsiteX2" fmla="*/ 0 w 218290"/>
                <a:gd name="connsiteY2" fmla="*/ 0 h 374782"/>
                <a:gd name="connsiteX0" fmla="*/ 179262 w 231891"/>
                <a:gd name="connsiteY0" fmla="*/ 368432 h 368432"/>
                <a:gd name="connsiteX1" fmla="*/ 220903 w 231891"/>
                <a:gd name="connsiteY1" fmla="*/ 118577 h 368432"/>
                <a:gd name="connsiteX2" fmla="*/ 0 w 231891"/>
                <a:gd name="connsiteY2" fmla="*/ 0 h 368432"/>
                <a:gd name="connsiteX0" fmla="*/ 236412 w 257310"/>
                <a:gd name="connsiteY0" fmla="*/ 352557 h 352557"/>
                <a:gd name="connsiteX1" fmla="*/ 220903 w 257310"/>
                <a:gd name="connsiteY1" fmla="*/ 118577 h 352557"/>
                <a:gd name="connsiteX2" fmla="*/ 0 w 257310"/>
                <a:gd name="connsiteY2" fmla="*/ 0 h 352557"/>
                <a:gd name="connsiteX0" fmla="*/ 236412 w 288019"/>
                <a:gd name="connsiteY0" fmla="*/ 352557 h 352557"/>
                <a:gd name="connsiteX1" fmla="*/ 271703 w 288019"/>
                <a:gd name="connsiteY1" fmla="*/ 105877 h 352557"/>
                <a:gd name="connsiteX2" fmla="*/ 0 w 288019"/>
                <a:gd name="connsiteY2" fmla="*/ 0 h 352557"/>
                <a:gd name="connsiteX0" fmla="*/ 236412 w 269886"/>
                <a:gd name="connsiteY0" fmla="*/ 352557 h 352557"/>
                <a:gd name="connsiteX1" fmla="*/ 246303 w 269886"/>
                <a:gd name="connsiteY1" fmla="*/ 61427 h 352557"/>
                <a:gd name="connsiteX2" fmla="*/ 0 w 269886"/>
                <a:gd name="connsiteY2" fmla="*/ 0 h 352557"/>
                <a:gd name="connsiteX0" fmla="*/ 271337 w 290591"/>
                <a:gd name="connsiteY0" fmla="*/ 349382 h 349382"/>
                <a:gd name="connsiteX1" fmla="*/ 246303 w 290591"/>
                <a:gd name="connsiteY1" fmla="*/ 61427 h 349382"/>
                <a:gd name="connsiteX2" fmla="*/ 0 w 290591"/>
                <a:gd name="connsiteY2" fmla="*/ 0 h 349382"/>
                <a:gd name="connsiteX0" fmla="*/ 271337 w 279627"/>
                <a:gd name="connsiteY0" fmla="*/ 349382 h 349382"/>
                <a:gd name="connsiteX1" fmla="*/ 246303 w 279627"/>
                <a:gd name="connsiteY1" fmla="*/ 61427 h 349382"/>
                <a:gd name="connsiteX2" fmla="*/ 0 w 279627"/>
                <a:gd name="connsiteY2" fmla="*/ 0 h 349382"/>
              </a:gdLst>
              <a:ahLst/>
              <a:cxnLst>
                <a:cxn ang="0">
                  <a:pos x="connsiteX0" y="connsiteY0"/>
                </a:cxn>
                <a:cxn ang="0">
                  <a:pos x="connsiteX1" y="connsiteY1"/>
                </a:cxn>
                <a:cxn ang="0">
                  <a:pos x="connsiteX2" y="connsiteY2"/>
                </a:cxn>
              </a:cxnLst>
              <a:rect l="l" t="t" r="r" b="b"/>
              <a:pathLst>
                <a:path w="279627" h="349382">
                  <a:moveTo>
                    <a:pt x="271337" y="349382"/>
                  </a:moveTo>
                  <a:cubicBezTo>
                    <a:pt x="280637" y="265211"/>
                    <a:pt x="291526" y="119657"/>
                    <a:pt x="246303" y="61427"/>
                  </a:cubicBezTo>
                  <a:cubicBezTo>
                    <a:pt x="201080" y="3197"/>
                    <a:pt x="0" y="0"/>
                    <a:pt x="0" y="0"/>
                  </a:cubicBezTo>
                </a:path>
              </a:pathLst>
            </a:custGeom>
            <a:ln w="38100">
              <a:solidFill>
                <a:schemeClr val="tx1"/>
              </a:solidFill>
              <a:prstDash val="sysDot"/>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2692402" y="5143499"/>
              <a:ext cx="361742" cy="412751"/>
            </a:xfrm>
            <a:custGeom>
              <a:avLst/>
              <a:gdLst>
                <a:gd name="connsiteX0" fmla="*/ 166562 w 218290"/>
                <a:gd name="connsiteY0" fmla="*/ 374782 h 374782"/>
                <a:gd name="connsiteX1" fmla="*/ 208203 w 218290"/>
                <a:gd name="connsiteY1" fmla="*/ 124927 h 374782"/>
                <a:gd name="connsiteX2" fmla="*/ 0 w 218290"/>
                <a:gd name="connsiteY2" fmla="*/ 0 h 374782"/>
                <a:gd name="connsiteX0" fmla="*/ 179262 w 231891"/>
                <a:gd name="connsiteY0" fmla="*/ 368432 h 368432"/>
                <a:gd name="connsiteX1" fmla="*/ 220903 w 231891"/>
                <a:gd name="connsiteY1" fmla="*/ 118577 h 368432"/>
                <a:gd name="connsiteX2" fmla="*/ 0 w 231891"/>
                <a:gd name="connsiteY2" fmla="*/ 0 h 368432"/>
                <a:gd name="connsiteX0" fmla="*/ 236412 w 257310"/>
                <a:gd name="connsiteY0" fmla="*/ 352557 h 352557"/>
                <a:gd name="connsiteX1" fmla="*/ 220903 w 257310"/>
                <a:gd name="connsiteY1" fmla="*/ 118577 h 352557"/>
                <a:gd name="connsiteX2" fmla="*/ 0 w 257310"/>
                <a:gd name="connsiteY2" fmla="*/ 0 h 352557"/>
                <a:gd name="connsiteX0" fmla="*/ 236412 w 288019"/>
                <a:gd name="connsiteY0" fmla="*/ 352557 h 352557"/>
                <a:gd name="connsiteX1" fmla="*/ 271703 w 288019"/>
                <a:gd name="connsiteY1" fmla="*/ 105877 h 352557"/>
                <a:gd name="connsiteX2" fmla="*/ 0 w 288019"/>
                <a:gd name="connsiteY2" fmla="*/ 0 h 352557"/>
                <a:gd name="connsiteX0" fmla="*/ 270632 w 301277"/>
                <a:gd name="connsiteY0" fmla="*/ 347484 h 347484"/>
                <a:gd name="connsiteX1" fmla="*/ 271703 w 301277"/>
                <a:gd name="connsiteY1" fmla="*/ 105877 h 347484"/>
                <a:gd name="connsiteX2" fmla="*/ 0 w 301277"/>
                <a:gd name="connsiteY2" fmla="*/ 0 h 347484"/>
                <a:gd name="connsiteX0" fmla="*/ 270632 w 295083"/>
                <a:gd name="connsiteY0" fmla="*/ 347484 h 347484"/>
                <a:gd name="connsiteX1" fmla="*/ 271703 w 295083"/>
                <a:gd name="connsiteY1" fmla="*/ 105877 h 347484"/>
                <a:gd name="connsiteX2" fmla="*/ 0 w 295083"/>
                <a:gd name="connsiteY2" fmla="*/ 0 h 347484"/>
                <a:gd name="connsiteX0" fmla="*/ 293446 w 306572"/>
                <a:gd name="connsiteY0" fmla="*/ 347484 h 347484"/>
                <a:gd name="connsiteX1" fmla="*/ 271703 w 306572"/>
                <a:gd name="connsiteY1" fmla="*/ 105877 h 347484"/>
                <a:gd name="connsiteX2" fmla="*/ 0 w 306572"/>
                <a:gd name="connsiteY2" fmla="*/ 0 h 347484"/>
                <a:gd name="connsiteX0" fmla="*/ 293446 w 301139"/>
                <a:gd name="connsiteY0" fmla="*/ 347484 h 347484"/>
                <a:gd name="connsiteX1" fmla="*/ 271703 w 301139"/>
                <a:gd name="connsiteY1" fmla="*/ 105877 h 347484"/>
                <a:gd name="connsiteX2" fmla="*/ 0 w 301139"/>
                <a:gd name="connsiteY2" fmla="*/ 0 h 347484"/>
                <a:gd name="connsiteX0" fmla="*/ 293446 w 293454"/>
                <a:gd name="connsiteY0" fmla="*/ 347484 h 347484"/>
                <a:gd name="connsiteX1" fmla="*/ 226077 w 293454"/>
                <a:gd name="connsiteY1" fmla="*/ 62758 h 347484"/>
                <a:gd name="connsiteX2" fmla="*/ 0 w 293454"/>
                <a:gd name="connsiteY2" fmla="*/ 0 h 347484"/>
                <a:gd name="connsiteX0" fmla="*/ 293446 w 293476"/>
                <a:gd name="connsiteY0" fmla="*/ 347484 h 347484"/>
                <a:gd name="connsiteX1" fmla="*/ 240336 w 293476"/>
                <a:gd name="connsiteY1" fmla="*/ 75440 h 347484"/>
                <a:gd name="connsiteX2" fmla="*/ 0 w 293476"/>
                <a:gd name="connsiteY2" fmla="*/ 0 h 347484"/>
                <a:gd name="connsiteX0" fmla="*/ 324814 w 324905"/>
                <a:gd name="connsiteY0" fmla="*/ 329729 h 329729"/>
                <a:gd name="connsiteX1" fmla="*/ 271704 w 324905"/>
                <a:gd name="connsiteY1" fmla="*/ 57685 h 329729"/>
                <a:gd name="connsiteX2" fmla="*/ 0 w 324905"/>
                <a:gd name="connsiteY2" fmla="*/ 0 h 329729"/>
              </a:gdLst>
              <a:ahLst/>
              <a:cxnLst>
                <a:cxn ang="0">
                  <a:pos x="connsiteX0" y="connsiteY0"/>
                </a:cxn>
                <a:cxn ang="0">
                  <a:pos x="connsiteX1" y="connsiteY1"/>
                </a:cxn>
                <a:cxn ang="0">
                  <a:pos x="connsiteX2" y="connsiteY2"/>
                </a:cxn>
              </a:cxnLst>
              <a:rect l="l" t="t" r="r" b="b"/>
              <a:pathLst>
                <a:path w="324905" h="329729">
                  <a:moveTo>
                    <a:pt x="324814" y="329729"/>
                  </a:moveTo>
                  <a:cubicBezTo>
                    <a:pt x="325294" y="236033"/>
                    <a:pt x="325840" y="112640"/>
                    <a:pt x="271704" y="57685"/>
                  </a:cubicBezTo>
                  <a:cubicBezTo>
                    <a:pt x="217568" y="2730"/>
                    <a:pt x="0" y="0"/>
                    <a:pt x="0" y="0"/>
                  </a:cubicBezTo>
                </a:path>
              </a:pathLst>
            </a:custGeom>
            <a:ln w="38100">
              <a:solidFill>
                <a:schemeClr val="tx1"/>
              </a:solidFill>
              <a:prstDash val="sysDot"/>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a:off x="90513" y="2209800"/>
            <a:ext cx="9053487" cy="4559854"/>
            <a:chOff x="76200" y="2221946"/>
            <a:chExt cx="8915400" cy="4559854"/>
          </a:xfrm>
        </p:grpSpPr>
        <p:sp>
          <p:nvSpPr>
            <p:cNvPr id="170" name="Rectangle 169"/>
            <p:cNvSpPr/>
            <p:nvPr/>
          </p:nvSpPr>
          <p:spPr>
            <a:xfrm>
              <a:off x="76200" y="2221946"/>
              <a:ext cx="8915400" cy="4559854"/>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169" name="Rounded Rectangle 168"/>
            <p:cNvSpPr/>
            <p:nvPr/>
          </p:nvSpPr>
          <p:spPr>
            <a:xfrm>
              <a:off x="948253" y="4507946"/>
              <a:ext cx="7232027" cy="9864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Verdana"/>
                  <a:cs typeface="Verdana"/>
                </a:rPr>
                <a:t>Global CA &gt; ECMP &gt; Local CA </a:t>
              </a:r>
            </a:p>
          </p:txBody>
        </p:sp>
      </p:grpSp>
      <p:graphicFrame>
        <p:nvGraphicFramePr>
          <p:cNvPr id="10" name="Table 9"/>
          <p:cNvGraphicFramePr>
            <a:graphicFrameLocks noGrp="1"/>
          </p:cNvGraphicFramePr>
          <p:nvPr>
            <p:extLst>
              <p:ext uri="{D42A27DB-BD31-4B8C-83A1-F6EECF244321}">
                <p14:modId xmlns:p14="http://schemas.microsoft.com/office/powerpoint/2010/main" val="2837165663"/>
              </p:ext>
            </p:extLst>
          </p:nvPr>
        </p:nvGraphicFramePr>
        <p:xfrm>
          <a:off x="5943600" y="1981200"/>
          <a:ext cx="2819400" cy="2067852"/>
        </p:xfrm>
        <a:graphic>
          <a:graphicData uri="http://schemas.openxmlformats.org/drawingml/2006/table">
            <a:tbl>
              <a:tblPr firstRow="1" bandRow="1">
                <a:tableStyleId>{0660B408-B3CF-4A94-85FC-2B1E0A45F4A2}</a:tableStyleId>
              </a:tblPr>
              <a:tblGrid>
                <a:gridCol w="1923131">
                  <a:extLst>
                    <a:ext uri="{9D8B030D-6E8A-4147-A177-3AD203B41FA5}">
                      <a16:colId xmlns:a16="http://schemas.microsoft.com/office/drawing/2014/main" val="20000"/>
                    </a:ext>
                  </a:extLst>
                </a:gridCol>
                <a:gridCol w="896269">
                  <a:extLst>
                    <a:ext uri="{9D8B030D-6E8A-4147-A177-3AD203B41FA5}">
                      <a16:colId xmlns:a16="http://schemas.microsoft.com/office/drawing/2014/main" val="20001"/>
                    </a:ext>
                  </a:extLst>
                </a:gridCol>
              </a:tblGrid>
              <a:tr h="384171">
                <a:tc>
                  <a:txBody>
                    <a:bodyPr/>
                    <a:lstStyle/>
                    <a:p>
                      <a:pPr algn="ctr"/>
                      <a:r>
                        <a:rPr lang="en-US" sz="2000" dirty="0"/>
                        <a:t>Scheme</a:t>
                      </a:r>
                    </a:p>
                  </a:txBody>
                  <a:tcPr marL="68580" marR="68580" marT="34290" marB="34290"/>
                </a:tc>
                <a:tc>
                  <a:txBody>
                    <a:bodyPr/>
                    <a:lstStyle/>
                    <a:p>
                      <a:pPr algn="ctr"/>
                      <a:r>
                        <a:rPr lang="en-US" sz="2000" dirty="0" err="1"/>
                        <a:t>Thrput</a:t>
                      </a:r>
                      <a:endParaRPr lang="en-US" sz="2000" dirty="0"/>
                    </a:p>
                  </a:txBody>
                  <a:tcPr marL="68580" marR="68580" marT="34290" marB="34290"/>
                </a:tc>
                <a:extLst>
                  <a:ext uri="{0D108BD9-81ED-4DB2-BD59-A6C34878D82A}">
                    <a16:rowId xmlns:a16="http://schemas.microsoft.com/office/drawing/2014/main" val="10000"/>
                  </a:ext>
                </a:extLst>
              </a:tr>
              <a:tr h="384171">
                <a:tc>
                  <a:txBody>
                    <a:bodyPr/>
                    <a:lstStyle/>
                    <a:p>
                      <a:pPr algn="ctr"/>
                      <a:r>
                        <a:rPr lang="en-US" sz="1800" dirty="0"/>
                        <a:t>ECMP</a:t>
                      </a:r>
                    </a:p>
                    <a:p>
                      <a:pPr algn="ctr"/>
                      <a:r>
                        <a:rPr lang="en-US" sz="1800" dirty="0"/>
                        <a:t>(Local Stateless)</a:t>
                      </a:r>
                    </a:p>
                  </a:txBody>
                  <a:tcPr marL="68580" marR="68580" marT="34290" marB="34290">
                    <a:lnR w="12700" cap="flat" cmpd="sng" algn="ctr">
                      <a:solidFill>
                        <a:prstClr val="white">
                          <a:lumMod val="75000"/>
                        </a:prstClr>
                      </a:solidFill>
                      <a:prstDash val="solid"/>
                      <a:round/>
                      <a:headEnd type="none" w="med" len="med"/>
                      <a:tailEnd type="none" w="med" len="med"/>
                    </a:lnR>
                    <a:lnB w="12700" cap="flat" cmpd="sng" algn="ctr">
                      <a:solidFill>
                        <a:prstClr val="white">
                          <a:lumMod val="75000"/>
                        </a:prstClr>
                      </a:solidFill>
                      <a:prstDash val="solid"/>
                      <a:round/>
                      <a:headEnd type="none" w="med" len="med"/>
                      <a:tailEnd type="none" w="med" len="med"/>
                    </a:lnB>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B w="12700" cap="flat" cmpd="sng" algn="ctr">
                      <a:solidFill>
                        <a:prstClr val="white">
                          <a:lumMod val="75000"/>
                        </a:prstClr>
                      </a:solidFill>
                      <a:prstDash val="solid"/>
                      <a:round/>
                      <a:headEnd type="none" w="med" len="med"/>
                      <a:tailEnd type="none" w="med" len="med"/>
                    </a:lnB>
                  </a:tcPr>
                </a:tc>
                <a:extLst>
                  <a:ext uri="{0D108BD9-81ED-4DB2-BD59-A6C34878D82A}">
                    <a16:rowId xmlns:a16="http://schemas.microsoft.com/office/drawing/2014/main" val="10001"/>
                  </a:ext>
                </a:extLst>
              </a:tr>
              <a:tr h="449241">
                <a:tc>
                  <a:txBody>
                    <a:bodyPr/>
                    <a:lstStyle/>
                    <a:p>
                      <a:pPr algn="ctr"/>
                      <a:r>
                        <a:rPr lang="en-US" sz="1800" dirty="0"/>
                        <a:t>Local</a:t>
                      </a:r>
                      <a:r>
                        <a:rPr lang="en-US" sz="1800" baseline="0" dirty="0"/>
                        <a:t> Cong-Aware</a:t>
                      </a:r>
                      <a:endParaRPr lang="en-US" sz="1800" dirty="0"/>
                    </a:p>
                  </a:txBody>
                  <a:tcPr marL="68580" marR="68580" marT="34290" marB="34290">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extLst>
                  <a:ext uri="{0D108BD9-81ED-4DB2-BD59-A6C34878D82A}">
                    <a16:rowId xmlns:a16="http://schemas.microsoft.com/office/drawing/2014/main" val="10002"/>
                  </a:ext>
                </a:extLst>
              </a:tr>
              <a:tr h="460684">
                <a:tc>
                  <a:txBody>
                    <a:bodyPr/>
                    <a:lstStyle/>
                    <a:p>
                      <a:pPr algn="ctr"/>
                      <a:r>
                        <a:rPr lang="en-US" sz="1800" dirty="0"/>
                        <a:t>Global Cong-Aware</a:t>
                      </a:r>
                    </a:p>
                  </a:txBody>
                  <a:tcPr marL="68580" marR="68580" marT="34290" marB="34290">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T w="12700" cap="flat" cmpd="sng" algn="ctr">
                      <a:solidFill>
                        <a:prstClr val="white">
                          <a:lumMod val="75000"/>
                        </a:prstClr>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25" name="TextBox 24"/>
          <p:cNvSpPr txBox="1"/>
          <p:nvPr/>
        </p:nvSpPr>
        <p:spPr>
          <a:xfrm>
            <a:off x="8001000" y="2438400"/>
            <a:ext cx="609600" cy="400110"/>
          </a:xfrm>
          <a:prstGeom prst="rect">
            <a:avLst/>
          </a:prstGeom>
          <a:noFill/>
        </p:spPr>
        <p:txBody>
          <a:bodyPr wrap="square" rtlCol="0">
            <a:spAutoFit/>
          </a:bodyPr>
          <a:lstStyle/>
          <a:p>
            <a:r>
              <a:rPr lang="en-US" sz="2000" b="1" dirty="0"/>
              <a:t>60G</a:t>
            </a:r>
          </a:p>
        </p:txBody>
      </p:sp>
      <p:sp>
        <p:nvSpPr>
          <p:cNvPr id="162" name="TextBox 161"/>
          <p:cNvSpPr txBox="1"/>
          <p:nvPr/>
        </p:nvSpPr>
        <p:spPr>
          <a:xfrm>
            <a:off x="8001000" y="2971800"/>
            <a:ext cx="609600" cy="400110"/>
          </a:xfrm>
          <a:prstGeom prst="rect">
            <a:avLst/>
          </a:prstGeom>
          <a:noFill/>
        </p:spPr>
        <p:txBody>
          <a:bodyPr wrap="square" rtlCol="0">
            <a:spAutoFit/>
          </a:bodyPr>
          <a:lstStyle/>
          <a:p>
            <a:r>
              <a:rPr lang="en-US" sz="2000" b="1" dirty="0"/>
              <a:t>50G</a:t>
            </a:r>
          </a:p>
        </p:txBody>
      </p:sp>
      <p:sp>
        <p:nvSpPr>
          <p:cNvPr id="168" name="TextBox 167"/>
          <p:cNvSpPr txBox="1"/>
          <p:nvPr/>
        </p:nvSpPr>
        <p:spPr>
          <a:xfrm>
            <a:off x="8001000" y="3429000"/>
            <a:ext cx="609600" cy="400110"/>
          </a:xfrm>
          <a:prstGeom prst="rect">
            <a:avLst/>
          </a:prstGeom>
          <a:noFill/>
        </p:spPr>
        <p:txBody>
          <a:bodyPr wrap="square" rtlCol="0">
            <a:spAutoFit/>
          </a:bodyPr>
          <a:lstStyle/>
          <a:p>
            <a:r>
              <a:rPr lang="en-US" sz="2000" b="1" dirty="0"/>
              <a:t>70G</a:t>
            </a:r>
          </a:p>
        </p:txBody>
      </p:sp>
      <p:grpSp>
        <p:nvGrpSpPr>
          <p:cNvPr id="11" name="Group 10"/>
          <p:cNvGrpSpPr/>
          <p:nvPr/>
        </p:nvGrpSpPr>
        <p:grpSpPr>
          <a:xfrm>
            <a:off x="3657600" y="5333999"/>
            <a:ext cx="4572000" cy="1329616"/>
            <a:chOff x="3657600" y="5333999"/>
            <a:chExt cx="4572000" cy="1329616"/>
          </a:xfrm>
        </p:grpSpPr>
        <p:sp>
          <p:nvSpPr>
            <p:cNvPr id="7" name="Right Brace 6"/>
            <p:cNvSpPr/>
            <p:nvPr/>
          </p:nvSpPr>
          <p:spPr>
            <a:xfrm rot="5400000">
              <a:off x="5562599" y="4038599"/>
              <a:ext cx="457201" cy="3048001"/>
            </a:xfrm>
            <a:prstGeom prst="rightBrace">
              <a:avLst>
                <a:gd name="adj1" fmla="val 31289"/>
                <a:gd name="adj2" fmla="val 50000"/>
              </a:avLst>
            </a:prstGeom>
            <a:ln w="508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3657600" y="5832618"/>
              <a:ext cx="4572000" cy="830997"/>
            </a:xfrm>
            <a:prstGeom prst="rect">
              <a:avLst/>
            </a:prstGeom>
            <a:noFill/>
          </p:spPr>
          <p:txBody>
            <a:bodyPr wrap="square" rtlCol="0">
              <a:spAutoFit/>
            </a:bodyPr>
            <a:lstStyle/>
            <a:p>
              <a:pPr algn="ctr"/>
              <a:r>
                <a:rPr lang="en-US" sz="2400" dirty="0">
                  <a:latin typeface="Verdana"/>
                  <a:cs typeface="Verdana"/>
                </a:rPr>
                <a:t>Local congestion-awareness can be worse than ECMP</a:t>
              </a:r>
            </a:p>
          </p:txBody>
        </p:sp>
      </p:grpSp>
    </p:spTree>
    <p:custDataLst>
      <p:tags r:id="rId1"/>
    </p:custDataLst>
    <p:extLst>
      <p:ext uri="{BB962C8B-B14F-4D97-AF65-F5344CB8AC3E}">
        <p14:creationId xmlns:p14="http://schemas.microsoft.com/office/powerpoint/2010/main" val="1895409374"/>
      </p:ext>
    </p:extLst>
  </p:cSld>
  <p:clrMapOvr>
    <a:masterClrMapping/>
  </p:clrMapOvr>
  <mc:AlternateContent xmlns:mc="http://schemas.openxmlformats.org/markup-compatibility/2006" xmlns:p14="http://schemas.microsoft.com/office/powerpoint/2010/main">
    <mc:Choice Requires="p14">
      <p:transition spd="slow" p14:dur="2000" advTm="37395"/>
    </mc:Choice>
    <mc:Fallback xmlns="">
      <p:transition xmlns:p14="http://schemas.microsoft.com/office/powerpoint/2010/main" spd="slow" advTm="373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682"/>
                                        </p:tgtEl>
                                      </p:cBhvr>
                                    </p:animEffect>
                                    <p:set>
                                      <p:cBhvr>
                                        <p:cTn id="11" dur="1" fill="hold">
                                          <p:stCondLst>
                                            <p:cond delay="499"/>
                                          </p:stCondLst>
                                        </p:cTn>
                                        <p:tgtEl>
                                          <p:spTgt spid="682"/>
                                        </p:tgtEl>
                                        <p:attrNameLst>
                                          <p:attrName>style.visibility</p:attrName>
                                        </p:attrNameLst>
                                      </p:cBhvr>
                                      <p:to>
                                        <p:strVal val="hidden"/>
                                      </p:to>
                                    </p:set>
                                  </p:childTnLst>
                                </p:cTn>
                              </p:par>
                              <p:par>
                                <p:cTn id="12" presetID="22" presetClass="exit" presetSubtype="8" fill="hold" grpId="0" nodeType="withEffect">
                                  <p:stCondLst>
                                    <p:cond delay="0"/>
                                  </p:stCondLst>
                                  <p:childTnLst>
                                    <p:animEffect transition="out" filter="wipe(left)">
                                      <p:cBhvr>
                                        <p:cTn id="13" dur="500"/>
                                        <p:tgtEl>
                                          <p:spTgt spid="685"/>
                                        </p:tgtEl>
                                      </p:cBhvr>
                                    </p:animEffect>
                                    <p:set>
                                      <p:cBhvr>
                                        <p:cTn id="14" dur="1" fill="hold">
                                          <p:stCondLst>
                                            <p:cond delay="499"/>
                                          </p:stCondLst>
                                        </p:cTn>
                                        <p:tgtEl>
                                          <p:spTgt spid="685"/>
                                        </p:tgtEl>
                                        <p:attrNameLst>
                                          <p:attrName>style.visibility</p:attrName>
                                        </p:attrNameLst>
                                      </p:cBhvr>
                                      <p:to>
                                        <p:strVal val="hidden"/>
                                      </p:to>
                                    </p:set>
                                  </p:childTnLst>
                                </p:cTn>
                              </p:par>
                              <p:par>
                                <p:cTn id="15" presetID="22" presetClass="exit" presetSubtype="8" fill="hold" grpId="0" nodeType="withEffect">
                                  <p:stCondLst>
                                    <p:cond delay="0"/>
                                  </p:stCondLst>
                                  <p:childTnLst>
                                    <p:animEffect transition="out" filter="wipe(left)">
                                      <p:cBhvr>
                                        <p:cTn id="16" dur="500"/>
                                        <p:tgtEl>
                                          <p:spTgt spid="161"/>
                                        </p:tgtEl>
                                      </p:cBhvr>
                                    </p:animEffect>
                                    <p:set>
                                      <p:cBhvr>
                                        <p:cTn id="17" dur="1" fill="hold">
                                          <p:stCondLst>
                                            <p:cond delay="499"/>
                                          </p:stCondLst>
                                        </p:cTn>
                                        <p:tgtEl>
                                          <p:spTgt spid="161"/>
                                        </p:tgtEl>
                                        <p:attrNameLst>
                                          <p:attrName>style.visibility</p:attrName>
                                        </p:attrNameLst>
                                      </p:cBhvr>
                                      <p:to>
                                        <p:strVal val="hidden"/>
                                      </p:to>
                                    </p:set>
                                  </p:childTnLst>
                                </p:cTn>
                              </p:par>
                              <p:par>
                                <p:cTn id="18" presetID="22" presetClass="exit" presetSubtype="8" fill="hold" grpId="0" nodeType="withEffect">
                                  <p:stCondLst>
                                    <p:cond delay="0"/>
                                  </p:stCondLst>
                                  <p:childTnLst>
                                    <p:animEffect transition="out" filter="wipe(left)">
                                      <p:cBhvr>
                                        <p:cTn id="19" dur="500"/>
                                        <p:tgtEl>
                                          <p:spTgt spid="160"/>
                                        </p:tgtEl>
                                      </p:cBhvr>
                                    </p:animEffect>
                                    <p:set>
                                      <p:cBhvr>
                                        <p:cTn id="20" dur="1" fill="hold">
                                          <p:stCondLst>
                                            <p:cond delay="499"/>
                                          </p:stCondLst>
                                        </p:cTn>
                                        <p:tgtEl>
                                          <p:spTgt spid="160"/>
                                        </p:tgtEl>
                                        <p:attrNameLst>
                                          <p:attrName>style.visibility</p:attrName>
                                        </p:attrNameLst>
                                      </p:cBhvr>
                                      <p:to>
                                        <p:strVal val="hidden"/>
                                      </p:to>
                                    </p:set>
                                  </p:childTnLst>
                                </p:cTn>
                              </p:par>
                              <p:par>
                                <p:cTn id="21" presetID="22" presetClass="entr" presetSubtype="8" fill="hold" grpId="0"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wipe(left)">
                                      <p:cBhvr>
                                        <p:cTn id="23" dur="500"/>
                                        <p:tgtEl>
                                          <p:spTgt spid="16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4"/>
                                        </p:tgtEl>
                                        <p:attrNameLst>
                                          <p:attrName>style.visibility</p:attrName>
                                        </p:attrNameLst>
                                      </p:cBhvr>
                                      <p:to>
                                        <p:strVal val="visible"/>
                                      </p:to>
                                    </p:set>
                                    <p:animEffect transition="in" filter="wipe(left)">
                                      <p:cBhvr>
                                        <p:cTn id="26" dur="500"/>
                                        <p:tgtEl>
                                          <p:spTgt spid="16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7"/>
                                        </p:tgtEl>
                                        <p:attrNameLst>
                                          <p:attrName>style.visibility</p:attrName>
                                        </p:attrNameLst>
                                      </p:cBhvr>
                                      <p:to>
                                        <p:strVal val="visible"/>
                                      </p:to>
                                    </p:set>
                                    <p:animEffect transition="in" filter="wipe(left)">
                                      <p:cBhvr>
                                        <p:cTn id="29" dur="500"/>
                                        <p:tgtEl>
                                          <p:spTgt spid="16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wipe(left)">
                                      <p:cBhvr>
                                        <p:cTn id="32" dur="500"/>
                                        <p:tgtEl>
                                          <p:spTgt spid="166"/>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68"/>
                                        </p:tgtEl>
                                        <p:attrNameLst>
                                          <p:attrName>style.visibility</p:attrName>
                                        </p:attrNameLst>
                                      </p:cBhvr>
                                      <p:to>
                                        <p:strVal val="visible"/>
                                      </p:to>
                                    </p:set>
                                  </p:childTnLst>
                                </p:cTn>
                              </p:par>
                            </p:childTnLst>
                          </p:cTn>
                        </p:par>
                        <p:par>
                          <p:cTn id="36" fill="hold">
                            <p:stCondLst>
                              <p:cond delay="500"/>
                            </p:stCondLst>
                            <p:childTnLst>
                              <p:par>
                                <p:cTn id="37" presetID="10" presetClass="exit" presetSubtype="0" fill="hold" nodeType="afterEffect">
                                  <p:stCondLst>
                                    <p:cond delay="0"/>
                                  </p:stCondLst>
                                  <p:childTnLst>
                                    <p:animEffect transition="out" filter="fade">
                                      <p:cBhvr>
                                        <p:cTn id="38" dur="500"/>
                                        <p:tgtEl>
                                          <p:spTgt spid="155"/>
                                        </p:tgtEl>
                                      </p:cBhvr>
                                    </p:animEffect>
                                    <p:set>
                                      <p:cBhvr>
                                        <p:cTn id="39" dur="1" fill="hold">
                                          <p:stCondLst>
                                            <p:cond delay="499"/>
                                          </p:stCondLst>
                                        </p:cTn>
                                        <p:tgtEl>
                                          <p:spTgt spid="15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p:bldP spid="685" grpId="0" animBg="1"/>
      <p:bldP spid="160" grpId="0" animBg="1"/>
      <p:bldP spid="161" grpId="0"/>
      <p:bldP spid="164" grpId="0" animBg="1"/>
      <p:bldP spid="165" grpId="0"/>
      <p:bldP spid="166" grpId="0"/>
      <p:bldP spid="167" grpId="0" animBg="1"/>
      <p:bldP spid="1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C99A5B-5B03-425B-9284-2F10A88898BE}" type="slidenum">
              <a:rPr lang="en-US" smtClean="0"/>
              <a:t>11</a:t>
            </a:fld>
            <a:endParaRPr lang="en-US"/>
          </a:p>
        </p:txBody>
      </p:sp>
      <p:graphicFrame>
        <p:nvGraphicFramePr>
          <p:cNvPr id="170" name="Table 169"/>
          <p:cNvGraphicFramePr>
            <a:graphicFrameLocks noGrp="1"/>
          </p:cNvGraphicFramePr>
          <p:nvPr>
            <p:extLst>
              <p:ext uri="{D42A27DB-BD31-4B8C-83A1-F6EECF244321}">
                <p14:modId xmlns:p14="http://schemas.microsoft.com/office/powerpoint/2010/main" val="2210989185"/>
              </p:ext>
            </p:extLst>
          </p:nvPr>
        </p:nvGraphicFramePr>
        <p:xfrm>
          <a:off x="3378200" y="1600200"/>
          <a:ext cx="5232400" cy="2667000"/>
        </p:xfrm>
        <a:graphic>
          <a:graphicData uri="http://schemas.openxmlformats.org/drawingml/2006/table">
            <a:tbl>
              <a:tblPr firstRow="1" bandRow="1">
                <a:tableStyleId>{2D5ABB26-0587-4C30-8999-92F81FD0307C}</a:tableStyleId>
              </a:tblPr>
              <a:tblGrid>
                <a:gridCol w="2616200">
                  <a:extLst>
                    <a:ext uri="{9D8B030D-6E8A-4147-A177-3AD203B41FA5}">
                      <a16:colId xmlns:a16="http://schemas.microsoft.com/office/drawing/2014/main" val="20000"/>
                    </a:ext>
                  </a:extLst>
                </a:gridCol>
                <a:gridCol w="2616200">
                  <a:extLst>
                    <a:ext uri="{9D8B030D-6E8A-4147-A177-3AD203B41FA5}">
                      <a16:colId xmlns:a16="http://schemas.microsoft.com/office/drawing/2014/main" val="20001"/>
                    </a:ext>
                  </a:extLst>
                </a:gridCol>
              </a:tblGrid>
              <a:tr h="666750">
                <a:tc>
                  <a:txBody>
                    <a:bodyPr/>
                    <a:lstStyle/>
                    <a:p>
                      <a:pPr algn="ctr"/>
                      <a:endParaRPr lang="en-US" sz="2000" dirty="0">
                        <a:latin typeface="Verdana"/>
                        <a:cs typeface="Verdana"/>
                      </a:endParaRPr>
                    </a:p>
                  </a:txBody>
                  <a:tcPr anchor="ctr">
                    <a:lnR w="76200" cap="flat" cmpd="sng" algn="ctr">
                      <a:solidFill>
                        <a:prstClr val="black"/>
                      </a:solidFill>
                      <a:prstDash val="solid"/>
                      <a:round/>
                      <a:headEnd type="none" w="med" len="med"/>
                      <a:tailEnd type="none" w="med" len="med"/>
                    </a:lnR>
                    <a:lnB w="76200" cap="flat" cmpd="sng" algn="ctr">
                      <a:solidFill>
                        <a:prstClr val="black"/>
                      </a:solidFill>
                      <a:prstDash val="solid"/>
                      <a:round/>
                      <a:headEnd type="none" w="med" len="med"/>
                      <a:tailEnd type="none" w="med" len="med"/>
                    </a:lnB>
                  </a:tcPr>
                </a:tc>
                <a:tc>
                  <a:txBody>
                    <a:bodyPr/>
                    <a:lstStyle/>
                    <a:p>
                      <a:pPr algn="ctr"/>
                      <a:r>
                        <a:rPr lang="en-US" sz="2400" dirty="0">
                          <a:latin typeface="Verdana"/>
                          <a:cs typeface="Verdana"/>
                        </a:rPr>
                        <a:t>Datacenter</a:t>
                      </a:r>
                      <a:endParaRPr lang="en-US" sz="2000" dirty="0">
                        <a:latin typeface="Verdana"/>
                        <a:cs typeface="Verdana"/>
                      </a:endParaRPr>
                    </a:p>
                  </a:txBody>
                  <a:tcPr anchor="ctr">
                    <a:lnL w="76200" cap="flat" cmpd="sng" algn="ctr">
                      <a:solidFill>
                        <a:prstClr val="black"/>
                      </a:solidFill>
                      <a:prstDash val="solid"/>
                      <a:round/>
                      <a:headEnd type="none" w="med" len="med"/>
                      <a:tailEnd type="none" w="med" len="med"/>
                    </a:lnL>
                    <a:lnR w="28575" cap="flat" cmpd="sng" algn="ctr">
                      <a:noFill/>
                      <a:prstDash val="dot"/>
                      <a:round/>
                      <a:headEnd type="none" w="med" len="med"/>
                      <a:tailEnd type="none" w="med" len="med"/>
                    </a:lnR>
                    <a:lnB w="76200" cap="flat" cmpd="sng" algn="ctr">
                      <a:solidFill>
                        <a:prstClr val="black"/>
                      </a:solidFill>
                      <a:prstDash val="solid"/>
                      <a:round/>
                      <a:headEnd type="none" w="med" len="med"/>
                      <a:tailEnd type="none" w="med" len="med"/>
                    </a:lnB>
                  </a:tcPr>
                </a:tc>
                <a:extLst>
                  <a:ext uri="{0D108BD9-81ED-4DB2-BD59-A6C34878D82A}">
                    <a16:rowId xmlns:a16="http://schemas.microsoft.com/office/drawing/2014/main" val="10000"/>
                  </a:ext>
                </a:extLst>
              </a:tr>
              <a:tr h="666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3CC"/>
                          </a:solidFill>
                          <a:latin typeface="Verdana"/>
                          <a:cs typeface="Verdana"/>
                        </a:rPr>
                        <a:t>Latency</a:t>
                      </a:r>
                    </a:p>
                  </a:txBody>
                  <a:tcPr anchor="ctr">
                    <a:lnR w="76200" cap="flat" cmpd="sng" algn="ctr">
                      <a:solidFill>
                        <a:prstClr val="black"/>
                      </a:solidFill>
                      <a:prstDash val="solid"/>
                      <a:round/>
                      <a:headEnd type="none" w="med" len="med"/>
                      <a:tailEnd type="none" w="med" len="med"/>
                    </a:lnR>
                    <a:lnT w="76200" cap="flat" cmpd="sng" algn="ctr">
                      <a:solidFill>
                        <a:prstClr val="black"/>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solidFill>
                            <a:srgbClr val="0033CC"/>
                          </a:solidFill>
                          <a:latin typeface="Verdana"/>
                          <a:cs typeface="Verdana"/>
                        </a:rPr>
                        <a:t>microseconds</a:t>
                      </a:r>
                      <a:endParaRPr lang="en-US" sz="2200" dirty="0">
                        <a:solidFill>
                          <a:srgbClr val="BD0A12"/>
                        </a:solidFill>
                        <a:latin typeface="Verdana"/>
                        <a:cs typeface="Verdana"/>
                      </a:endParaRPr>
                    </a:p>
                  </a:txBody>
                  <a:tcPr anchor="ctr">
                    <a:lnL w="76200" cap="flat" cmpd="sng" algn="ctr">
                      <a:solidFill>
                        <a:prstClr val="black"/>
                      </a:solidFill>
                      <a:prstDash val="solid"/>
                      <a:round/>
                      <a:headEnd type="none" w="med" len="med"/>
                      <a:tailEnd type="none" w="med" len="med"/>
                    </a:lnL>
                    <a:lnR w="28575" cap="flat" cmpd="sng" algn="ctr">
                      <a:noFill/>
                      <a:prstDash val="dot"/>
                      <a:round/>
                      <a:headEnd type="none" w="med" len="med"/>
                      <a:tailEnd type="none" w="med" len="med"/>
                    </a:lnR>
                    <a:lnT w="76200" cap="flat" cmpd="sng" algn="ctr">
                      <a:solidFill>
                        <a:prstClr val="black"/>
                      </a:solidFill>
                      <a:prstDash val="solid"/>
                      <a:round/>
                      <a:headEnd type="none" w="med" len="med"/>
                      <a:tailEnd type="none" w="med" len="med"/>
                    </a:lnT>
                  </a:tcPr>
                </a:tc>
                <a:extLst>
                  <a:ext uri="{0D108BD9-81ED-4DB2-BD59-A6C34878D82A}">
                    <a16:rowId xmlns:a16="http://schemas.microsoft.com/office/drawing/2014/main" val="10001"/>
                  </a:ext>
                </a:extLst>
              </a:tr>
              <a:tr h="666750">
                <a:tc>
                  <a:txBody>
                    <a:bodyPr/>
                    <a:lstStyle/>
                    <a:p>
                      <a:pPr algn="ctr"/>
                      <a:r>
                        <a:rPr lang="en-US" sz="2400" dirty="0">
                          <a:solidFill>
                            <a:srgbClr val="0033CC"/>
                          </a:solidFill>
                          <a:latin typeface="Verdana"/>
                          <a:cs typeface="Verdana"/>
                        </a:rPr>
                        <a:t>Topology</a:t>
                      </a:r>
                    </a:p>
                  </a:txBody>
                  <a:tcPr anchor="ctr">
                    <a:lnR w="76200" cap="flat" cmpd="sng" algn="ctr">
                      <a:solidFill>
                        <a:prstClr val="black"/>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solidFill>
                            <a:srgbClr val="0033CC"/>
                          </a:solidFill>
                          <a:latin typeface="Verdana"/>
                          <a:cs typeface="Verdana"/>
                        </a:rPr>
                        <a:t>simple,</a:t>
                      </a:r>
                      <a:r>
                        <a:rPr lang="en-US" sz="2200" baseline="0" dirty="0">
                          <a:solidFill>
                            <a:srgbClr val="0033CC"/>
                          </a:solidFill>
                          <a:latin typeface="Verdana"/>
                          <a:cs typeface="Verdana"/>
                        </a:rPr>
                        <a:t> regular</a:t>
                      </a:r>
                    </a:p>
                  </a:txBody>
                  <a:tcPr anchor="ctr">
                    <a:lnL w="76200" cap="flat" cmpd="sng" algn="ctr">
                      <a:solidFill>
                        <a:prstClr val="black"/>
                      </a:solidFill>
                      <a:prstDash val="solid"/>
                      <a:round/>
                      <a:headEnd type="none" w="med" len="med"/>
                      <a:tailEnd type="none" w="med" len="med"/>
                    </a:lnL>
                    <a:lnR w="28575" cap="flat" cmpd="sng" algn="ctr">
                      <a:noFill/>
                      <a:prstDash val="dot"/>
                      <a:round/>
                      <a:headEnd type="none" w="med" len="med"/>
                      <a:tailEnd type="none" w="med" len="med"/>
                    </a:lnR>
                  </a:tcPr>
                </a:tc>
                <a:extLst>
                  <a:ext uri="{0D108BD9-81ED-4DB2-BD59-A6C34878D82A}">
                    <a16:rowId xmlns:a16="http://schemas.microsoft.com/office/drawing/2014/main" val="10002"/>
                  </a:ext>
                </a:extLst>
              </a:tr>
              <a:tr h="666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BD0A12"/>
                          </a:solidFill>
                          <a:latin typeface="Verdana"/>
                          <a:cs typeface="Verdana"/>
                        </a:rPr>
                        <a:t>Traffic</a:t>
                      </a:r>
                      <a:endParaRPr lang="en-US" sz="2400" dirty="0">
                        <a:solidFill>
                          <a:srgbClr val="0033CC"/>
                        </a:solidFill>
                        <a:latin typeface="Verdana"/>
                        <a:cs typeface="Verdana"/>
                      </a:endParaRPr>
                    </a:p>
                  </a:txBody>
                  <a:tcPr anchor="ctr">
                    <a:lnR w="76200" cap="flat" cmpd="sng" algn="ctr">
                      <a:solidFill>
                        <a:prstClr val="black"/>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solidFill>
                            <a:srgbClr val="BD0A12"/>
                          </a:solidFill>
                          <a:latin typeface="Verdana"/>
                          <a:cs typeface="Verdana"/>
                        </a:rPr>
                        <a:t>volatile, </a:t>
                      </a:r>
                      <a:r>
                        <a:rPr lang="en-US" sz="2200" dirty="0" err="1">
                          <a:solidFill>
                            <a:srgbClr val="BD0A12"/>
                          </a:solidFill>
                          <a:latin typeface="Verdana"/>
                          <a:cs typeface="Verdana"/>
                        </a:rPr>
                        <a:t>bursty</a:t>
                      </a:r>
                      <a:endParaRPr lang="en-US" sz="2200" dirty="0">
                        <a:solidFill>
                          <a:srgbClr val="BD0A12"/>
                        </a:solidFill>
                        <a:latin typeface="Verdana"/>
                        <a:cs typeface="Verdana"/>
                      </a:endParaRPr>
                    </a:p>
                  </a:txBody>
                  <a:tcPr anchor="ctr">
                    <a:lnL w="76200" cap="flat" cmpd="sng" algn="ctr">
                      <a:solidFill>
                        <a:prstClr val="black"/>
                      </a:solidFill>
                      <a:prstDash val="solid"/>
                      <a:round/>
                      <a:headEnd type="none" w="med" len="med"/>
                      <a:tailEnd type="none" w="med" len="med"/>
                    </a:lnL>
                    <a:lnR w="28575" cap="flat" cmpd="sng" algn="ctr">
                      <a:noFill/>
                      <a:prstDash val="dot"/>
                      <a:round/>
                      <a:headEnd type="none" w="med" len="med"/>
                      <a:tailEnd type="none" w="med" len="med"/>
                    </a:lnR>
                  </a:tcPr>
                </a:tc>
                <a:extLst>
                  <a:ext uri="{0D108BD9-81ED-4DB2-BD59-A6C34878D82A}">
                    <a16:rowId xmlns:a16="http://schemas.microsoft.com/office/drawing/2014/main" val="10003"/>
                  </a:ext>
                </a:extLst>
              </a:tr>
            </a:tbl>
          </a:graphicData>
        </a:graphic>
      </p:graphicFrame>
      <p:sp>
        <p:nvSpPr>
          <p:cNvPr id="5" name="Title 4"/>
          <p:cNvSpPr>
            <a:spLocks noGrp="1"/>
          </p:cNvSpPr>
          <p:nvPr>
            <p:ph type="title"/>
          </p:nvPr>
        </p:nvSpPr>
        <p:spPr/>
        <p:txBody>
          <a:bodyPr>
            <a:normAutofit fontScale="90000"/>
          </a:bodyPr>
          <a:lstStyle/>
          <a:p>
            <a:r>
              <a:rPr lang="en-US" dirty="0"/>
              <a:t>Global Congestion-Awareness </a:t>
            </a:r>
            <a:br>
              <a:rPr lang="en-US" dirty="0"/>
            </a:br>
            <a:r>
              <a:rPr lang="en-US" dirty="0"/>
              <a:t>(in Datacenters)</a:t>
            </a:r>
          </a:p>
        </p:txBody>
      </p:sp>
      <p:grpSp>
        <p:nvGrpSpPr>
          <p:cNvPr id="2" name="Group 1"/>
          <p:cNvGrpSpPr/>
          <p:nvPr/>
        </p:nvGrpSpPr>
        <p:grpSpPr>
          <a:xfrm>
            <a:off x="228600" y="2438400"/>
            <a:ext cx="3515524" cy="1752600"/>
            <a:chOff x="228600" y="2438400"/>
            <a:chExt cx="3515524" cy="1752600"/>
          </a:xfrm>
        </p:grpSpPr>
        <p:grpSp>
          <p:nvGrpSpPr>
            <p:cNvPr id="13" name="Group 12"/>
            <p:cNvGrpSpPr/>
            <p:nvPr/>
          </p:nvGrpSpPr>
          <p:grpSpPr>
            <a:xfrm>
              <a:off x="228600" y="3729335"/>
              <a:ext cx="2971800" cy="461665"/>
              <a:chOff x="228600" y="2510135"/>
              <a:chExt cx="2971800" cy="461665"/>
            </a:xfrm>
          </p:grpSpPr>
          <p:sp>
            <p:nvSpPr>
              <p:cNvPr id="7" name="TextBox 6"/>
              <p:cNvSpPr txBox="1"/>
              <p:nvPr/>
            </p:nvSpPr>
            <p:spPr>
              <a:xfrm>
                <a:off x="228600" y="2510135"/>
                <a:ext cx="2362200" cy="461665"/>
              </a:xfrm>
              <a:prstGeom prst="rect">
                <a:avLst/>
              </a:prstGeom>
              <a:noFill/>
            </p:spPr>
            <p:txBody>
              <a:bodyPr wrap="square" rtlCol="0">
                <a:spAutoFit/>
              </a:bodyPr>
              <a:lstStyle/>
              <a:p>
                <a:pPr algn="ctr"/>
                <a:r>
                  <a:rPr lang="en-US" sz="2400" dirty="0">
                    <a:latin typeface="Verdana"/>
                    <a:cs typeface="Verdana"/>
                  </a:rPr>
                  <a:t>Challenge</a:t>
                </a:r>
              </a:p>
            </p:txBody>
          </p:sp>
          <p:cxnSp>
            <p:nvCxnSpPr>
              <p:cNvPr id="10" name="Straight Arrow Connector 9"/>
              <p:cNvCxnSpPr/>
              <p:nvPr/>
            </p:nvCxnSpPr>
            <p:spPr>
              <a:xfrm>
                <a:off x="2438400" y="2763849"/>
                <a:ext cx="762000" cy="0"/>
              </a:xfrm>
              <a:prstGeom prst="straightConnector1">
                <a:avLst/>
              </a:prstGeom>
              <a:ln w="38100">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228600" y="2708298"/>
              <a:ext cx="2971800" cy="461665"/>
              <a:chOff x="228600" y="2510135"/>
              <a:chExt cx="2971800" cy="461665"/>
            </a:xfrm>
          </p:grpSpPr>
          <p:sp>
            <p:nvSpPr>
              <p:cNvPr id="20" name="TextBox 19"/>
              <p:cNvSpPr txBox="1"/>
              <p:nvPr/>
            </p:nvSpPr>
            <p:spPr>
              <a:xfrm>
                <a:off x="228600" y="2510135"/>
                <a:ext cx="2362200" cy="461665"/>
              </a:xfrm>
              <a:prstGeom prst="rect">
                <a:avLst/>
              </a:prstGeom>
              <a:noFill/>
            </p:spPr>
            <p:txBody>
              <a:bodyPr wrap="square" rtlCol="0">
                <a:spAutoFit/>
              </a:bodyPr>
              <a:lstStyle/>
              <a:p>
                <a:pPr algn="ctr"/>
                <a:r>
                  <a:rPr lang="en-US" sz="2400" dirty="0">
                    <a:latin typeface="Verdana"/>
                    <a:cs typeface="Verdana"/>
                  </a:rPr>
                  <a:t>Opportunity</a:t>
                </a:r>
              </a:p>
            </p:txBody>
          </p:sp>
          <p:cxnSp>
            <p:nvCxnSpPr>
              <p:cNvPr id="21" name="Straight Arrow Connector 20"/>
              <p:cNvCxnSpPr/>
              <p:nvPr/>
            </p:nvCxnSpPr>
            <p:spPr>
              <a:xfrm>
                <a:off x="2438400" y="2763849"/>
                <a:ext cx="762000" cy="0"/>
              </a:xfrm>
              <a:prstGeom prst="straightConnector1">
                <a:avLst/>
              </a:prstGeom>
              <a:ln w="38100">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grpSp>
        <p:sp>
          <p:nvSpPr>
            <p:cNvPr id="18" name="Left Brace 17"/>
            <p:cNvSpPr/>
            <p:nvPr/>
          </p:nvSpPr>
          <p:spPr>
            <a:xfrm>
              <a:off x="3439324" y="2438400"/>
              <a:ext cx="304800" cy="106680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4" name="Rounded Rectangle 23"/>
          <p:cNvSpPr/>
          <p:nvPr/>
        </p:nvSpPr>
        <p:spPr>
          <a:xfrm>
            <a:off x="1447800" y="4841554"/>
            <a:ext cx="6477000" cy="1483046"/>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rgbClr val="0033CC"/>
                </a:solidFill>
                <a:latin typeface="Verdana"/>
                <a:cs typeface="Verdana"/>
              </a:rPr>
              <a:t>Key Insight:</a:t>
            </a:r>
          </a:p>
          <a:p>
            <a:r>
              <a:rPr lang="en-US" sz="2800" dirty="0">
                <a:latin typeface="Verdana"/>
                <a:cs typeface="Verdana"/>
              </a:rPr>
              <a:t>Use </a:t>
            </a:r>
            <a:r>
              <a:rPr lang="en-US" sz="2800" i="1" dirty="0">
                <a:latin typeface="Verdana"/>
                <a:cs typeface="Verdana"/>
              </a:rPr>
              <a:t>extremely </a:t>
            </a:r>
            <a:r>
              <a:rPr lang="en-US" sz="2800" dirty="0">
                <a:latin typeface="Verdana"/>
                <a:cs typeface="Verdana"/>
              </a:rPr>
              <a:t>fast, low latency </a:t>
            </a:r>
          </a:p>
          <a:p>
            <a:r>
              <a:rPr lang="en-US" sz="2800" dirty="0">
                <a:latin typeface="Verdana"/>
                <a:cs typeface="Verdana"/>
              </a:rPr>
              <a:t>distributed control</a:t>
            </a:r>
          </a:p>
        </p:txBody>
      </p:sp>
      <p:sp>
        <p:nvSpPr>
          <p:cNvPr id="26" name="Rounded Rectangle 25"/>
          <p:cNvSpPr/>
          <p:nvPr/>
        </p:nvSpPr>
        <p:spPr>
          <a:xfrm>
            <a:off x="6248400" y="3657600"/>
            <a:ext cx="2209800" cy="6054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Verdana"/>
                <a:cs typeface="Verdana"/>
              </a:rPr>
              <a:t>Responsive</a:t>
            </a:r>
          </a:p>
        </p:txBody>
      </p:sp>
      <p:sp>
        <p:nvSpPr>
          <p:cNvPr id="27" name="Rounded Rectangle 26"/>
          <p:cNvSpPr/>
          <p:nvPr/>
        </p:nvSpPr>
        <p:spPr>
          <a:xfrm>
            <a:off x="6248400" y="2438400"/>
            <a:ext cx="2209800" cy="10803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Verdana"/>
                <a:cs typeface="Verdana"/>
              </a:rPr>
              <a:t>Simple &amp; Stable</a:t>
            </a:r>
          </a:p>
        </p:txBody>
      </p:sp>
      <p:sp>
        <p:nvSpPr>
          <p:cNvPr id="17" name="Rectangle 16"/>
          <p:cNvSpPr/>
          <p:nvPr/>
        </p:nvSpPr>
        <p:spPr>
          <a:xfrm>
            <a:off x="-15963" y="3581400"/>
            <a:ext cx="9144001"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Tree>
    <p:custDataLst>
      <p:tags r:id="rId1"/>
    </p:custDataLst>
    <p:extLst>
      <p:ext uri="{BB962C8B-B14F-4D97-AF65-F5344CB8AC3E}">
        <p14:creationId xmlns:p14="http://schemas.microsoft.com/office/powerpoint/2010/main" val="134941896"/>
      </p:ext>
    </p:extLst>
  </p:cSld>
  <p:clrMapOvr>
    <a:masterClrMapping/>
  </p:clrMapOvr>
  <mc:AlternateContent xmlns:mc="http://schemas.openxmlformats.org/markup-compatibility/2006" xmlns:p14="http://schemas.microsoft.com/office/powerpoint/2010/main">
    <mc:Choice Requires="p14">
      <p:transition spd="slow" p14:dur="2000" advTm="104581"/>
    </mc:Choice>
    <mc:Fallback xmlns="">
      <p:transition xmlns:p14="http://schemas.microsoft.com/office/powerpoint/2010/main" spd="slow" advTm="1045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1" fill="hold" grpId="0" nodeType="clickEffect">
                                  <p:stCondLst>
                                    <p:cond delay="0"/>
                                  </p:stCondLst>
                                  <p:childTnLst>
                                    <p:animEffect transition="out" filter="wipe(up)">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CONGA in 1 Slide</a:t>
            </a:r>
          </a:p>
        </p:txBody>
      </p:sp>
      <p:sp>
        <p:nvSpPr>
          <p:cNvPr id="4" name="Slide Number Placeholder 3"/>
          <p:cNvSpPr>
            <a:spLocks noGrp="1"/>
          </p:cNvSpPr>
          <p:nvPr>
            <p:ph type="sldNum" sz="quarter" idx="12"/>
          </p:nvPr>
        </p:nvSpPr>
        <p:spPr/>
        <p:txBody>
          <a:bodyPr/>
          <a:lstStyle/>
          <a:p>
            <a:fld id="{3AC99A5B-5B03-425B-9284-2F10A88898BE}" type="slidenum">
              <a:rPr lang="en-US" smtClean="0"/>
              <a:t>12</a:t>
            </a:fld>
            <a:endParaRPr lang="en-US"/>
          </a:p>
        </p:txBody>
      </p:sp>
      <p:grpSp>
        <p:nvGrpSpPr>
          <p:cNvPr id="198" name="Group 197"/>
          <p:cNvGrpSpPr/>
          <p:nvPr/>
        </p:nvGrpSpPr>
        <p:grpSpPr>
          <a:xfrm>
            <a:off x="457200" y="3581400"/>
            <a:ext cx="4590137" cy="2852779"/>
            <a:chOff x="1905000" y="3733800"/>
            <a:chExt cx="4222318" cy="2624179"/>
          </a:xfrm>
        </p:grpSpPr>
        <p:grpSp>
          <p:nvGrpSpPr>
            <p:cNvPr id="188" name="Group 187"/>
            <p:cNvGrpSpPr/>
            <p:nvPr/>
          </p:nvGrpSpPr>
          <p:grpSpPr>
            <a:xfrm flipH="1">
              <a:off x="5410200" y="5943600"/>
              <a:ext cx="717118" cy="403968"/>
              <a:chOff x="457200" y="4457617"/>
              <a:chExt cx="1085821" cy="427364"/>
            </a:xfrm>
          </p:grpSpPr>
          <p:cxnSp>
            <p:nvCxnSpPr>
              <p:cNvPr id="189" name="Straight Connector 188"/>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93" name="Group 192"/>
              <p:cNvGrpSpPr/>
              <p:nvPr/>
            </p:nvGrpSpPr>
            <p:grpSpPr>
              <a:xfrm flipH="1">
                <a:off x="1012996" y="4465798"/>
                <a:ext cx="530025" cy="419183"/>
                <a:chOff x="609600" y="4610017"/>
                <a:chExt cx="530025" cy="419183"/>
              </a:xfrm>
            </p:grpSpPr>
            <p:cxnSp>
              <p:nvCxnSpPr>
                <p:cNvPr id="194" name="Straight Connector 193"/>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78" name="Group 177"/>
            <p:cNvGrpSpPr/>
            <p:nvPr/>
          </p:nvGrpSpPr>
          <p:grpSpPr>
            <a:xfrm flipH="1">
              <a:off x="3931082" y="5943600"/>
              <a:ext cx="717118" cy="403968"/>
              <a:chOff x="457200" y="4457617"/>
              <a:chExt cx="1085821" cy="427364"/>
            </a:xfrm>
          </p:grpSpPr>
          <p:cxnSp>
            <p:nvCxnSpPr>
              <p:cNvPr id="179" name="Straight Connector 178"/>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83" name="Group 182"/>
              <p:cNvGrpSpPr/>
              <p:nvPr/>
            </p:nvGrpSpPr>
            <p:grpSpPr>
              <a:xfrm flipH="1">
                <a:off x="1012996" y="4465798"/>
                <a:ext cx="530025" cy="419183"/>
                <a:chOff x="609600" y="4610017"/>
                <a:chExt cx="530025" cy="419183"/>
              </a:xfrm>
            </p:grpSpPr>
            <p:cxnSp>
              <p:nvCxnSpPr>
                <p:cNvPr id="184" name="Straight Connector 183"/>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46" name="Group 145"/>
            <p:cNvGrpSpPr/>
            <p:nvPr/>
          </p:nvGrpSpPr>
          <p:grpSpPr>
            <a:xfrm flipH="1">
              <a:off x="2289329" y="5954011"/>
              <a:ext cx="717118" cy="403968"/>
              <a:chOff x="457200" y="4457617"/>
              <a:chExt cx="1085821" cy="427364"/>
            </a:xfrm>
          </p:grpSpPr>
          <p:cxnSp>
            <p:nvCxnSpPr>
              <p:cNvPr id="169" name="Straight Connector 168"/>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73" name="Group 172"/>
              <p:cNvGrpSpPr/>
              <p:nvPr/>
            </p:nvGrpSpPr>
            <p:grpSpPr>
              <a:xfrm flipH="1">
                <a:off x="1012996" y="4465798"/>
                <a:ext cx="530025" cy="419183"/>
                <a:chOff x="609600" y="4610017"/>
                <a:chExt cx="530025" cy="419183"/>
              </a:xfrm>
            </p:grpSpPr>
            <p:cxnSp>
              <p:nvCxnSpPr>
                <p:cNvPr id="174" name="Straight Connector 173"/>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cxnSp>
          <p:nvCxnSpPr>
            <p:cNvPr id="5" name="Straight Arrow Connector 4"/>
            <p:cNvCxnSpPr>
              <a:stCxn id="33" idx="0"/>
            </p:cNvCxnSpPr>
            <p:nvPr/>
          </p:nvCxnSpPr>
          <p:spPr>
            <a:xfrm flipV="1">
              <a:off x="2703395" y="4320976"/>
              <a:ext cx="1478269" cy="147016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679004" y="4308600"/>
              <a:ext cx="469865" cy="147440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815859" y="4329106"/>
              <a:ext cx="2479585" cy="147155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25" idx="3"/>
            </p:cNvCxnSpPr>
            <p:nvPr/>
          </p:nvCxnSpPr>
          <p:spPr>
            <a:xfrm flipH="1" flipV="1">
              <a:off x="3173258" y="4316729"/>
              <a:ext cx="1024664" cy="149206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5" idx="0"/>
            </p:cNvCxnSpPr>
            <p:nvPr/>
          </p:nvCxnSpPr>
          <p:spPr>
            <a:xfrm flipH="1" flipV="1">
              <a:off x="4230442" y="4215284"/>
              <a:ext cx="68394" cy="158315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21" idx="2"/>
            </p:cNvCxnSpPr>
            <p:nvPr/>
          </p:nvCxnSpPr>
          <p:spPr>
            <a:xfrm flipV="1">
              <a:off x="4409297" y="4328068"/>
              <a:ext cx="990960" cy="146446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5506818" y="4337236"/>
              <a:ext cx="487788" cy="145529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90" idx="1"/>
            </p:cNvCxnSpPr>
            <p:nvPr/>
          </p:nvCxnSpPr>
          <p:spPr>
            <a:xfrm flipH="1" flipV="1">
              <a:off x="4291038" y="4311971"/>
              <a:ext cx="1544600" cy="154583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279258" y="4312846"/>
              <a:ext cx="2373896" cy="1479683"/>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013285" y="3737170"/>
              <a:ext cx="444406" cy="582929"/>
              <a:chOff x="1027560" y="1988818"/>
              <a:chExt cx="545969" cy="678181"/>
            </a:xfrm>
          </p:grpSpPr>
          <p:sp>
            <p:nvSpPr>
              <p:cNvPr id="15" name="Cube 1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9" name="Group 18"/>
            <p:cNvGrpSpPr/>
            <p:nvPr/>
          </p:nvGrpSpPr>
          <p:grpSpPr>
            <a:xfrm>
              <a:off x="5119442" y="3748448"/>
              <a:ext cx="444406" cy="582929"/>
              <a:chOff x="1027560" y="1988818"/>
              <a:chExt cx="545969" cy="678181"/>
            </a:xfrm>
          </p:grpSpPr>
          <p:sp>
            <p:nvSpPr>
              <p:cNvPr id="20" name="Cube 1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4" name="Group 23"/>
            <p:cNvGrpSpPr/>
            <p:nvPr/>
          </p:nvGrpSpPr>
          <p:grpSpPr>
            <a:xfrm>
              <a:off x="2895505" y="3733800"/>
              <a:ext cx="444406" cy="582929"/>
              <a:chOff x="1027560" y="1988818"/>
              <a:chExt cx="545969" cy="678181"/>
            </a:xfrm>
          </p:grpSpPr>
          <p:sp>
            <p:nvSpPr>
              <p:cNvPr id="25" name="Cube 2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2" name="Group 31"/>
            <p:cNvGrpSpPr/>
            <p:nvPr/>
          </p:nvGrpSpPr>
          <p:grpSpPr>
            <a:xfrm>
              <a:off x="2358100" y="5791137"/>
              <a:ext cx="690589" cy="208876"/>
              <a:chOff x="5220661" y="3675707"/>
              <a:chExt cx="978209" cy="243008"/>
            </a:xfrm>
          </p:grpSpPr>
          <p:sp>
            <p:nvSpPr>
              <p:cNvPr id="33" name="Rectangle 3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4" name="Group 53"/>
            <p:cNvGrpSpPr/>
            <p:nvPr/>
          </p:nvGrpSpPr>
          <p:grpSpPr>
            <a:xfrm>
              <a:off x="3953541" y="5798436"/>
              <a:ext cx="690589" cy="208876"/>
              <a:chOff x="5220661" y="3675707"/>
              <a:chExt cx="978209" cy="243008"/>
            </a:xfrm>
          </p:grpSpPr>
          <p:sp>
            <p:nvSpPr>
              <p:cNvPr id="55" name="Rectangle 5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6" name="Group 75"/>
            <p:cNvGrpSpPr/>
            <p:nvPr/>
          </p:nvGrpSpPr>
          <p:grpSpPr>
            <a:xfrm>
              <a:off x="5426257" y="5791137"/>
              <a:ext cx="690589" cy="208876"/>
              <a:chOff x="5220661" y="3675707"/>
              <a:chExt cx="978209" cy="243008"/>
            </a:xfrm>
          </p:grpSpPr>
          <p:sp>
            <p:nvSpPr>
              <p:cNvPr id="77" name="Rectangle 76"/>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TextBox 108"/>
            <p:cNvSpPr txBox="1"/>
            <p:nvPr/>
          </p:nvSpPr>
          <p:spPr>
            <a:xfrm>
              <a:off x="1905000" y="5671729"/>
              <a:ext cx="534601" cy="350885"/>
            </a:xfrm>
            <a:prstGeom prst="rect">
              <a:avLst/>
            </a:prstGeom>
            <a:noFill/>
          </p:spPr>
          <p:txBody>
            <a:bodyPr wrap="square" rtlCol="0">
              <a:spAutoFit/>
            </a:bodyPr>
            <a:lstStyle/>
            <a:p>
              <a:pPr algn="ctr"/>
              <a:r>
                <a:rPr lang="en-US" sz="2000" dirty="0"/>
                <a:t>L0</a:t>
              </a:r>
            </a:p>
          </p:txBody>
        </p:sp>
        <p:sp>
          <p:nvSpPr>
            <p:cNvPr id="110" name="TextBox 109"/>
            <p:cNvSpPr txBox="1"/>
            <p:nvPr/>
          </p:nvSpPr>
          <p:spPr>
            <a:xfrm>
              <a:off x="3508803" y="5671729"/>
              <a:ext cx="534601" cy="350885"/>
            </a:xfrm>
            <a:prstGeom prst="rect">
              <a:avLst/>
            </a:prstGeom>
            <a:noFill/>
          </p:spPr>
          <p:txBody>
            <a:bodyPr wrap="square" rtlCol="0">
              <a:spAutoFit/>
            </a:bodyPr>
            <a:lstStyle/>
            <a:p>
              <a:pPr algn="ctr"/>
              <a:r>
                <a:rPr lang="en-US" sz="2000" dirty="0"/>
                <a:t>L1</a:t>
              </a:r>
            </a:p>
          </p:txBody>
        </p:sp>
        <p:sp>
          <p:nvSpPr>
            <p:cNvPr id="111" name="TextBox 110"/>
            <p:cNvSpPr txBox="1"/>
            <p:nvPr/>
          </p:nvSpPr>
          <p:spPr>
            <a:xfrm>
              <a:off x="5023506" y="5671729"/>
              <a:ext cx="445501" cy="350885"/>
            </a:xfrm>
            <a:prstGeom prst="rect">
              <a:avLst/>
            </a:prstGeom>
            <a:noFill/>
          </p:spPr>
          <p:txBody>
            <a:bodyPr wrap="square" rtlCol="0">
              <a:spAutoFit/>
            </a:bodyPr>
            <a:lstStyle/>
            <a:p>
              <a:pPr algn="ctr"/>
              <a:r>
                <a:rPr lang="en-US" sz="2000" dirty="0"/>
                <a:t>L2</a:t>
              </a:r>
            </a:p>
          </p:txBody>
        </p:sp>
        <p:cxnSp>
          <p:nvCxnSpPr>
            <p:cNvPr id="118" name="Straight Arrow Connector 117"/>
            <p:cNvCxnSpPr/>
            <p:nvPr/>
          </p:nvCxnSpPr>
          <p:spPr>
            <a:xfrm flipH="1" flipV="1">
              <a:off x="4433687" y="4329107"/>
              <a:ext cx="1455231" cy="14552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2568762" y="4304037"/>
              <a:ext cx="469865" cy="147440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a:off x="617779" y="3221567"/>
            <a:ext cx="4716221" cy="3636433"/>
            <a:chOff x="1981200" y="2864371"/>
            <a:chExt cx="4953000" cy="3819001"/>
          </a:xfrm>
        </p:grpSpPr>
        <p:sp>
          <p:nvSpPr>
            <p:cNvPr id="131" name="Rectangle 130"/>
            <p:cNvSpPr/>
            <p:nvPr/>
          </p:nvSpPr>
          <p:spPr>
            <a:xfrm>
              <a:off x="2286000" y="2864371"/>
              <a:ext cx="4419600" cy="2714203"/>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135" name="Freeform 134"/>
            <p:cNvSpPr/>
            <p:nvPr/>
          </p:nvSpPr>
          <p:spPr>
            <a:xfrm>
              <a:off x="2895600" y="4114800"/>
              <a:ext cx="1549527" cy="1475708"/>
            </a:xfrm>
            <a:custGeom>
              <a:avLst/>
              <a:gdLst>
                <a:gd name="connsiteX0" fmla="*/ 0 w 1863414"/>
                <a:gd name="connsiteY0" fmla="*/ 1596623 h 1617445"/>
                <a:gd name="connsiteX1" fmla="*/ 416406 w 1863414"/>
                <a:gd name="connsiteY1" fmla="*/ 472276 h 1617445"/>
                <a:gd name="connsiteX2" fmla="*/ 905682 w 1863414"/>
                <a:gd name="connsiteY2" fmla="*/ 55851 h 1617445"/>
                <a:gd name="connsiteX3" fmla="*/ 1301267 w 1863414"/>
                <a:gd name="connsiteY3" fmla="*/ 14208 h 1617445"/>
                <a:gd name="connsiteX4" fmla="*/ 1519880 w 1863414"/>
                <a:gd name="connsiteY4" fmla="*/ 149546 h 1617445"/>
                <a:gd name="connsiteX5" fmla="*/ 1634391 w 1863414"/>
                <a:gd name="connsiteY5" fmla="*/ 430633 h 1617445"/>
                <a:gd name="connsiteX6" fmla="*/ 1811363 w 1863414"/>
                <a:gd name="connsiteY6" fmla="*/ 1419643 h 1617445"/>
                <a:gd name="connsiteX7" fmla="*/ 1863414 w 1863414"/>
                <a:gd name="connsiteY7" fmla="*/ 1617445 h 1617445"/>
                <a:gd name="connsiteX0" fmla="*/ 0 w 1863414"/>
                <a:gd name="connsiteY0" fmla="*/ 1596623 h 1617445"/>
                <a:gd name="connsiteX1" fmla="*/ 416406 w 1863414"/>
                <a:gd name="connsiteY1" fmla="*/ 472276 h 1617445"/>
                <a:gd name="connsiteX2" fmla="*/ 707889 w 1863414"/>
                <a:gd name="connsiteY2" fmla="*/ 55851 h 1617445"/>
                <a:gd name="connsiteX3" fmla="*/ 1301267 w 1863414"/>
                <a:gd name="connsiteY3" fmla="*/ 14208 h 1617445"/>
                <a:gd name="connsiteX4" fmla="*/ 1519880 w 1863414"/>
                <a:gd name="connsiteY4" fmla="*/ 149546 h 1617445"/>
                <a:gd name="connsiteX5" fmla="*/ 1634391 w 1863414"/>
                <a:gd name="connsiteY5" fmla="*/ 430633 h 1617445"/>
                <a:gd name="connsiteX6" fmla="*/ 1811363 w 1863414"/>
                <a:gd name="connsiteY6" fmla="*/ 1419643 h 1617445"/>
                <a:gd name="connsiteX7" fmla="*/ 1863414 w 1863414"/>
                <a:gd name="connsiteY7" fmla="*/ 1617445 h 1617445"/>
                <a:gd name="connsiteX0" fmla="*/ 0 w 1863414"/>
                <a:gd name="connsiteY0" fmla="*/ 1603805 h 1624627"/>
                <a:gd name="connsiteX1" fmla="*/ 416406 w 1863414"/>
                <a:gd name="connsiteY1" fmla="*/ 479458 h 1624627"/>
                <a:gd name="connsiteX2" fmla="*/ 707889 w 1863414"/>
                <a:gd name="connsiteY2" fmla="*/ 63033 h 1624627"/>
                <a:gd name="connsiteX3" fmla="*/ 1113884 w 1863414"/>
                <a:gd name="connsiteY3" fmla="*/ 10980 h 1624627"/>
                <a:gd name="connsiteX4" fmla="*/ 1519880 w 1863414"/>
                <a:gd name="connsiteY4" fmla="*/ 156728 h 1624627"/>
                <a:gd name="connsiteX5" fmla="*/ 1634391 w 1863414"/>
                <a:gd name="connsiteY5" fmla="*/ 437815 h 1624627"/>
                <a:gd name="connsiteX6" fmla="*/ 1811363 w 1863414"/>
                <a:gd name="connsiteY6" fmla="*/ 1426825 h 1624627"/>
                <a:gd name="connsiteX7" fmla="*/ 1863414 w 1863414"/>
                <a:gd name="connsiteY7" fmla="*/ 1624627 h 1624627"/>
                <a:gd name="connsiteX0" fmla="*/ 0 w 1863414"/>
                <a:gd name="connsiteY0" fmla="*/ 1624521 h 1645343"/>
                <a:gd name="connsiteX1" fmla="*/ 416406 w 1863414"/>
                <a:gd name="connsiteY1" fmla="*/ 500174 h 1645343"/>
                <a:gd name="connsiteX2" fmla="*/ 707889 w 1863414"/>
                <a:gd name="connsiteY2" fmla="*/ 83749 h 1645343"/>
                <a:gd name="connsiteX3" fmla="*/ 1113884 w 1863414"/>
                <a:gd name="connsiteY3" fmla="*/ 31696 h 1645343"/>
                <a:gd name="connsiteX4" fmla="*/ 1634391 w 1863414"/>
                <a:gd name="connsiteY4" fmla="*/ 458531 h 1645343"/>
                <a:gd name="connsiteX5" fmla="*/ 1811363 w 1863414"/>
                <a:gd name="connsiteY5" fmla="*/ 1447541 h 1645343"/>
                <a:gd name="connsiteX6" fmla="*/ 1863414 w 1863414"/>
                <a:gd name="connsiteY6" fmla="*/ 1645343 h 1645343"/>
                <a:gd name="connsiteX0" fmla="*/ 0 w 1863414"/>
                <a:gd name="connsiteY0" fmla="*/ 1592825 h 1613647"/>
                <a:gd name="connsiteX1" fmla="*/ 416406 w 1863414"/>
                <a:gd name="connsiteY1" fmla="*/ 468478 h 1613647"/>
                <a:gd name="connsiteX2" fmla="*/ 1113884 w 1863414"/>
                <a:gd name="connsiteY2" fmla="*/ 0 h 1613647"/>
                <a:gd name="connsiteX3" fmla="*/ 1634391 w 1863414"/>
                <a:gd name="connsiteY3" fmla="*/ 426835 h 1613647"/>
                <a:gd name="connsiteX4" fmla="*/ 1811363 w 1863414"/>
                <a:gd name="connsiteY4" fmla="*/ 1415845 h 1613647"/>
                <a:gd name="connsiteX5" fmla="*/ 1863414 w 1863414"/>
                <a:gd name="connsiteY5" fmla="*/ 1613647 h 1613647"/>
                <a:gd name="connsiteX0" fmla="*/ 0 w 1863414"/>
                <a:gd name="connsiteY0" fmla="*/ 1593657 h 1614479"/>
                <a:gd name="connsiteX1" fmla="*/ 353945 w 1863414"/>
                <a:gd name="connsiteY1" fmla="*/ 521363 h 1614479"/>
                <a:gd name="connsiteX2" fmla="*/ 1113884 w 1863414"/>
                <a:gd name="connsiteY2" fmla="*/ 832 h 1614479"/>
                <a:gd name="connsiteX3" fmla="*/ 1634391 w 1863414"/>
                <a:gd name="connsiteY3" fmla="*/ 427667 h 1614479"/>
                <a:gd name="connsiteX4" fmla="*/ 1811363 w 1863414"/>
                <a:gd name="connsiteY4" fmla="*/ 1416677 h 1614479"/>
                <a:gd name="connsiteX5" fmla="*/ 1863414 w 1863414"/>
                <a:gd name="connsiteY5" fmla="*/ 1614479 h 1614479"/>
                <a:gd name="connsiteX0" fmla="*/ 0 w 1863414"/>
                <a:gd name="connsiteY0" fmla="*/ 1552168 h 1572990"/>
                <a:gd name="connsiteX1" fmla="*/ 353945 w 1863414"/>
                <a:gd name="connsiteY1" fmla="*/ 479874 h 1572990"/>
                <a:gd name="connsiteX2" fmla="*/ 957732 w 1863414"/>
                <a:gd name="connsiteY2" fmla="*/ 986 h 1572990"/>
                <a:gd name="connsiteX3" fmla="*/ 1634391 w 1863414"/>
                <a:gd name="connsiteY3" fmla="*/ 386178 h 1572990"/>
                <a:gd name="connsiteX4" fmla="*/ 1811363 w 1863414"/>
                <a:gd name="connsiteY4" fmla="*/ 1375188 h 1572990"/>
                <a:gd name="connsiteX5" fmla="*/ 1863414 w 1863414"/>
                <a:gd name="connsiteY5" fmla="*/ 1572990 h 1572990"/>
                <a:gd name="connsiteX0" fmla="*/ 0 w 1863414"/>
                <a:gd name="connsiteY0" fmla="*/ 1551221 h 1572043"/>
                <a:gd name="connsiteX1" fmla="*/ 353945 w 1863414"/>
                <a:gd name="connsiteY1" fmla="*/ 478927 h 1572043"/>
                <a:gd name="connsiteX2" fmla="*/ 957732 w 1863414"/>
                <a:gd name="connsiteY2" fmla="*/ 39 h 1572043"/>
                <a:gd name="connsiteX3" fmla="*/ 1623981 w 1863414"/>
                <a:gd name="connsiteY3" fmla="*/ 458105 h 1572043"/>
                <a:gd name="connsiteX4" fmla="*/ 1811363 w 1863414"/>
                <a:gd name="connsiteY4" fmla="*/ 1374241 h 1572043"/>
                <a:gd name="connsiteX5" fmla="*/ 1863414 w 1863414"/>
                <a:gd name="connsiteY5" fmla="*/ 1572043 h 1572043"/>
                <a:gd name="connsiteX0" fmla="*/ 0 w 1863414"/>
                <a:gd name="connsiteY0" fmla="*/ 1561630 h 1582452"/>
                <a:gd name="connsiteX1" fmla="*/ 353945 w 1863414"/>
                <a:gd name="connsiteY1" fmla="*/ 489336 h 1582452"/>
                <a:gd name="connsiteX2" fmla="*/ 1051423 w 1863414"/>
                <a:gd name="connsiteY2" fmla="*/ 37 h 1582452"/>
                <a:gd name="connsiteX3" fmla="*/ 1623981 w 1863414"/>
                <a:gd name="connsiteY3" fmla="*/ 468514 h 1582452"/>
                <a:gd name="connsiteX4" fmla="*/ 1811363 w 1863414"/>
                <a:gd name="connsiteY4" fmla="*/ 1384650 h 1582452"/>
                <a:gd name="connsiteX5" fmla="*/ 1863414 w 1863414"/>
                <a:gd name="connsiteY5" fmla="*/ 1582452 h 1582452"/>
                <a:gd name="connsiteX0" fmla="*/ 0 w 1863414"/>
                <a:gd name="connsiteY0" fmla="*/ 1561626 h 1582448"/>
                <a:gd name="connsiteX1" fmla="*/ 353945 w 1863414"/>
                <a:gd name="connsiteY1" fmla="*/ 489332 h 1582448"/>
                <a:gd name="connsiteX2" fmla="*/ 1051423 w 1863414"/>
                <a:gd name="connsiteY2" fmla="*/ 33 h 1582448"/>
                <a:gd name="connsiteX3" fmla="*/ 1623981 w 1863414"/>
                <a:gd name="connsiteY3" fmla="*/ 468510 h 1582448"/>
                <a:gd name="connsiteX4" fmla="*/ 1780133 w 1863414"/>
                <a:gd name="connsiteY4" fmla="*/ 1166023 h 1582448"/>
                <a:gd name="connsiteX5" fmla="*/ 1863414 w 1863414"/>
                <a:gd name="connsiteY5" fmla="*/ 1582448 h 1582448"/>
                <a:gd name="connsiteX0" fmla="*/ 0 w 1863414"/>
                <a:gd name="connsiteY0" fmla="*/ 1499169 h 1519991"/>
                <a:gd name="connsiteX1" fmla="*/ 353945 w 1863414"/>
                <a:gd name="connsiteY1" fmla="*/ 426875 h 1519991"/>
                <a:gd name="connsiteX2" fmla="*/ 999372 w 1863414"/>
                <a:gd name="connsiteY2" fmla="*/ 40 h 1519991"/>
                <a:gd name="connsiteX3" fmla="*/ 1623981 w 1863414"/>
                <a:gd name="connsiteY3" fmla="*/ 406053 h 1519991"/>
                <a:gd name="connsiteX4" fmla="*/ 1780133 w 1863414"/>
                <a:gd name="connsiteY4" fmla="*/ 1103566 h 1519991"/>
                <a:gd name="connsiteX5" fmla="*/ 1863414 w 1863414"/>
                <a:gd name="connsiteY5" fmla="*/ 1519991 h 1519991"/>
                <a:gd name="connsiteX0" fmla="*/ 0 w 1863414"/>
                <a:gd name="connsiteY0" fmla="*/ 1499185 h 1520007"/>
                <a:gd name="connsiteX1" fmla="*/ 353945 w 1863414"/>
                <a:gd name="connsiteY1" fmla="*/ 426891 h 1520007"/>
                <a:gd name="connsiteX2" fmla="*/ 999372 w 1863414"/>
                <a:gd name="connsiteY2" fmla="*/ 56 h 1520007"/>
                <a:gd name="connsiteX3" fmla="*/ 1623981 w 1863414"/>
                <a:gd name="connsiteY3" fmla="*/ 406069 h 1520007"/>
                <a:gd name="connsiteX4" fmla="*/ 1863414 w 1863414"/>
                <a:gd name="connsiteY4" fmla="*/ 1520007 h 1520007"/>
                <a:gd name="connsiteX0" fmla="*/ 0 w 1842594"/>
                <a:gd name="connsiteY0" fmla="*/ 1499184 h 1499184"/>
                <a:gd name="connsiteX1" fmla="*/ 353945 w 1842594"/>
                <a:gd name="connsiteY1" fmla="*/ 426890 h 1499184"/>
                <a:gd name="connsiteX2" fmla="*/ 999372 w 1842594"/>
                <a:gd name="connsiteY2" fmla="*/ 55 h 1499184"/>
                <a:gd name="connsiteX3" fmla="*/ 1623981 w 1842594"/>
                <a:gd name="connsiteY3" fmla="*/ 406068 h 1499184"/>
                <a:gd name="connsiteX4" fmla="*/ 1842594 w 1842594"/>
                <a:gd name="connsiteY4" fmla="*/ 1488774 h 1499184"/>
                <a:gd name="connsiteX0" fmla="*/ 0 w 1842594"/>
                <a:gd name="connsiteY0" fmla="*/ 1499184 h 1499184"/>
                <a:gd name="connsiteX1" fmla="*/ 353945 w 1842594"/>
                <a:gd name="connsiteY1" fmla="*/ 426890 h 1499184"/>
                <a:gd name="connsiteX2" fmla="*/ 947321 w 1842594"/>
                <a:gd name="connsiteY2" fmla="*/ 55 h 1499184"/>
                <a:gd name="connsiteX3" fmla="*/ 1623981 w 1842594"/>
                <a:gd name="connsiteY3" fmla="*/ 406068 h 1499184"/>
                <a:gd name="connsiteX4" fmla="*/ 1842594 w 1842594"/>
                <a:gd name="connsiteY4" fmla="*/ 1488774 h 1499184"/>
                <a:gd name="connsiteX0" fmla="*/ 0 w 1842594"/>
                <a:gd name="connsiteY0" fmla="*/ 1488776 h 1488776"/>
                <a:gd name="connsiteX1" fmla="*/ 353945 w 1842594"/>
                <a:gd name="connsiteY1" fmla="*/ 416482 h 1488776"/>
                <a:gd name="connsiteX2" fmla="*/ 988962 w 1842594"/>
                <a:gd name="connsiteY2" fmla="*/ 58 h 1488776"/>
                <a:gd name="connsiteX3" fmla="*/ 1623981 w 1842594"/>
                <a:gd name="connsiteY3" fmla="*/ 395660 h 1488776"/>
                <a:gd name="connsiteX4" fmla="*/ 1842594 w 1842594"/>
                <a:gd name="connsiteY4" fmla="*/ 1478366 h 1488776"/>
                <a:gd name="connsiteX0" fmla="*/ 0 w 1842594"/>
                <a:gd name="connsiteY0" fmla="*/ 1488940 h 1488940"/>
                <a:gd name="connsiteX1" fmla="*/ 343535 w 1842594"/>
                <a:gd name="connsiteY1" fmla="*/ 437467 h 1488940"/>
                <a:gd name="connsiteX2" fmla="*/ 988962 w 1842594"/>
                <a:gd name="connsiteY2" fmla="*/ 222 h 1488940"/>
                <a:gd name="connsiteX3" fmla="*/ 1623981 w 1842594"/>
                <a:gd name="connsiteY3" fmla="*/ 395824 h 1488940"/>
                <a:gd name="connsiteX4" fmla="*/ 1842594 w 1842594"/>
                <a:gd name="connsiteY4" fmla="*/ 1478530 h 1488940"/>
                <a:gd name="connsiteX0" fmla="*/ 0 w 1842594"/>
                <a:gd name="connsiteY0" fmla="*/ 1488770 h 1488770"/>
                <a:gd name="connsiteX1" fmla="*/ 343535 w 1842594"/>
                <a:gd name="connsiteY1" fmla="*/ 437297 h 1488770"/>
                <a:gd name="connsiteX2" fmla="*/ 988962 w 1842594"/>
                <a:gd name="connsiteY2" fmla="*/ 52 h 1488770"/>
                <a:gd name="connsiteX3" fmla="*/ 1603161 w 1842594"/>
                <a:gd name="connsiteY3" fmla="*/ 416475 h 1488770"/>
                <a:gd name="connsiteX4" fmla="*/ 1842594 w 1842594"/>
                <a:gd name="connsiteY4" fmla="*/ 1478360 h 1488770"/>
                <a:gd name="connsiteX0" fmla="*/ 0 w 1842594"/>
                <a:gd name="connsiteY0" fmla="*/ 1478362 h 1478362"/>
                <a:gd name="connsiteX1" fmla="*/ 343535 w 1842594"/>
                <a:gd name="connsiteY1" fmla="*/ 426889 h 1478362"/>
                <a:gd name="connsiteX2" fmla="*/ 936911 w 1842594"/>
                <a:gd name="connsiteY2" fmla="*/ 54 h 1478362"/>
                <a:gd name="connsiteX3" fmla="*/ 1603161 w 1842594"/>
                <a:gd name="connsiteY3" fmla="*/ 406067 h 1478362"/>
                <a:gd name="connsiteX4" fmla="*/ 1842594 w 1842594"/>
                <a:gd name="connsiteY4" fmla="*/ 1467952 h 1478362"/>
                <a:gd name="connsiteX0" fmla="*/ 0 w 1842594"/>
                <a:gd name="connsiteY0" fmla="*/ 1479078 h 1479078"/>
                <a:gd name="connsiteX1" fmla="*/ 301894 w 1842594"/>
                <a:gd name="connsiteY1" fmla="*/ 490069 h 1479078"/>
                <a:gd name="connsiteX2" fmla="*/ 936911 w 1842594"/>
                <a:gd name="connsiteY2" fmla="*/ 770 h 1479078"/>
                <a:gd name="connsiteX3" fmla="*/ 1603161 w 1842594"/>
                <a:gd name="connsiteY3" fmla="*/ 406783 h 1479078"/>
                <a:gd name="connsiteX4" fmla="*/ 1842594 w 1842594"/>
                <a:gd name="connsiteY4" fmla="*/ 1468668 h 1479078"/>
                <a:gd name="connsiteX0" fmla="*/ 0 w 1790543"/>
                <a:gd name="connsiteY0" fmla="*/ 1479078 h 1479078"/>
                <a:gd name="connsiteX1" fmla="*/ 249843 w 1790543"/>
                <a:gd name="connsiteY1" fmla="*/ 490069 h 1479078"/>
                <a:gd name="connsiteX2" fmla="*/ 884860 w 1790543"/>
                <a:gd name="connsiteY2" fmla="*/ 770 h 1479078"/>
                <a:gd name="connsiteX3" fmla="*/ 1551110 w 1790543"/>
                <a:gd name="connsiteY3" fmla="*/ 406783 h 1479078"/>
                <a:gd name="connsiteX4" fmla="*/ 1790543 w 1790543"/>
                <a:gd name="connsiteY4" fmla="*/ 1468668 h 1479078"/>
                <a:gd name="connsiteX0" fmla="*/ 0 w 1790543"/>
                <a:gd name="connsiteY0" fmla="*/ 1479078 h 1479078"/>
                <a:gd name="connsiteX1" fmla="*/ 249843 w 1790543"/>
                <a:gd name="connsiteY1" fmla="*/ 490069 h 1479078"/>
                <a:gd name="connsiteX2" fmla="*/ 884860 w 1790543"/>
                <a:gd name="connsiteY2" fmla="*/ 770 h 1479078"/>
                <a:gd name="connsiteX3" fmla="*/ 1551110 w 1790543"/>
                <a:gd name="connsiteY3" fmla="*/ 406783 h 1479078"/>
                <a:gd name="connsiteX4" fmla="*/ 1790543 w 1790543"/>
                <a:gd name="connsiteY4" fmla="*/ 1468668 h 1479078"/>
                <a:gd name="connsiteX0" fmla="*/ 0 w 1790543"/>
                <a:gd name="connsiteY0" fmla="*/ 1425108 h 1425108"/>
                <a:gd name="connsiteX1" fmla="*/ 249843 w 1790543"/>
                <a:gd name="connsiteY1" fmla="*/ 436099 h 1425108"/>
                <a:gd name="connsiteX2" fmla="*/ 905681 w 1790543"/>
                <a:gd name="connsiteY2" fmla="*/ 1009 h 1425108"/>
                <a:gd name="connsiteX3" fmla="*/ 1551110 w 1790543"/>
                <a:gd name="connsiteY3" fmla="*/ 352813 h 1425108"/>
                <a:gd name="connsiteX4" fmla="*/ 1790543 w 1790543"/>
                <a:gd name="connsiteY4" fmla="*/ 1414698 h 1425108"/>
                <a:gd name="connsiteX0" fmla="*/ 0 w 1790543"/>
                <a:gd name="connsiteY0" fmla="*/ 1425108 h 1425108"/>
                <a:gd name="connsiteX1" fmla="*/ 249843 w 1790543"/>
                <a:gd name="connsiteY1" fmla="*/ 436099 h 1425108"/>
                <a:gd name="connsiteX2" fmla="*/ 853630 w 1790543"/>
                <a:gd name="connsiteY2" fmla="*/ 1009 h 1425108"/>
                <a:gd name="connsiteX3" fmla="*/ 1551110 w 1790543"/>
                <a:gd name="connsiteY3" fmla="*/ 352813 h 1425108"/>
                <a:gd name="connsiteX4" fmla="*/ 1790543 w 1790543"/>
                <a:gd name="connsiteY4" fmla="*/ 1414698 h 1425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543" h="1425108">
                  <a:moveTo>
                    <a:pt x="0" y="1425108"/>
                  </a:moveTo>
                  <a:cubicBezTo>
                    <a:pt x="59858" y="991332"/>
                    <a:pt x="107571" y="673449"/>
                    <a:pt x="249843" y="436099"/>
                  </a:cubicBezTo>
                  <a:cubicBezTo>
                    <a:pt x="392115" y="198749"/>
                    <a:pt x="636752" y="14890"/>
                    <a:pt x="853630" y="1009"/>
                  </a:cubicBezTo>
                  <a:cubicBezTo>
                    <a:pt x="1070508" y="-12872"/>
                    <a:pt x="1394958" y="117198"/>
                    <a:pt x="1551110" y="352813"/>
                  </a:cubicBezTo>
                  <a:cubicBezTo>
                    <a:pt x="1707262" y="588428"/>
                    <a:pt x="1740661" y="1182628"/>
                    <a:pt x="1790543" y="1414698"/>
                  </a:cubicBezTo>
                </a:path>
              </a:pathLst>
            </a:custGeom>
            <a:ln w="38100">
              <a:solidFill>
                <a:srgbClr val="0033CC"/>
              </a:solidFill>
              <a:prstDash val="dash"/>
              <a:headEnd type="arrow" w="lg" len="lg"/>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4648201" y="4114800"/>
              <a:ext cx="1524000" cy="1489720"/>
            </a:xfrm>
            <a:custGeom>
              <a:avLst/>
              <a:gdLst>
                <a:gd name="connsiteX0" fmla="*/ 0 w 1863414"/>
                <a:gd name="connsiteY0" fmla="*/ 1596623 h 1617445"/>
                <a:gd name="connsiteX1" fmla="*/ 416406 w 1863414"/>
                <a:gd name="connsiteY1" fmla="*/ 472276 h 1617445"/>
                <a:gd name="connsiteX2" fmla="*/ 905682 w 1863414"/>
                <a:gd name="connsiteY2" fmla="*/ 55851 h 1617445"/>
                <a:gd name="connsiteX3" fmla="*/ 1301267 w 1863414"/>
                <a:gd name="connsiteY3" fmla="*/ 14208 h 1617445"/>
                <a:gd name="connsiteX4" fmla="*/ 1519880 w 1863414"/>
                <a:gd name="connsiteY4" fmla="*/ 149546 h 1617445"/>
                <a:gd name="connsiteX5" fmla="*/ 1634391 w 1863414"/>
                <a:gd name="connsiteY5" fmla="*/ 430633 h 1617445"/>
                <a:gd name="connsiteX6" fmla="*/ 1811363 w 1863414"/>
                <a:gd name="connsiteY6" fmla="*/ 1419643 h 1617445"/>
                <a:gd name="connsiteX7" fmla="*/ 1863414 w 1863414"/>
                <a:gd name="connsiteY7" fmla="*/ 1617445 h 1617445"/>
                <a:gd name="connsiteX0" fmla="*/ 0 w 1863414"/>
                <a:gd name="connsiteY0" fmla="*/ 1596623 h 1617445"/>
                <a:gd name="connsiteX1" fmla="*/ 416406 w 1863414"/>
                <a:gd name="connsiteY1" fmla="*/ 472276 h 1617445"/>
                <a:gd name="connsiteX2" fmla="*/ 707889 w 1863414"/>
                <a:gd name="connsiteY2" fmla="*/ 55851 h 1617445"/>
                <a:gd name="connsiteX3" fmla="*/ 1301267 w 1863414"/>
                <a:gd name="connsiteY3" fmla="*/ 14208 h 1617445"/>
                <a:gd name="connsiteX4" fmla="*/ 1519880 w 1863414"/>
                <a:gd name="connsiteY4" fmla="*/ 149546 h 1617445"/>
                <a:gd name="connsiteX5" fmla="*/ 1634391 w 1863414"/>
                <a:gd name="connsiteY5" fmla="*/ 430633 h 1617445"/>
                <a:gd name="connsiteX6" fmla="*/ 1811363 w 1863414"/>
                <a:gd name="connsiteY6" fmla="*/ 1419643 h 1617445"/>
                <a:gd name="connsiteX7" fmla="*/ 1863414 w 1863414"/>
                <a:gd name="connsiteY7" fmla="*/ 1617445 h 1617445"/>
                <a:gd name="connsiteX0" fmla="*/ 0 w 1863414"/>
                <a:gd name="connsiteY0" fmla="*/ 1603805 h 1624627"/>
                <a:gd name="connsiteX1" fmla="*/ 416406 w 1863414"/>
                <a:gd name="connsiteY1" fmla="*/ 479458 h 1624627"/>
                <a:gd name="connsiteX2" fmla="*/ 707889 w 1863414"/>
                <a:gd name="connsiteY2" fmla="*/ 63033 h 1624627"/>
                <a:gd name="connsiteX3" fmla="*/ 1113884 w 1863414"/>
                <a:gd name="connsiteY3" fmla="*/ 10980 h 1624627"/>
                <a:gd name="connsiteX4" fmla="*/ 1519880 w 1863414"/>
                <a:gd name="connsiteY4" fmla="*/ 156728 h 1624627"/>
                <a:gd name="connsiteX5" fmla="*/ 1634391 w 1863414"/>
                <a:gd name="connsiteY5" fmla="*/ 437815 h 1624627"/>
                <a:gd name="connsiteX6" fmla="*/ 1811363 w 1863414"/>
                <a:gd name="connsiteY6" fmla="*/ 1426825 h 1624627"/>
                <a:gd name="connsiteX7" fmla="*/ 1863414 w 1863414"/>
                <a:gd name="connsiteY7" fmla="*/ 1624627 h 1624627"/>
                <a:gd name="connsiteX0" fmla="*/ 0 w 1863414"/>
                <a:gd name="connsiteY0" fmla="*/ 1624521 h 1645343"/>
                <a:gd name="connsiteX1" fmla="*/ 416406 w 1863414"/>
                <a:gd name="connsiteY1" fmla="*/ 500174 h 1645343"/>
                <a:gd name="connsiteX2" fmla="*/ 707889 w 1863414"/>
                <a:gd name="connsiteY2" fmla="*/ 83749 h 1645343"/>
                <a:gd name="connsiteX3" fmla="*/ 1113884 w 1863414"/>
                <a:gd name="connsiteY3" fmla="*/ 31696 h 1645343"/>
                <a:gd name="connsiteX4" fmla="*/ 1634391 w 1863414"/>
                <a:gd name="connsiteY4" fmla="*/ 458531 h 1645343"/>
                <a:gd name="connsiteX5" fmla="*/ 1811363 w 1863414"/>
                <a:gd name="connsiteY5" fmla="*/ 1447541 h 1645343"/>
                <a:gd name="connsiteX6" fmla="*/ 1863414 w 1863414"/>
                <a:gd name="connsiteY6" fmla="*/ 1645343 h 1645343"/>
                <a:gd name="connsiteX0" fmla="*/ 0 w 1863414"/>
                <a:gd name="connsiteY0" fmla="*/ 1592825 h 1613647"/>
                <a:gd name="connsiteX1" fmla="*/ 416406 w 1863414"/>
                <a:gd name="connsiteY1" fmla="*/ 468478 h 1613647"/>
                <a:gd name="connsiteX2" fmla="*/ 1113884 w 1863414"/>
                <a:gd name="connsiteY2" fmla="*/ 0 h 1613647"/>
                <a:gd name="connsiteX3" fmla="*/ 1634391 w 1863414"/>
                <a:gd name="connsiteY3" fmla="*/ 426835 h 1613647"/>
                <a:gd name="connsiteX4" fmla="*/ 1811363 w 1863414"/>
                <a:gd name="connsiteY4" fmla="*/ 1415845 h 1613647"/>
                <a:gd name="connsiteX5" fmla="*/ 1863414 w 1863414"/>
                <a:gd name="connsiteY5" fmla="*/ 1613647 h 1613647"/>
                <a:gd name="connsiteX0" fmla="*/ 0 w 1863414"/>
                <a:gd name="connsiteY0" fmla="*/ 1593657 h 1614479"/>
                <a:gd name="connsiteX1" fmla="*/ 353945 w 1863414"/>
                <a:gd name="connsiteY1" fmla="*/ 521363 h 1614479"/>
                <a:gd name="connsiteX2" fmla="*/ 1113884 w 1863414"/>
                <a:gd name="connsiteY2" fmla="*/ 832 h 1614479"/>
                <a:gd name="connsiteX3" fmla="*/ 1634391 w 1863414"/>
                <a:gd name="connsiteY3" fmla="*/ 427667 h 1614479"/>
                <a:gd name="connsiteX4" fmla="*/ 1811363 w 1863414"/>
                <a:gd name="connsiteY4" fmla="*/ 1416677 h 1614479"/>
                <a:gd name="connsiteX5" fmla="*/ 1863414 w 1863414"/>
                <a:gd name="connsiteY5" fmla="*/ 1614479 h 1614479"/>
                <a:gd name="connsiteX0" fmla="*/ 0 w 1863414"/>
                <a:gd name="connsiteY0" fmla="*/ 1552168 h 1572990"/>
                <a:gd name="connsiteX1" fmla="*/ 353945 w 1863414"/>
                <a:gd name="connsiteY1" fmla="*/ 479874 h 1572990"/>
                <a:gd name="connsiteX2" fmla="*/ 957732 w 1863414"/>
                <a:gd name="connsiteY2" fmla="*/ 986 h 1572990"/>
                <a:gd name="connsiteX3" fmla="*/ 1634391 w 1863414"/>
                <a:gd name="connsiteY3" fmla="*/ 386178 h 1572990"/>
                <a:gd name="connsiteX4" fmla="*/ 1811363 w 1863414"/>
                <a:gd name="connsiteY4" fmla="*/ 1375188 h 1572990"/>
                <a:gd name="connsiteX5" fmla="*/ 1863414 w 1863414"/>
                <a:gd name="connsiteY5" fmla="*/ 1572990 h 1572990"/>
                <a:gd name="connsiteX0" fmla="*/ 0 w 1863414"/>
                <a:gd name="connsiteY0" fmla="*/ 1551221 h 1572043"/>
                <a:gd name="connsiteX1" fmla="*/ 353945 w 1863414"/>
                <a:gd name="connsiteY1" fmla="*/ 478927 h 1572043"/>
                <a:gd name="connsiteX2" fmla="*/ 957732 w 1863414"/>
                <a:gd name="connsiteY2" fmla="*/ 39 h 1572043"/>
                <a:gd name="connsiteX3" fmla="*/ 1623981 w 1863414"/>
                <a:gd name="connsiteY3" fmla="*/ 458105 h 1572043"/>
                <a:gd name="connsiteX4" fmla="*/ 1811363 w 1863414"/>
                <a:gd name="connsiteY4" fmla="*/ 1374241 h 1572043"/>
                <a:gd name="connsiteX5" fmla="*/ 1863414 w 1863414"/>
                <a:gd name="connsiteY5" fmla="*/ 1572043 h 1572043"/>
                <a:gd name="connsiteX0" fmla="*/ 0 w 1863414"/>
                <a:gd name="connsiteY0" fmla="*/ 1561630 h 1582452"/>
                <a:gd name="connsiteX1" fmla="*/ 353945 w 1863414"/>
                <a:gd name="connsiteY1" fmla="*/ 489336 h 1582452"/>
                <a:gd name="connsiteX2" fmla="*/ 1051423 w 1863414"/>
                <a:gd name="connsiteY2" fmla="*/ 37 h 1582452"/>
                <a:gd name="connsiteX3" fmla="*/ 1623981 w 1863414"/>
                <a:gd name="connsiteY3" fmla="*/ 468514 h 1582452"/>
                <a:gd name="connsiteX4" fmla="*/ 1811363 w 1863414"/>
                <a:gd name="connsiteY4" fmla="*/ 1384650 h 1582452"/>
                <a:gd name="connsiteX5" fmla="*/ 1863414 w 1863414"/>
                <a:gd name="connsiteY5" fmla="*/ 1582452 h 1582452"/>
                <a:gd name="connsiteX0" fmla="*/ 0 w 1863414"/>
                <a:gd name="connsiteY0" fmla="*/ 1561626 h 1582448"/>
                <a:gd name="connsiteX1" fmla="*/ 353945 w 1863414"/>
                <a:gd name="connsiteY1" fmla="*/ 489332 h 1582448"/>
                <a:gd name="connsiteX2" fmla="*/ 1051423 w 1863414"/>
                <a:gd name="connsiteY2" fmla="*/ 33 h 1582448"/>
                <a:gd name="connsiteX3" fmla="*/ 1623981 w 1863414"/>
                <a:gd name="connsiteY3" fmla="*/ 468510 h 1582448"/>
                <a:gd name="connsiteX4" fmla="*/ 1780133 w 1863414"/>
                <a:gd name="connsiteY4" fmla="*/ 1166023 h 1582448"/>
                <a:gd name="connsiteX5" fmla="*/ 1863414 w 1863414"/>
                <a:gd name="connsiteY5" fmla="*/ 1582448 h 1582448"/>
                <a:gd name="connsiteX0" fmla="*/ 0 w 1863414"/>
                <a:gd name="connsiteY0" fmla="*/ 1499169 h 1519991"/>
                <a:gd name="connsiteX1" fmla="*/ 353945 w 1863414"/>
                <a:gd name="connsiteY1" fmla="*/ 426875 h 1519991"/>
                <a:gd name="connsiteX2" fmla="*/ 999372 w 1863414"/>
                <a:gd name="connsiteY2" fmla="*/ 40 h 1519991"/>
                <a:gd name="connsiteX3" fmla="*/ 1623981 w 1863414"/>
                <a:gd name="connsiteY3" fmla="*/ 406053 h 1519991"/>
                <a:gd name="connsiteX4" fmla="*/ 1780133 w 1863414"/>
                <a:gd name="connsiteY4" fmla="*/ 1103566 h 1519991"/>
                <a:gd name="connsiteX5" fmla="*/ 1863414 w 1863414"/>
                <a:gd name="connsiteY5" fmla="*/ 1519991 h 1519991"/>
                <a:gd name="connsiteX0" fmla="*/ 0 w 1863414"/>
                <a:gd name="connsiteY0" fmla="*/ 1499185 h 1520007"/>
                <a:gd name="connsiteX1" fmla="*/ 353945 w 1863414"/>
                <a:gd name="connsiteY1" fmla="*/ 426891 h 1520007"/>
                <a:gd name="connsiteX2" fmla="*/ 999372 w 1863414"/>
                <a:gd name="connsiteY2" fmla="*/ 56 h 1520007"/>
                <a:gd name="connsiteX3" fmla="*/ 1623981 w 1863414"/>
                <a:gd name="connsiteY3" fmla="*/ 406069 h 1520007"/>
                <a:gd name="connsiteX4" fmla="*/ 1863414 w 1863414"/>
                <a:gd name="connsiteY4" fmla="*/ 1520007 h 1520007"/>
                <a:gd name="connsiteX0" fmla="*/ 0 w 1842594"/>
                <a:gd name="connsiteY0" fmla="*/ 1499184 h 1499184"/>
                <a:gd name="connsiteX1" fmla="*/ 353945 w 1842594"/>
                <a:gd name="connsiteY1" fmla="*/ 426890 h 1499184"/>
                <a:gd name="connsiteX2" fmla="*/ 999372 w 1842594"/>
                <a:gd name="connsiteY2" fmla="*/ 55 h 1499184"/>
                <a:gd name="connsiteX3" fmla="*/ 1623981 w 1842594"/>
                <a:gd name="connsiteY3" fmla="*/ 406068 h 1499184"/>
                <a:gd name="connsiteX4" fmla="*/ 1842594 w 1842594"/>
                <a:gd name="connsiteY4" fmla="*/ 1488774 h 1499184"/>
                <a:gd name="connsiteX0" fmla="*/ 0 w 1842594"/>
                <a:gd name="connsiteY0" fmla="*/ 1499184 h 1499184"/>
                <a:gd name="connsiteX1" fmla="*/ 353945 w 1842594"/>
                <a:gd name="connsiteY1" fmla="*/ 426890 h 1499184"/>
                <a:gd name="connsiteX2" fmla="*/ 947321 w 1842594"/>
                <a:gd name="connsiteY2" fmla="*/ 55 h 1499184"/>
                <a:gd name="connsiteX3" fmla="*/ 1623981 w 1842594"/>
                <a:gd name="connsiteY3" fmla="*/ 406068 h 1499184"/>
                <a:gd name="connsiteX4" fmla="*/ 1842594 w 1842594"/>
                <a:gd name="connsiteY4" fmla="*/ 1488774 h 1499184"/>
                <a:gd name="connsiteX0" fmla="*/ 0 w 1842594"/>
                <a:gd name="connsiteY0" fmla="*/ 1488776 h 1488776"/>
                <a:gd name="connsiteX1" fmla="*/ 353945 w 1842594"/>
                <a:gd name="connsiteY1" fmla="*/ 416482 h 1488776"/>
                <a:gd name="connsiteX2" fmla="*/ 988962 w 1842594"/>
                <a:gd name="connsiteY2" fmla="*/ 58 h 1488776"/>
                <a:gd name="connsiteX3" fmla="*/ 1623981 w 1842594"/>
                <a:gd name="connsiteY3" fmla="*/ 395660 h 1488776"/>
                <a:gd name="connsiteX4" fmla="*/ 1842594 w 1842594"/>
                <a:gd name="connsiteY4" fmla="*/ 1478366 h 1488776"/>
                <a:gd name="connsiteX0" fmla="*/ 0 w 1842594"/>
                <a:gd name="connsiteY0" fmla="*/ 1488940 h 1488940"/>
                <a:gd name="connsiteX1" fmla="*/ 343535 w 1842594"/>
                <a:gd name="connsiteY1" fmla="*/ 437467 h 1488940"/>
                <a:gd name="connsiteX2" fmla="*/ 988962 w 1842594"/>
                <a:gd name="connsiteY2" fmla="*/ 222 h 1488940"/>
                <a:gd name="connsiteX3" fmla="*/ 1623981 w 1842594"/>
                <a:gd name="connsiteY3" fmla="*/ 395824 h 1488940"/>
                <a:gd name="connsiteX4" fmla="*/ 1842594 w 1842594"/>
                <a:gd name="connsiteY4" fmla="*/ 1478530 h 1488940"/>
                <a:gd name="connsiteX0" fmla="*/ 0 w 1842594"/>
                <a:gd name="connsiteY0" fmla="*/ 1488770 h 1488770"/>
                <a:gd name="connsiteX1" fmla="*/ 343535 w 1842594"/>
                <a:gd name="connsiteY1" fmla="*/ 437297 h 1488770"/>
                <a:gd name="connsiteX2" fmla="*/ 988962 w 1842594"/>
                <a:gd name="connsiteY2" fmla="*/ 52 h 1488770"/>
                <a:gd name="connsiteX3" fmla="*/ 1603161 w 1842594"/>
                <a:gd name="connsiteY3" fmla="*/ 416475 h 1488770"/>
                <a:gd name="connsiteX4" fmla="*/ 1842594 w 1842594"/>
                <a:gd name="connsiteY4" fmla="*/ 1478360 h 1488770"/>
                <a:gd name="connsiteX0" fmla="*/ 0 w 1842594"/>
                <a:gd name="connsiteY0" fmla="*/ 1478362 h 1478362"/>
                <a:gd name="connsiteX1" fmla="*/ 343535 w 1842594"/>
                <a:gd name="connsiteY1" fmla="*/ 426889 h 1478362"/>
                <a:gd name="connsiteX2" fmla="*/ 936911 w 1842594"/>
                <a:gd name="connsiteY2" fmla="*/ 54 h 1478362"/>
                <a:gd name="connsiteX3" fmla="*/ 1603161 w 1842594"/>
                <a:gd name="connsiteY3" fmla="*/ 406067 h 1478362"/>
                <a:gd name="connsiteX4" fmla="*/ 1842594 w 1842594"/>
                <a:gd name="connsiteY4" fmla="*/ 1467952 h 1478362"/>
                <a:gd name="connsiteX0" fmla="*/ 0 w 1842594"/>
                <a:gd name="connsiteY0" fmla="*/ 1479078 h 1479078"/>
                <a:gd name="connsiteX1" fmla="*/ 301894 w 1842594"/>
                <a:gd name="connsiteY1" fmla="*/ 490069 h 1479078"/>
                <a:gd name="connsiteX2" fmla="*/ 936911 w 1842594"/>
                <a:gd name="connsiteY2" fmla="*/ 770 h 1479078"/>
                <a:gd name="connsiteX3" fmla="*/ 1603161 w 1842594"/>
                <a:gd name="connsiteY3" fmla="*/ 406783 h 1479078"/>
                <a:gd name="connsiteX4" fmla="*/ 1842594 w 1842594"/>
                <a:gd name="connsiteY4" fmla="*/ 1468668 h 1479078"/>
                <a:gd name="connsiteX0" fmla="*/ 0 w 1790543"/>
                <a:gd name="connsiteY0" fmla="*/ 1479078 h 1479078"/>
                <a:gd name="connsiteX1" fmla="*/ 249843 w 1790543"/>
                <a:gd name="connsiteY1" fmla="*/ 490069 h 1479078"/>
                <a:gd name="connsiteX2" fmla="*/ 884860 w 1790543"/>
                <a:gd name="connsiteY2" fmla="*/ 770 h 1479078"/>
                <a:gd name="connsiteX3" fmla="*/ 1551110 w 1790543"/>
                <a:gd name="connsiteY3" fmla="*/ 406783 h 1479078"/>
                <a:gd name="connsiteX4" fmla="*/ 1790543 w 1790543"/>
                <a:gd name="connsiteY4" fmla="*/ 1468668 h 1479078"/>
                <a:gd name="connsiteX0" fmla="*/ 0 w 1790543"/>
                <a:gd name="connsiteY0" fmla="*/ 1479078 h 1479078"/>
                <a:gd name="connsiteX1" fmla="*/ 249843 w 1790543"/>
                <a:gd name="connsiteY1" fmla="*/ 490069 h 1479078"/>
                <a:gd name="connsiteX2" fmla="*/ 884860 w 1790543"/>
                <a:gd name="connsiteY2" fmla="*/ 770 h 1479078"/>
                <a:gd name="connsiteX3" fmla="*/ 1551110 w 1790543"/>
                <a:gd name="connsiteY3" fmla="*/ 406783 h 1479078"/>
                <a:gd name="connsiteX4" fmla="*/ 1790543 w 1790543"/>
                <a:gd name="connsiteY4" fmla="*/ 1468668 h 1479078"/>
                <a:gd name="connsiteX0" fmla="*/ 0 w 1790543"/>
                <a:gd name="connsiteY0" fmla="*/ 1425108 h 1425108"/>
                <a:gd name="connsiteX1" fmla="*/ 249843 w 1790543"/>
                <a:gd name="connsiteY1" fmla="*/ 436099 h 1425108"/>
                <a:gd name="connsiteX2" fmla="*/ 905681 w 1790543"/>
                <a:gd name="connsiteY2" fmla="*/ 1009 h 1425108"/>
                <a:gd name="connsiteX3" fmla="*/ 1551110 w 1790543"/>
                <a:gd name="connsiteY3" fmla="*/ 352813 h 1425108"/>
                <a:gd name="connsiteX4" fmla="*/ 1790543 w 1790543"/>
                <a:gd name="connsiteY4" fmla="*/ 1414698 h 1425108"/>
                <a:gd name="connsiteX0" fmla="*/ 0 w 1790543"/>
                <a:gd name="connsiteY0" fmla="*/ 1425108 h 1425108"/>
                <a:gd name="connsiteX1" fmla="*/ 249843 w 1790543"/>
                <a:gd name="connsiteY1" fmla="*/ 436099 h 1425108"/>
                <a:gd name="connsiteX2" fmla="*/ 853630 w 1790543"/>
                <a:gd name="connsiteY2" fmla="*/ 1009 h 1425108"/>
                <a:gd name="connsiteX3" fmla="*/ 1551110 w 1790543"/>
                <a:gd name="connsiteY3" fmla="*/ 352813 h 1425108"/>
                <a:gd name="connsiteX4" fmla="*/ 1790543 w 1790543"/>
                <a:gd name="connsiteY4" fmla="*/ 1414698 h 1425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543" h="1425108">
                  <a:moveTo>
                    <a:pt x="0" y="1425108"/>
                  </a:moveTo>
                  <a:cubicBezTo>
                    <a:pt x="59858" y="991332"/>
                    <a:pt x="107571" y="673449"/>
                    <a:pt x="249843" y="436099"/>
                  </a:cubicBezTo>
                  <a:cubicBezTo>
                    <a:pt x="392115" y="198749"/>
                    <a:pt x="636752" y="14890"/>
                    <a:pt x="853630" y="1009"/>
                  </a:cubicBezTo>
                  <a:cubicBezTo>
                    <a:pt x="1070508" y="-12872"/>
                    <a:pt x="1394958" y="117198"/>
                    <a:pt x="1551110" y="352813"/>
                  </a:cubicBezTo>
                  <a:cubicBezTo>
                    <a:pt x="1707262" y="588428"/>
                    <a:pt x="1740661" y="1182628"/>
                    <a:pt x="1790543" y="1414698"/>
                  </a:cubicBezTo>
                </a:path>
              </a:pathLst>
            </a:custGeom>
            <a:ln w="38100">
              <a:solidFill>
                <a:srgbClr val="008000"/>
              </a:solidFill>
              <a:prstDash val="dash"/>
              <a:headEnd type="arrow" w="lg" len="lg"/>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2646549" y="3581400"/>
              <a:ext cx="3754251" cy="2023120"/>
            </a:xfrm>
            <a:custGeom>
              <a:avLst/>
              <a:gdLst>
                <a:gd name="connsiteX0" fmla="*/ 0 w 1863414"/>
                <a:gd name="connsiteY0" fmla="*/ 1596623 h 1617445"/>
                <a:gd name="connsiteX1" fmla="*/ 416406 w 1863414"/>
                <a:gd name="connsiteY1" fmla="*/ 472276 h 1617445"/>
                <a:gd name="connsiteX2" fmla="*/ 905682 w 1863414"/>
                <a:gd name="connsiteY2" fmla="*/ 55851 h 1617445"/>
                <a:gd name="connsiteX3" fmla="*/ 1301267 w 1863414"/>
                <a:gd name="connsiteY3" fmla="*/ 14208 h 1617445"/>
                <a:gd name="connsiteX4" fmla="*/ 1519880 w 1863414"/>
                <a:gd name="connsiteY4" fmla="*/ 149546 h 1617445"/>
                <a:gd name="connsiteX5" fmla="*/ 1634391 w 1863414"/>
                <a:gd name="connsiteY5" fmla="*/ 430633 h 1617445"/>
                <a:gd name="connsiteX6" fmla="*/ 1811363 w 1863414"/>
                <a:gd name="connsiteY6" fmla="*/ 1419643 h 1617445"/>
                <a:gd name="connsiteX7" fmla="*/ 1863414 w 1863414"/>
                <a:gd name="connsiteY7" fmla="*/ 1617445 h 1617445"/>
                <a:gd name="connsiteX0" fmla="*/ 0 w 1863414"/>
                <a:gd name="connsiteY0" fmla="*/ 1596623 h 1617445"/>
                <a:gd name="connsiteX1" fmla="*/ 416406 w 1863414"/>
                <a:gd name="connsiteY1" fmla="*/ 472276 h 1617445"/>
                <a:gd name="connsiteX2" fmla="*/ 707889 w 1863414"/>
                <a:gd name="connsiteY2" fmla="*/ 55851 h 1617445"/>
                <a:gd name="connsiteX3" fmla="*/ 1301267 w 1863414"/>
                <a:gd name="connsiteY3" fmla="*/ 14208 h 1617445"/>
                <a:gd name="connsiteX4" fmla="*/ 1519880 w 1863414"/>
                <a:gd name="connsiteY4" fmla="*/ 149546 h 1617445"/>
                <a:gd name="connsiteX5" fmla="*/ 1634391 w 1863414"/>
                <a:gd name="connsiteY5" fmla="*/ 430633 h 1617445"/>
                <a:gd name="connsiteX6" fmla="*/ 1811363 w 1863414"/>
                <a:gd name="connsiteY6" fmla="*/ 1419643 h 1617445"/>
                <a:gd name="connsiteX7" fmla="*/ 1863414 w 1863414"/>
                <a:gd name="connsiteY7" fmla="*/ 1617445 h 1617445"/>
                <a:gd name="connsiteX0" fmla="*/ 0 w 1863414"/>
                <a:gd name="connsiteY0" fmla="*/ 1603805 h 1624627"/>
                <a:gd name="connsiteX1" fmla="*/ 416406 w 1863414"/>
                <a:gd name="connsiteY1" fmla="*/ 479458 h 1624627"/>
                <a:gd name="connsiteX2" fmla="*/ 707889 w 1863414"/>
                <a:gd name="connsiteY2" fmla="*/ 63033 h 1624627"/>
                <a:gd name="connsiteX3" fmla="*/ 1113884 w 1863414"/>
                <a:gd name="connsiteY3" fmla="*/ 10980 h 1624627"/>
                <a:gd name="connsiteX4" fmla="*/ 1519880 w 1863414"/>
                <a:gd name="connsiteY4" fmla="*/ 156728 h 1624627"/>
                <a:gd name="connsiteX5" fmla="*/ 1634391 w 1863414"/>
                <a:gd name="connsiteY5" fmla="*/ 437815 h 1624627"/>
                <a:gd name="connsiteX6" fmla="*/ 1811363 w 1863414"/>
                <a:gd name="connsiteY6" fmla="*/ 1426825 h 1624627"/>
                <a:gd name="connsiteX7" fmla="*/ 1863414 w 1863414"/>
                <a:gd name="connsiteY7" fmla="*/ 1624627 h 1624627"/>
                <a:gd name="connsiteX0" fmla="*/ 0 w 1863414"/>
                <a:gd name="connsiteY0" fmla="*/ 1624521 h 1645343"/>
                <a:gd name="connsiteX1" fmla="*/ 416406 w 1863414"/>
                <a:gd name="connsiteY1" fmla="*/ 500174 h 1645343"/>
                <a:gd name="connsiteX2" fmla="*/ 707889 w 1863414"/>
                <a:gd name="connsiteY2" fmla="*/ 83749 h 1645343"/>
                <a:gd name="connsiteX3" fmla="*/ 1113884 w 1863414"/>
                <a:gd name="connsiteY3" fmla="*/ 31696 h 1645343"/>
                <a:gd name="connsiteX4" fmla="*/ 1634391 w 1863414"/>
                <a:gd name="connsiteY4" fmla="*/ 458531 h 1645343"/>
                <a:gd name="connsiteX5" fmla="*/ 1811363 w 1863414"/>
                <a:gd name="connsiteY5" fmla="*/ 1447541 h 1645343"/>
                <a:gd name="connsiteX6" fmla="*/ 1863414 w 1863414"/>
                <a:gd name="connsiteY6" fmla="*/ 1645343 h 1645343"/>
                <a:gd name="connsiteX0" fmla="*/ 0 w 1863414"/>
                <a:gd name="connsiteY0" fmla="*/ 1592825 h 1613647"/>
                <a:gd name="connsiteX1" fmla="*/ 416406 w 1863414"/>
                <a:gd name="connsiteY1" fmla="*/ 468478 h 1613647"/>
                <a:gd name="connsiteX2" fmla="*/ 1113884 w 1863414"/>
                <a:gd name="connsiteY2" fmla="*/ 0 h 1613647"/>
                <a:gd name="connsiteX3" fmla="*/ 1634391 w 1863414"/>
                <a:gd name="connsiteY3" fmla="*/ 426835 h 1613647"/>
                <a:gd name="connsiteX4" fmla="*/ 1811363 w 1863414"/>
                <a:gd name="connsiteY4" fmla="*/ 1415845 h 1613647"/>
                <a:gd name="connsiteX5" fmla="*/ 1863414 w 1863414"/>
                <a:gd name="connsiteY5" fmla="*/ 1613647 h 1613647"/>
                <a:gd name="connsiteX0" fmla="*/ 0 w 1863414"/>
                <a:gd name="connsiteY0" fmla="*/ 1593657 h 1614479"/>
                <a:gd name="connsiteX1" fmla="*/ 353945 w 1863414"/>
                <a:gd name="connsiteY1" fmla="*/ 521363 h 1614479"/>
                <a:gd name="connsiteX2" fmla="*/ 1113884 w 1863414"/>
                <a:gd name="connsiteY2" fmla="*/ 832 h 1614479"/>
                <a:gd name="connsiteX3" fmla="*/ 1634391 w 1863414"/>
                <a:gd name="connsiteY3" fmla="*/ 427667 h 1614479"/>
                <a:gd name="connsiteX4" fmla="*/ 1811363 w 1863414"/>
                <a:gd name="connsiteY4" fmla="*/ 1416677 h 1614479"/>
                <a:gd name="connsiteX5" fmla="*/ 1863414 w 1863414"/>
                <a:gd name="connsiteY5" fmla="*/ 1614479 h 1614479"/>
                <a:gd name="connsiteX0" fmla="*/ 0 w 1863414"/>
                <a:gd name="connsiteY0" fmla="*/ 1552168 h 1572990"/>
                <a:gd name="connsiteX1" fmla="*/ 353945 w 1863414"/>
                <a:gd name="connsiteY1" fmla="*/ 479874 h 1572990"/>
                <a:gd name="connsiteX2" fmla="*/ 957732 w 1863414"/>
                <a:gd name="connsiteY2" fmla="*/ 986 h 1572990"/>
                <a:gd name="connsiteX3" fmla="*/ 1634391 w 1863414"/>
                <a:gd name="connsiteY3" fmla="*/ 386178 h 1572990"/>
                <a:gd name="connsiteX4" fmla="*/ 1811363 w 1863414"/>
                <a:gd name="connsiteY4" fmla="*/ 1375188 h 1572990"/>
                <a:gd name="connsiteX5" fmla="*/ 1863414 w 1863414"/>
                <a:gd name="connsiteY5" fmla="*/ 1572990 h 1572990"/>
                <a:gd name="connsiteX0" fmla="*/ 0 w 1863414"/>
                <a:gd name="connsiteY0" fmla="*/ 1551221 h 1572043"/>
                <a:gd name="connsiteX1" fmla="*/ 353945 w 1863414"/>
                <a:gd name="connsiteY1" fmla="*/ 478927 h 1572043"/>
                <a:gd name="connsiteX2" fmla="*/ 957732 w 1863414"/>
                <a:gd name="connsiteY2" fmla="*/ 39 h 1572043"/>
                <a:gd name="connsiteX3" fmla="*/ 1623981 w 1863414"/>
                <a:gd name="connsiteY3" fmla="*/ 458105 h 1572043"/>
                <a:gd name="connsiteX4" fmla="*/ 1811363 w 1863414"/>
                <a:gd name="connsiteY4" fmla="*/ 1374241 h 1572043"/>
                <a:gd name="connsiteX5" fmla="*/ 1863414 w 1863414"/>
                <a:gd name="connsiteY5" fmla="*/ 1572043 h 1572043"/>
                <a:gd name="connsiteX0" fmla="*/ 0 w 1863414"/>
                <a:gd name="connsiteY0" fmla="*/ 1561630 h 1582452"/>
                <a:gd name="connsiteX1" fmla="*/ 353945 w 1863414"/>
                <a:gd name="connsiteY1" fmla="*/ 489336 h 1582452"/>
                <a:gd name="connsiteX2" fmla="*/ 1051423 w 1863414"/>
                <a:gd name="connsiteY2" fmla="*/ 37 h 1582452"/>
                <a:gd name="connsiteX3" fmla="*/ 1623981 w 1863414"/>
                <a:gd name="connsiteY3" fmla="*/ 468514 h 1582452"/>
                <a:gd name="connsiteX4" fmla="*/ 1811363 w 1863414"/>
                <a:gd name="connsiteY4" fmla="*/ 1384650 h 1582452"/>
                <a:gd name="connsiteX5" fmla="*/ 1863414 w 1863414"/>
                <a:gd name="connsiteY5" fmla="*/ 1582452 h 1582452"/>
                <a:gd name="connsiteX0" fmla="*/ 0 w 1863414"/>
                <a:gd name="connsiteY0" fmla="*/ 1561626 h 1582448"/>
                <a:gd name="connsiteX1" fmla="*/ 353945 w 1863414"/>
                <a:gd name="connsiteY1" fmla="*/ 489332 h 1582448"/>
                <a:gd name="connsiteX2" fmla="*/ 1051423 w 1863414"/>
                <a:gd name="connsiteY2" fmla="*/ 33 h 1582448"/>
                <a:gd name="connsiteX3" fmla="*/ 1623981 w 1863414"/>
                <a:gd name="connsiteY3" fmla="*/ 468510 h 1582448"/>
                <a:gd name="connsiteX4" fmla="*/ 1780133 w 1863414"/>
                <a:gd name="connsiteY4" fmla="*/ 1166023 h 1582448"/>
                <a:gd name="connsiteX5" fmla="*/ 1863414 w 1863414"/>
                <a:gd name="connsiteY5" fmla="*/ 1582448 h 1582448"/>
                <a:gd name="connsiteX0" fmla="*/ 0 w 1863414"/>
                <a:gd name="connsiteY0" fmla="*/ 1499169 h 1519991"/>
                <a:gd name="connsiteX1" fmla="*/ 353945 w 1863414"/>
                <a:gd name="connsiteY1" fmla="*/ 426875 h 1519991"/>
                <a:gd name="connsiteX2" fmla="*/ 999372 w 1863414"/>
                <a:gd name="connsiteY2" fmla="*/ 40 h 1519991"/>
                <a:gd name="connsiteX3" fmla="*/ 1623981 w 1863414"/>
                <a:gd name="connsiteY3" fmla="*/ 406053 h 1519991"/>
                <a:gd name="connsiteX4" fmla="*/ 1780133 w 1863414"/>
                <a:gd name="connsiteY4" fmla="*/ 1103566 h 1519991"/>
                <a:gd name="connsiteX5" fmla="*/ 1863414 w 1863414"/>
                <a:gd name="connsiteY5" fmla="*/ 1519991 h 1519991"/>
                <a:gd name="connsiteX0" fmla="*/ 0 w 1863414"/>
                <a:gd name="connsiteY0" fmla="*/ 1499185 h 1520007"/>
                <a:gd name="connsiteX1" fmla="*/ 353945 w 1863414"/>
                <a:gd name="connsiteY1" fmla="*/ 426891 h 1520007"/>
                <a:gd name="connsiteX2" fmla="*/ 999372 w 1863414"/>
                <a:gd name="connsiteY2" fmla="*/ 56 h 1520007"/>
                <a:gd name="connsiteX3" fmla="*/ 1623981 w 1863414"/>
                <a:gd name="connsiteY3" fmla="*/ 406069 h 1520007"/>
                <a:gd name="connsiteX4" fmla="*/ 1863414 w 1863414"/>
                <a:gd name="connsiteY4" fmla="*/ 1520007 h 1520007"/>
                <a:gd name="connsiteX0" fmla="*/ 0 w 1842594"/>
                <a:gd name="connsiteY0" fmla="*/ 1499184 h 1499184"/>
                <a:gd name="connsiteX1" fmla="*/ 353945 w 1842594"/>
                <a:gd name="connsiteY1" fmla="*/ 426890 h 1499184"/>
                <a:gd name="connsiteX2" fmla="*/ 999372 w 1842594"/>
                <a:gd name="connsiteY2" fmla="*/ 55 h 1499184"/>
                <a:gd name="connsiteX3" fmla="*/ 1623981 w 1842594"/>
                <a:gd name="connsiteY3" fmla="*/ 406068 h 1499184"/>
                <a:gd name="connsiteX4" fmla="*/ 1842594 w 1842594"/>
                <a:gd name="connsiteY4" fmla="*/ 1488774 h 1499184"/>
                <a:gd name="connsiteX0" fmla="*/ 0 w 1842594"/>
                <a:gd name="connsiteY0" fmla="*/ 1499184 h 1499184"/>
                <a:gd name="connsiteX1" fmla="*/ 353945 w 1842594"/>
                <a:gd name="connsiteY1" fmla="*/ 426890 h 1499184"/>
                <a:gd name="connsiteX2" fmla="*/ 947321 w 1842594"/>
                <a:gd name="connsiteY2" fmla="*/ 55 h 1499184"/>
                <a:gd name="connsiteX3" fmla="*/ 1623981 w 1842594"/>
                <a:gd name="connsiteY3" fmla="*/ 406068 h 1499184"/>
                <a:gd name="connsiteX4" fmla="*/ 1842594 w 1842594"/>
                <a:gd name="connsiteY4" fmla="*/ 1488774 h 1499184"/>
                <a:gd name="connsiteX0" fmla="*/ 0 w 1842594"/>
                <a:gd name="connsiteY0" fmla="*/ 1488776 h 1488776"/>
                <a:gd name="connsiteX1" fmla="*/ 353945 w 1842594"/>
                <a:gd name="connsiteY1" fmla="*/ 416482 h 1488776"/>
                <a:gd name="connsiteX2" fmla="*/ 988962 w 1842594"/>
                <a:gd name="connsiteY2" fmla="*/ 58 h 1488776"/>
                <a:gd name="connsiteX3" fmla="*/ 1623981 w 1842594"/>
                <a:gd name="connsiteY3" fmla="*/ 395660 h 1488776"/>
                <a:gd name="connsiteX4" fmla="*/ 1842594 w 1842594"/>
                <a:gd name="connsiteY4" fmla="*/ 1478366 h 1488776"/>
                <a:gd name="connsiteX0" fmla="*/ 0 w 1842594"/>
                <a:gd name="connsiteY0" fmla="*/ 1488940 h 1488940"/>
                <a:gd name="connsiteX1" fmla="*/ 343535 w 1842594"/>
                <a:gd name="connsiteY1" fmla="*/ 437467 h 1488940"/>
                <a:gd name="connsiteX2" fmla="*/ 988962 w 1842594"/>
                <a:gd name="connsiteY2" fmla="*/ 222 h 1488940"/>
                <a:gd name="connsiteX3" fmla="*/ 1623981 w 1842594"/>
                <a:gd name="connsiteY3" fmla="*/ 395824 h 1488940"/>
                <a:gd name="connsiteX4" fmla="*/ 1842594 w 1842594"/>
                <a:gd name="connsiteY4" fmla="*/ 1478530 h 1488940"/>
                <a:gd name="connsiteX0" fmla="*/ 0 w 1842594"/>
                <a:gd name="connsiteY0" fmla="*/ 1488770 h 1488770"/>
                <a:gd name="connsiteX1" fmla="*/ 343535 w 1842594"/>
                <a:gd name="connsiteY1" fmla="*/ 437297 h 1488770"/>
                <a:gd name="connsiteX2" fmla="*/ 988962 w 1842594"/>
                <a:gd name="connsiteY2" fmla="*/ 52 h 1488770"/>
                <a:gd name="connsiteX3" fmla="*/ 1603161 w 1842594"/>
                <a:gd name="connsiteY3" fmla="*/ 416475 h 1488770"/>
                <a:gd name="connsiteX4" fmla="*/ 1842594 w 1842594"/>
                <a:gd name="connsiteY4" fmla="*/ 1478360 h 1488770"/>
                <a:gd name="connsiteX0" fmla="*/ 0 w 1842594"/>
                <a:gd name="connsiteY0" fmla="*/ 1478362 h 1478362"/>
                <a:gd name="connsiteX1" fmla="*/ 343535 w 1842594"/>
                <a:gd name="connsiteY1" fmla="*/ 426889 h 1478362"/>
                <a:gd name="connsiteX2" fmla="*/ 936911 w 1842594"/>
                <a:gd name="connsiteY2" fmla="*/ 54 h 1478362"/>
                <a:gd name="connsiteX3" fmla="*/ 1603161 w 1842594"/>
                <a:gd name="connsiteY3" fmla="*/ 406067 h 1478362"/>
                <a:gd name="connsiteX4" fmla="*/ 1842594 w 1842594"/>
                <a:gd name="connsiteY4" fmla="*/ 1467952 h 1478362"/>
                <a:gd name="connsiteX0" fmla="*/ 0 w 1842594"/>
                <a:gd name="connsiteY0" fmla="*/ 1479078 h 1479078"/>
                <a:gd name="connsiteX1" fmla="*/ 301894 w 1842594"/>
                <a:gd name="connsiteY1" fmla="*/ 490069 h 1479078"/>
                <a:gd name="connsiteX2" fmla="*/ 936911 w 1842594"/>
                <a:gd name="connsiteY2" fmla="*/ 770 h 1479078"/>
                <a:gd name="connsiteX3" fmla="*/ 1603161 w 1842594"/>
                <a:gd name="connsiteY3" fmla="*/ 406783 h 1479078"/>
                <a:gd name="connsiteX4" fmla="*/ 1842594 w 1842594"/>
                <a:gd name="connsiteY4" fmla="*/ 1468668 h 1479078"/>
                <a:gd name="connsiteX0" fmla="*/ 0 w 1790543"/>
                <a:gd name="connsiteY0" fmla="*/ 1479078 h 1479078"/>
                <a:gd name="connsiteX1" fmla="*/ 249843 w 1790543"/>
                <a:gd name="connsiteY1" fmla="*/ 490069 h 1479078"/>
                <a:gd name="connsiteX2" fmla="*/ 884860 w 1790543"/>
                <a:gd name="connsiteY2" fmla="*/ 770 h 1479078"/>
                <a:gd name="connsiteX3" fmla="*/ 1551110 w 1790543"/>
                <a:gd name="connsiteY3" fmla="*/ 406783 h 1479078"/>
                <a:gd name="connsiteX4" fmla="*/ 1790543 w 1790543"/>
                <a:gd name="connsiteY4" fmla="*/ 1468668 h 1479078"/>
                <a:gd name="connsiteX0" fmla="*/ 0 w 1790543"/>
                <a:gd name="connsiteY0" fmla="*/ 1479078 h 1479078"/>
                <a:gd name="connsiteX1" fmla="*/ 249843 w 1790543"/>
                <a:gd name="connsiteY1" fmla="*/ 490069 h 1479078"/>
                <a:gd name="connsiteX2" fmla="*/ 884860 w 1790543"/>
                <a:gd name="connsiteY2" fmla="*/ 770 h 1479078"/>
                <a:gd name="connsiteX3" fmla="*/ 1551110 w 1790543"/>
                <a:gd name="connsiteY3" fmla="*/ 406783 h 1479078"/>
                <a:gd name="connsiteX4" fmla="*/ 1790543 w 1790543"/>
                <a:gd name="connsiteY4" fmla="*/ 1468668 h 1479078"/>
                <a:gd name="connsiteX0" fmla="*/ 0 w 1790543"/>
                <a:gd name="connsiteY0" fmla="*/ 1425108 h 1425108"/>
                <a:gd name="connsiteX1" fmla="*/ 249843 w 1790543"/>
                <a:gd name="connsiteY1" fmla="*/ 436099 h 1425108"/>
                <a:gd name="connsiteX2" fmla="*/ 905681 w 1790543"/>
                <a:gd name="connsiteY2" fmla="*/ 1009 h 1425108"/>
                <a:gd name="connsiteX3" fmla="*/ 1551110 w 1790543"/>
                <a:gd name="connsiteY3" fmla="*/ 352813 h 1425108"/>
                <a:gd name="connsiteX4" fmla="*/ 1790543 w 1790543"/>
                <a:gd name="connsiteY4" fmla="*/ 1414698 h 1425108"/>
                <a:gd name="connsiteX0" fmla="*/ 0 w 1790543"/>
                <a:gd name="connsiteY0" fmla="*/ 1425108 h 1425108"/>
                <a:gd name="connsiteX1" fmla="*/ 249843 w 1790543"/>
                <a:gd name="connsiteY1" fmla="*/ 436099 h 1425108"/>
                <a:gd name="connsiteX2" fmla="*/ 853630 w 1790543"/>
                <a:gd name="connsiteY2" fmla="*/ 1009 h 1425108"/>
                <a:gd name="connsiteX3" fmla="*/ 1551110 w 1790543"/>
                <a:gd name="connsiteY3" fmla="*/ 352813 h 1425108"/>
                <a:gd name="connsiteX4" fmla="*/ 1790543 w 1790543"/>
                <a:gd name="connsiteY4" fmla="*/ 1414698 h 1425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543" h="1425108">
                  <a:moveTo>
                    <a:pt x="0" y="1425108"/>
                  </a:moveTo>
                  <a:cubicBezTo>
                    <a:pt x="59858" y="991332"/>
                    <a:pt x="107571" y="673449"/>
                    <a:pt x="249843" y="436099"/>
                  </a:cubicBezTo>
                  <a:cubicBezTo>
                    <a:pt x="392115" y="198749"/>
                    <a:pt x="636752" y="14890"/>
                    <a:pt x="853630" y="1009"/>
                  </a:cubicBezTo>
                  <a:cubicBezTo>
                    <a:pt x="1070508" y="-12872"/>
                    <a:pt x="1394958" y="117198"/>
                    <a:pt x="1551110" y="352813"/>
                  </a:cubicBezTo>
                  <a:cubicBezTo>
                    <a:pt x="1707262" y="588428"/>
                    <a:pt x="1740661" y="1182628"/>
                    <a:pt x="1790543" y="1414698"/>
                  </a:cubicBezTo>
                </a:path>
              </a:pathLst>
            </a:custGeom>
            <a:ln w="38100">
              <a:solidFill>
                <a:srgbClr val="BD0A12"/>
              </a:solidFill>
              <a:prstDash val="dash"/>
              <a:headEnd type="arrow" w="lg" len="lg"/>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Rectangle 137"/>
            <p:cNvSpPr/>
            <p:nvPr/>
          </p:nvSpPr>
          <p:spPr>
            <a:xfrm>
              <a:off x="1981200" y="5840879"/>
              <a:ext cx="4953000" cy="842493"/>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grpSp>
      <p:sp>
        <p:nvSpPr>
          <p:cNvPr id="140" name="Content Placeholder 2"/>
          <p:cNvSpPr txBox="1">
            <a:spLocks/>
          </p:cNvSpPr>
          <p:nvPr/>
        </p:nvSpPr>
        <p:spPr>
          <a:xfrm>
            <a:off x="381000" y="1752600"/>
            <a:ext cx="84582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sz="2400" dirty="0"/>
              <a:t>Leaf switches (top-of-rack) track congestion to other leaves on different paths </a:t>
            </a:r>
            <a:r>
              <a:rPr lang="en-US" sz="2400" dirty="0">
                <a:solidFill>
                  <a:srgbClr val="BD0A12"/>
                </a:solidFill>
              </a:rPr>
              <a:t>in near real-time</a:t>
            </a:r>
          </a:p>
          <a:p>
            <a:pPr marL="0" indent="0">
              <a:buFont typeface="Arial" pitchFamily="34" charset="0"/>
              <a:buNone/>
            </a:pPr>
            <a:endParaRPr lang="en-US" sz="1000" dirty="0">
              <a:solidFill>
                <a:srgbClr val="0033CC"/>
              </a:solidFill>
            </a:endParaRPr>
          </a:p>
          <a:p>
            <a:pPr marL="457200" indent="-457200">
              <a:buFont typeface="+mj-lt"/>
              <a:buAutoNum type="arabicPeriod"/>
            </a:pPr>
            <a:r>
              <a:rPr lang="en-US" sz="2400" dirty="0"/>
              <a:t>Use greedy decisions to minimize bottleneck </a:t>
            </a:r>
            <a:r>
              <a:rPr lang="en-US" sz="2400" dirty="0" err="1"/>
              <a:t>util</a:t>
            </a:r>
            <a:endParaRPr lang="en-US" sz="2400" dirty="0"/>
          </a:p>
          <a:p>
            <a:pPr marL="0" indent="0">
              <a:buFont typeface="Arial" pitchFamily="34" charset="0"/>
              <a:buNone/>
            </a:pPr>
            <a:endParaRPr lang="en-US" sz="1800" dirty="0"/>
          </a:p>
        </p:txBody>
      </p:sp>
      <p:sp>
        <p:nvSpPr>
          <p:cNvPr id="3" name="Content Placeholder 2"/>
          <p:cNvSpPr>
            <a:spLocks noGrp="1"/>
          </p:cNvSpPr>
          <p:nvPr>
            <p:ph idx="1"/>
          </p:nvPr>
        </p:nvSpPr>
        <p:spPr>
          <a:xfrm>
            <a:off x="5257800" y="4038600"/>
            <a:ext cx="3733800" cy="1752600"/>
          </a:xfrm>
        </p:spPr>
        <p:txBody>
          <a:bodyPr>
            <a:normAutofit/>
          </a:bodyPr>
          <a:lstStyle/>
          <a:p>
            <a:pPr marL="0" indent="0">
              <a:buNone/>
            </a:pPr>
            <a:r>
              <a:rPr lang="en-US" sz="2400" dirty="0"/>
              <a:t>Fast feedback loops between leaf switches, </a:t>
            </a:r>
            <a:r>
              <a:rPr lang="en-US" sz="2400" dirty="0">
                <a:solidFill>
                  <a:srgbClr val="0033CC"/>
                </a:solidFill>
              </a:rPr>
              <a:t>directly in </a:t>
            </a:r>
            <a:r>
              <a:rPr lang="en-US" sz="2400" dirty="0" err="1">
                <a:solidFill>
                  <a:srgbClr val="0033CC"/>
                </a:solidFill>
              </a:rPr>
              <a:t>dataplane</a:t>
            </a:r>
            <a:endParaRPr lang="en-US" sz="2400" dirty="0">
              <a:solidFill>
                <a:srgbClr val="0033CC"/>
              </a:solidFill>
            </a:endParaRPr>
          </a:p>
        </p:txBody>
      </p:sp>
    </p:spTree>
    <p:custDataLst>
      <p:tags r:id="rId1"/>
    </p:custDataLst>
    <p:extLst>
      <p:ext uri="{BB962C8B-B14F-4D97-AF65-F5344CB8AC3E}">
        <p14:creationId xmlns:p14="http://schemas.microsoft.com/office/powerpoint/2010/main" val="975745449"/>
      </p:ext>
    </p:extLst>
  </p:cSld>
  <p:clrMapOvr>
    <a:masterClrMapping/>
  </p:clrMapOvr>
  <mc:AlternateContent xmlns:mc="http://schemas.openxmlformats.org/markup-compatibility/2006" xmlns:p14="http://schemas.microsoft.com/office/powerpoint/2010/main">
    <mc:Choice Requires="p14">
      <p:transition spd="slow" p14:dur="2000" advTm="72700"/>
    </mc:Choice>
    <mc:Fallback xmlns="">
      <p:transition xmlns:p14="http://schemas.microsoft.com/office/powerpoint/2010/main" spd="slow" advTm="727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9"/>
                                        </p:tgtEl>
                                        <p:attrNameLst>
                                          <p:attrName>style.visibility</p:attrName>
                                        </p:attrNameLst>
                                      </p:cBhvr>
                                      <p:to>
                                        <p:strVal val="visible"/>
                                      </p:to>
                                    </p:set>
                                    <p:animEffect transition="in" filter="wipe(left)">
                                      <p:cBhvr>
                                        <p:cTn id="21"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Design Space for Load </a:t>
            </a:r>
            <a:r>
              <a:rPr lang="en-US" dirty="0"/>
              <a:t>B</a:t>
            </a:r>
            <a:r>
              <a:rPr lang="en-US"/>
              <a:t>alancing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832" y="1752600"/>
            <a:ext cx="7638335" cy="4373563"/>
          </a:xfrm>
        </p:spPr>
      </p:pic>
      <p:sp>
        <p:nvSpPr>
          <p:cNvPr id="4" name="Slide Number Placeholder 3"/>
          <p:cNvSpPr>
            <a:spLocks noGrp="1"/>
          </p:cNvSpPr>
          <p:nvPr>
            <p:ph type="sldNum" sz="quarter" idx="12"/>
          </p:nvPr>
        </p:nvSpPr>
        <p:spPr/>
        <p:txBody>
          <a:bodyPr/>
          <a:lstStyle/>
          <a:p>
            <a:fld id="{3AC99A5B-5B03-425B-9284-2F10A88898BE}" type="slidenum">
              <a:rPr lang="en-US" smtClean="0"/>
              <a:t>13</a:t>
            </a:fld>
            <a:endParaRPr lang="en-US"/>
          </a:p>
        </p:txBody>
      </p:sp>
    </p:spTree>
    <p:extLst>
      <p:ext uri="{BB962C8B-B14F-4D97-AF65-F5344CB8AC3E}">
        <p14:creationId xmlns:p14="http://schemas.microsoft.com/office/powerpoint/2010/main" val="3442061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Conga’s design</a:t>
            </a:r>
          </a:p>
        </p:txBody>
      </p:sp>
      <p:sp>
        <p:nvSpPr>
          <p:cNvPr id="4" name="Slide Number Placeholder 3"/>
          <p:cNvSpPr>
            <a:spLocks noGrp="1"/>
          </p:cNvSpPr>
          <p:nvPr>
            <p:ph type="sldNum" sz="quarter" idx="12"/>
          </p:nvPr>
        </p:nvSpPr>
        <p:spPr/>
        <p:txBody>
          <a:bodyPr/>
          <a:lstStyle/>
          <a:p>
            <a:fld id="{3AC99A5B-5B03-425B-9284-2F10A88898BE}"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087805444"/>
      </p:ext>
    </p:extLst>
  </p:cSld>
  <p:clrMapOvr>
    <a:masterClrMapping/>
  </p:clrMapOvr>
  <mc:AlternateContent xmlns:mc="http://schemas.openxmlformats.org/markup-compatibility/2006" xmlns:p14="http://schemas.microsoft.com/office/powerpoint/2010/main">
    <mc:Choice Requires="p14">
      <p:transition spd="slow" p14:dur="2000" advTm="274"/>
    </mc:Choice>
    <mc:Fallback xmlns="">
      <p:transition xmlns:p14="http://schemas.microsoft.com/office/powerpoint/2010/main" spd="slow" advTm="27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p:cNvCxnSpPr>
            <a:stCxn id="94" idx="0"/>
          </p:cNvCxnSpPr>
          <p:nvPr/>
        </p:nvCxnSpPr>
        <p:spPr>
          <a:xfrm flipV="1">
            <a:off x="2726501" y="3920929"/>
            <a:ext cx="1685654" cy="167640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dirty="0"/>
              <a:t>Design</a:t>
            </a:r>
          </a:p>
        </p:txBody>
      </p:sp>
      <p:sp>
        <p:nvSpPr>
          <p:cNvPr id="6" name="Content Placeholder 5"/>
          <p:cNvSpPr>
            <a:spLocks noGrp="1"/>
          </p:cNvSpPr>
          <p:nvPr>
            <p:ph idx="1"/>
          </p:nvPr>
        </p:nvSpPr>
        <p:spPr>
          <a:xfrm>
            <a:off x="310999" y="1676400"/>
            <a:ext cx="8589246" cy="1524000"/>
          </a:xfrm>
        </p:spPr>
        <p:txBody>
          <a:bodyPr>
            <a:normAutofit/>
          </a:bodyPr>
          <a:lstStyle/>
          <a:p>
            <a:pPr marL="0" indent="0">
              <a:buNone/>
            </a:pPr>
            <a:r>
              <a:rPr lang="en-US" sz="2400" dirty="0"/>
              <a:t>CONGA operates over a standard </a:t>
            </a:r>
            <a:r>
              <a:rPr lang="en-US" sz="2400" dirty="0">
                <a:solidFill>
                  <a:srgbClr val="0033CC"/>
                </a:solidFill>
              </a:rPr>
              <a:t>DC overlay</a:t>
            </a:r>
            <a:r>
              <a:rPr lang="en-US" sz="2400" dirty="0"/>
              <a:t> (VXLAN</a:t>
            </a:r>
            <a:r>
              <a:rPr lang="zh-CN" altLang="en-US" sz="2400" dirty="0"/>
              <a:t> </a:t>
            </a:r>
            <a:r>
              <a:rPr lang="en-US" altLang="zh-CN" sz="2400" dirty="0"/>
              <a:t>-</a:t>
            </a:r>
            <a:r>
              <a:rPr lang="en-US" sz="2400" dirty="0"/>
              <a:t>Virtual Extensible LAN)</a:t>
            </a:r>
          </a:p>
          <a:p>
            <a:pPr>
              <a:buFont typeface="Wingdings" charset="2"/>
              <a:buChar char="Ø"/>
            </a:pPr>
            <a:r>
              <a:rPr lang="en-US" sz="2400" dirty="0">
                <a:solidFill>
                  <a:srgbClr val="BD0A12"/>
                </a:solidFill>
              </a:rPr>
              <a:t>Already deployed </a:t>
            </a:r>
            <a:r>
              <a:rPr lang="en-US" sz="2400" dirty="0"/>
              <a:t>to virtualize the physical network</a:t>
            </a:r>
          </a:p>
        </p:txBody>
      </p:sp>
      <p:sp>
        <p:nvSpPr>
          <p:cNvPr id="4" name="Slide Number Placeholder 3"/>
          <p:cNvSpPr>
            <a:spLocks noGrp="1"/>
          </p:cNvSpPr>
          <p:nvPr>
            <p:ph type="sldNum" sz="quarter" idx="12"/>
          </p:nvPr>
        </p:nvSpPr>
        <p:spPr/>
        <p:txBody>
          <a:bodyPr/>
          <a:lstStyle/>
          <a:p>
            <a:fld id="{3AC99A5B-5B03-425B-9284-2F10A88898BE}" type="slidenum">
              <a:rPr lang="en-US" smtClean="0">
                <a:solidFill>
                  <a:prstClr val="black">
                    <a:tint val="75000"/>
                  </a:prstClr>
                </a:solidFill>
              </a:rPr>
              <a:pPr/>
              <a:t>15</a:t>
            </a:fld>
            <a:endParaRPr lang="en-US" dirty="0">
              <a:solidFill>
                <a:prstClr val="black">
                  <a:tint val="75000"/>
                </a:prstClr>
              </a:solidFill>
            </a:endParaRPr>
          </a:p>
        </p:txBody>
      </p:sp>
      <p:cxnSp>
        <p:nvCxnSpPr>
          <p:cNvPr id="8" name="Straight Arrow Connector 7"/>
          <p:cNvCxnSpPr/>
          <p:nvPr/>
        </p:nvCxnSpPr>
        <p:spPr>
          <a:xfrm flipV="1">
            <a:off x="2698689" y="3906816"/>
            <a:ext cx="535782" cy="168125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854743" y="3930199"/>
            <a:ext cx="2827444" cy="167799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151" idx="3"/>
          </p:cNvCxnSpPr>
          <p:nvPr/>
        </p:nvCxnSpPr>
        <p:spPr>
          <a:xfrm flipH="1" flipV="1">
            <a:off x="3262281" y="3916086"/>
            <a:ext cx="1168414" cy="170138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2" idx="0"/>
          </p:cNvCxnSpPr>
          <p:nvPr/>
        </p:nvCxnSpPr>
        <p:spPr>
          <a:xfrm flipH="1" flipV="1">
            <a:off x="4467777" y="3800409"/>
            <a:ext cx="77989" cy="180525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156" idx="2"/>
          </p:cNvCxnSpPr>
          <p:nvPr/>
        </p:nvCxnSpPr>
        <p:spPr>
          <a:xfrm flipV="1">
            <a:off x="4671723" y="3929016"/>
            <a:ext cx="1129981" cy="166991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5923215" y="3939470"/>
            <a:ext cx="556219" cy="165945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44" idx="1"/>
          </p:cNvCxnSpPr>
          <p:nvPr/>
        </p:nvCxnSpPr>
        <p:spPr>
          <a:xfrm flipH="1" flipV="1">
            <a:off x="4536874" y="3910660"/>
            <a:ext cx="1761291" cy="176270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3383152" y="3911658"/>
            <a:ext cx="2706929" cy="1687267"/>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4220155" y="3255221"/>
            <a:ext cx="506751" cy="664708"/>
            <a:chOff x="1027560" y="1988818"/>
            <a:chExt cx="545969" cy="678181"/>
          </a:xfrm>
        </p:grpSpPr>
        <p:sp>
          <p:nvSpPr>
            <p:cNvPr id="159" name="Cube 158"/>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1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162"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21" name="Group 20"/>
          <p:cNvGrpSpPr/>
          <p:nvPr/>
        </p:nvGrpSpPr>
        <p:grpSpPr>
          <a:xfrm>
            <a:off x="5481494" y="3268081"/>
            <a:ext cx="506751" cy="664708"/>
            <a:chOff x="1027560" y="1988818"/>
            <a:chExt cx="545969" cy="678181"/>
          </a:xfrm>
        </p:grpSpPr>
        <p:sp>
          <p:nvSpPr>
            <p:cNvPr id="155" name="Cube 15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1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15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22" name="Group 21"/>
          <p:cNvGrpSpPr/>
          <p:nvPr/>
        </p:nvGrpSpPr>
        <p:grpSpPr>
          <a:xfrm>
            <a:off x="2945562" y="3251378"/>
            <a:ext cx="506751" cy="664708"/>
            <a:chOff x="1027560" y="1988818"/>
            <a:chExt cx="545969" cy="678181"/>
          </a:xfrm>
        </p:grpSpPr>
        <p:sp>
          <p:nvSpPr>
            <p:cNvPr id="151" name="Cube 15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15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15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cxnSp>
        <p:nvCxnSpPr>
          <p:cNvPr id="142" name="Straight Connector 141"/>
          <p:cNvCxnSpPr>
            <a:stCxn id="175" idx="0"/>
            <a:endCxn id="94" idx="2"/>
          </p:cNvCxnSpPr>
          <p:nvPr/>
        </p:nvCxnSpPr>
        <p:spPr>
          <a:xfrm flipV="1">
            <a:off x="2296805" y="5835518"/>
            <a:ext cx="42969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76" idx="0"/>
            <a:endCxn id="94" idx="2"/>
          </p:cNvCxnSpPr>
          <p:nvPr/>
        </p:nvCxnSpPr>
        <p:spPr>
          <a:xfrm flipV="1">
            <a:off x="2716635" y="5835518"/>
            <a:ext cx="986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78" idx="0"/>
            <a:endCxn id="94" idx="2"/>
          </p:cNvCxnSpPr>
          <p:nvPr/>
        </p:nvCxnSpPr>
        <p:spPr>
          <a:xfrm flipH="1" flipV="1">
            <a:off x="2726500" y="5835518"/>
            <a:ext cx="41191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2332765" y="5597338"/>
            <a:ext cx="787471" cy="238179"/>
            <a:chOff x="5220661" y="3675707"/>
            <a:chExt cx="978209" cy="243008"/>
          </a:xfrm>
        </p:grpSpPr>
        <p:sp>
          <p:nvSpPr>
            <p:cNvPr id="94" name="Rectangle 9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9" name="Group 28"/>
          <p:cNvGrpSpPr/>
          <p:nvPr/>
        </p:nvGrpSpPr>
        <p:grpSpPr>
          <a:xfrm>
            <a:off x="4152030" y="5605660"/>
            <a:ext cx="787471" cy="238179"/>
            <a:chOff x="5220661" y="3675707"/>
            <a:chExt cx="978209" cy="243008"/>
          </a:xfrm>
        </p:grpSpPr>
        <p:sp>
          <p:nvSpPr>
            <p:cNvPr id="52" name="Rectangle 5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0" name="Group 29"/>
          <p:cNvGrpSpPr/>
          <p:nvPr/>
        </p:nvGrpSpPr>
        <p:grpSpPr>
          <a:xfrm>
            <a:off x="5831352" y="5597338"/>
            <a:ext cx="787471" cy="238179"/>
            <a:chOff x="5220661" y="3675707"/>
            <a:chExt cx="978209" cy="243008"/>
          </a:xfrm>
        </p:grpSpPr>
        <p:sp>
          <p:nvSpPr>
            <p:cNvPr id="31" name="Rectangle 3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5" name="Rectangle 174"/>
          <p:cNvSpPr/>
          <p:nvPr/>
        </p:nvSpPr>
        <p:spPr>
          <a:xfrm>
            <a:off x="2120900" y="6228570"/>
            <a:ext cx="351808" cy="31148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H1</a:t>
            </a:r>
          </a:p>
        </p:txBody>
      </p:sp>
      <p:sp>
        <p:nvSpPr>
          <p:cNvPr id="176" name="Rectangle 175"/>
          <p:cNvSpPr/>
          <p:nvPr/>
        </p:nvSpPr>
        <p:spPr>
          <a:xfrm>
            <a:off x="2540731" y="6228570"/>
            <a:ext cx="351808" cy="31148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H2</a:t>
            </a:r>
          </a:p>
        </p:txBody>
      </p:sp>
      <p:sp>
        <p:nvSpPr>
          <p:cNvPr id="178" name="Rectangle 177"/>
          <p:cNvSpPr/>
          <p:nvPr/>
        </p:nvSpPr>
        <p:spPr>
          <a:xfrm>
            <a:off x="2962511" y="6228570"/>
            <a:ext cx="351808" cy="311481"/>
          </a:xfrm>
          <a:prstGeom prst="rect">
            <a:avLst/>
          </a:prstGeom>
          <a:solidFill>
            <a:srgbClr val="008000"/>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400">
              <a:defRPr/>
            </a:pPr>
            <a:r>
              <a:rPr lang="en-US" sz="1200" kern="0" dirty="0">
                <a:solidFill>
                  <a:prstClr val="white"/>
                </a:solidFill>
                <a:latin typeface="Calibri"/>
              </a:rPr>
              <a:t>H3</a:t>
            </a:r>
          </a:p>
        </p:txBody>
      </p:sp>
      <p:cxnSp>
        <p:nvCxnSpPr>
          <p:cNvPr id="183" name="Straight Connector 182"/>
          <p:cNvCxnSpPr>
            <a:stCxn id="186" idx="0"/>
            <a:endCxn id="52" idx="2"/>
          </p:cNvCxnSpPr>
          <p:nvPr/>
        </p:nvCxnSpPr>
        <p:spPr>
          <a:xfrm flipV="1">
            <a:off x="4121897" y="5843840"/>
            <a:ext cx="423869"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87" idx="0"/>
            <a:endCxn id="52" idx="2"/>
          </p:cNvCxnSpPr>
          <p:nvPr/>
        </p:nvCxnSpPr>
        <p:spPr>
          <a:xfrm flipV="1">
            <a:off x="4541727" y="5843840"/>
            <a:ext cx="4039"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188" idx="0"/>
            <a:endCxn id="52" idx="2"/>
          </p:cNvCxnSpPr>
          <p:nvPr/>
        </p:nvCxnSpPr>
        <p:spPr>
          <a:xfrm flipH="1" flipV="1">
            <a:off x="4545766" y="5843840"/>
            <a:ext cx="417741"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86" name="Rectangle 185"/>
          <p:cNvSpPr/>
          <p:nvPr/>
        </p:nvSpPr>
        <p:spPr>
          <a:xfrm>
            <a:off x="3945992" y="6233385"/>
            <a:ext cx="351808" cy="311481"/>
          </a:xfrm>
          <a:prstGeom prst="rect">
            <a:avLst/>
          </a:prstGeom>
          <a:solidFill>
            <a:srgbClr val="0033CC"/>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H4</a:t>
            </a:r>
          </a:p>
        </p:txBody>
      </p:sp>
      <p:sp>
        <p:nvSpPr>
          <p:cNvPr id="187" name="Rectangle 186"/>
          <p:cNvSpPr/>
          <p:nvPr/>
        </p:nvSpPr>
        <p:spPr>
          <a:xfrm>
            <a:off x="4365823" y="6233385"/>
            <a:ext cx="351808" cy="311481"/>
          </a:xfrm>
          <a:prstGeom prst="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H5</a:t>
            </a:r>
          </a:p>
        </p:txBody>
      </p:sp>
      <p:sp>
        <p:nvSpPr>
          <p:cNvPr id="188" name="Rectangle 187"/>
          <p:cNvSpPr/>
          <p:nvPr/>
        </p:nvSpPr>
        <p:spPr>
          <a:xfrm>
            <a:off x="4787603" y="6233385"/>
            <a:ext cx="351808" cy="311481"/>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H6</a:t>
            </a:r>
          </a:p>
        </p:txBody>
      </p:sp>
      <p:cxnSp>
        <p:nvCxnSpPr>
          <p:cNvPr id="198" name="Straight Connector 197"/>
          <p:cNvCxnSpPr>
            <a:stCxn id="201" idx="0"/>
            <a:endCxn id="31" idx="2"/>
          </p:cNvCxnSpPr>
          <p:nvPr/>
        </p:nvCxnSpPr>
        <p:spPr>
          <a:xfrm flipV="1">
            <a:off x="5805105" y="5835518"/>
            <a:ext cx="419983" cy="394361"/>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201" name="Rectangle 200"/>
          <p:cNvSpPr/>
          <p:nvPr/>
        </p:nvSpPr>
        <p:spPr>
          <a:xfrm>
            <a:off x="5629200" y="6229878"/>
            <a:ext cx="351808" cy="311481"/>
          </a:xfrm>
          <a:prstGeom prst="rect">
            <a:avLst/>
          </a:prstGeom>
          <a:solidFill>
            <a:srgbClr val="0033CC"/>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H7</a:t>
            </a:r>
          </a:p>
        </p:txBody>
      </p:sp>
      <p:sp>
        <p:nvSpPr>
          <p:cNvPr id="226" name="TextBox 225"/>
          <p:cNvSpPr txBox="1"/>
          <p:nvPr/>
        </p:nvSpPr>
        <p:spPr>
          <a:xfrm>
            <a:off x="1816100" y="5461178"/>
            <a:ext cx="609600" cy="400110"/>
          </a:xfrm>
          <a:prstGeom prst="rect">
            <a:avLst/>
          </a:prstGeom>
          <a:noFill/>
        </p:spPr>
        <p:txBody>
          <a:bodyPr wrap="square" rtlCol="0">
            <a:spAutoFit/>
          </a:bodyPr>
          <a:lstStyle/>
          <a:p>
            <a:pPr algn="ctr" defTabSz="914400"/>
            <a:r>
              <a:rPr lang="en-US" sz="2000" dirty="0">
                <a:solidFill>
                  <a:prstClr val="black"/>
                </a:solidFill>
                <a:latin typeface="Calibri"/>
              </a:rPr>
              <a:t>L0</a:t>
            </a:r>
          </a:p>
        </p:txBody>
      </p:sp>
      <p:sp>
        <p:nvSpPr>
          <p:cNvPr id="227" name="TextBox 226"/>
          <p:cNvSpPr txBox="1"/>
          <p:nvPr/>
        </p:nvSpPr>
        <p:spPr>
          <a:xfrm>
            <a:off x="3644900" y="5461178"/>
            <a:ext cx="609600" cy="400110"/>
          </a:xfrm>
          <a:prstGeom prst="rect">
            <a:avLst/>
          </a:prstGeom>
          <a:noFill/>
        </p:spPr>
        <p:txBody>
          <a:bodyPr wrap="square" rtlCol="0">
            <a:spAutoFit/>
          </a:bodyPr>
          <a:lstStyle/>
          <a:p>
            <a:pPr algn="ctr" defTabSz="914400"/>
            <a:r>
              <a:rPr lang="en-US" sz="2000" dirty="0">
                <a:solidFill>
                  <a:prstClr val="black"/>
                </a:solidFill>
                <a:latin typeface="Calibri"/>
              </a:rPr>
              <a:t>L1</a:t>
            </a:r>
          </a:p>
        </p:txBody>
      </p:sp>
      <p:sp>
        <p:nvSpPr>
          <p:cNvPr id="228" name="TextBox 227"/>
          <p:cNvSpPr txBox="1"/>
          <p:nvPr/>
        </p:nvSpPr>
        <p:spPr>
          <a:xfrm>
            <a:off x="5372100" y="5461178"/>
            <a:ext cx="508000" cy="400110"/>
          </a:xfrm>
          <a:prstGeom prst="rect">
            <a:avLst/>
          </a:prstGeom>
          <a:noFill/>
        </p:spPr>
        <p:txBody>
          <a:bodyPr wrap="square" rtlCol="0">
            <a:spAutoFit/>
          </a:bodyPr>
          <a:lstStyle/>
          <a:p>
            <a:pPr algn="ctr" defTabSz="914400"/>
            <a:r>
              <a:rPr lang="en-US" sz="2000" dirty="0">
                <a:solidFill>
                  <a:prstClr val="black"/>
                </a:solidFill>
                <a:latin typeface="Calibri"/>
              </a:rPr>
              <a:t>L2</a:t>
            </a:r>
          </a:p>
        </p:txBody>
      </p:sp>
      <p:sp>
        <p:nvSpPr>
          <p:cNvPr id="229" name="Freeform 228"/>
          <p:cNvSpPr/>
          <p:nvPr/>
        </p:nvSpPr>
        <p:spPr>
          <a:xfrm>
            <a:off x="2260599" y="5600347"/>
            <a:ext cx="493029" cy="630204"/>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 name="connsiteX0" fmla="*/ 0 w 5921904"/>
              <a:gd name="connsiteY0" fmla="*/ 1272239 h 1880947"/>
              <a:gd name="connsiteX1" fmla="*/ 810529 w 5921904"/>
              <a:gd name="connsiteY1" fmla="*/ 7035 h 1880947"/>
              <a:gd name="connsiteX2" fmla="*/ 2538610 w 5921904"/>
              <a:gd name="connsiteY2" fmla="*/ 767010 h 1880947"/>
              <a:gd name="connsiteX3" fmla="*/ 3340191 w 5921904"/>
              <a:gd name="connsiteY3" fmla="*/ 891938 h 1880947"/>
              <a:gd name="connsiteX4" fmla="*/ 5141144 w 5921904"/>
              <a:gd name="connsiteY4" fmla="*/ 1683145 h 1880947"/>
              <a:gd name="connsiteX5" fmla="*/ 5921904 w 5921904"/>
              <a:gd name="connsiteY5" fmla="*/ 1880947 h 1880947"/>
              <a:gd name="connsiteX0" fmla="*/ 0 w 5921904"/>
              <a:gd name="connsiteY0" fmla="*/ 505685 h 1114393"/>
              <a:gd name="connsiteX1" fmla="*/ 493029 w 5921904"/>
              <a:gd name="connsiteY1" fmla="*/ 104081 h 1114393"/>
              <a:gd name="connsiteX2" fmla="*/ 2538610 w 5921904"/>
              <a:gd name="connsiteY2" fmla="*/ 456 h 1114393"/>
              <a:gd name="connsiteX3" fmla="*/ 3340191 w 5921904"/>
              <a:gd name="connsiteY3" fmla="*/ 125384 h 1114393"/>
              <a:gd name="connsiteX4" fmla="*/ 5141144 w 5921904"/>
              <a:gd name="connsiteY4" fmla="*/ 916591 h 1114393"/>
              <a:gd name="connsiteX5" fmla="*/ 5921904 w 5921904"/>
              <a:gd name="connsiteY5" fmla="*/ 1114393 h 1114393"/>
              <a:gd name="connsiteX0" fmla="*/ 0 w 5921904"/>
              <a:gd name="connsiteY0" fmla="*/ 516501 h 1125209"/>
              <a:gd name="connsiteX1" fmla="*/ 493029 w 5921904"/>
              <a:gd name="connsiteY1" fmla="*/ 114897 h 1125209"/>
              <a:gd name="connsiteX2" fmla="*/ 2538610 w 5921904"/>
              <a:gd name="connsiteY2" fmla="*/ 11272 h 1125209"/>
              <a:gd name="connsiteX3" fmla="*/ 3340191 w 5921904"/>
              <a:gd name="connsiteY3" fmla="*/ 136200 h 1125209"/>
              <a:gd name="connsiteX4" fmla="*/ 5141144 w 5921904"/>
              <a:gd name="connsiteY4" fmla="*/ 927407 h 1125209"/>
              <a:gd name="connsiteX5" fmla="*/ 5921904 w 5921904"/>
              <a:gd name="connsiteY5" fmla="*/ 1125209 h 1125209"/>
              <a:gd name="connsiteX0" fmla="*/ 0 w 5921904"/>
              <a:gd name="connsiteY0" fmla="*/ 2257835 h 2866543"/>
              <a:gd name="connsiteX1" fmla="*/ 493029 w 5921904"/>
              <a:gd name="connsiteY1" fmla="*/ 1856231 h 2866543"/>
              <a:gd name="connsiteX2" fmla="*/ 2297310 w 5921904"/>
              <a:gd name="connsiteY2" fmla="*/ 6 h 2866543"/>
              <a:gd name="connsiteX3" fmla="*/ 3340191 w 5921904"/>
              <a:gd name="connsiteY3" fmla="*/ 1877534 h 2866543"/>
              <a:gd name="connsiteX4" fmla="*/ 5141144 w 5921904"/>
              <a:gd name="connsiteY4" fmla="*/ 2668741 h 2866543"/>
              <a:gd name="connsiteX5" fmla="*/ 5921904 w 5921904"/>
              <a:gd name="connsiteY5" fmla="*/ 2866543 h 2866543"/>
              <a:gd name="connsiteX0" fmla="*/ 0 w 5921904"/>
              <a:gd name="connsiteY0" fmla="*/ 2258436 h 2867144"/>
              <a:gd name="connsiteX1" fmla="*/ 429529 w 5921904"/>
              <a:gd name="connsiteY1" fmla="*/ 1679032 h 2867144"/>
              <a:gd name="connsiteX2" fmla="*/ 2297310 w 5921904"/>
              <a:gd name="connsiteY2" fmla="*/ 607 h 2867144"/>
              <a:gd name="connsiteX3" fmla="*/ 3340191 w 5921904"/>
              <a:gd name="connsiteY3" fmla="*/ 1878135 h 2867144"/>
              <a:gd name="connsiteX4" fmla="*/ 5141144 w 5921904"/>
              <a:gd name="connsiteY4" fmla="*/ 2669342 h 2867144"/>
              <a:gd name="connsiteX5" fmla="*/ 5921904 w 5921904"/>
              <a:gd name="connsiteY5" fmla="*/ 2867144 h 2867144"/>
              <a:gd name="connsiteX0" fmla="*/ 0 w 5921904"/>
              <a:gd name="connsiteY0" fmla="*/ 2258466 h 2867174"/>
              <a:gd name="connsiteX1" fmla="*/ 429529 w 5921904"/>
              <a:gd name="connsiteY1" fmla="*/ 1679062 h 2867174"/>
              <a:gd name="connsiteX2" fmla="*/ 2297310 w 5921904"/>
              <a:gd name="connsiteY2" fmla="*/ 637 h 2867174"/>
              <a:gd name="connsiteX3" fmla="*/ 3340191 w 5921904"/>
              <a:gd name="connsiteY3" fmla="*/ 1878165 h 2867174"/>
              <a:gd name="connsiteX4" fmla="*/ 5141144 w 5921904"/>
              <a:gd name="connsiteY4" fmla="*/ 2669372 h 2867174"/>
              <a:gd name="connsiteX5" fmla="*/ 5921904 w 5921904"/>
              <a:gd name="connsiteY5" fmla="*/ 2867174 h 2867174"/>
              <a:gd name="connsiteX0" fmla="*/ 0 w 5921904"/>
              <a:gd name="connsiteY0" fmla="*/ 2258650 h 2867358"/>
              <a:gd name="connsiteX1" fmla="*/ 505729 w 5921904"/>
              <a:gd name="connsiteY1" fmla="*/ 1653846 h 2867358"/>
              <a:gd name="connsiteX2" fmla="*/ 2297310 w 5921904"/>
              <a:gd name="connsiteY2" fmla="*/ 821 h 2867358"/>
              <a:gd name="connsiteX3" fmla="*/ 3340191 w 5921904"/>
              <a:gd name="connsiteY3" fmla="*/ 1878349 h 2867358"/>
              <a:gd name="connsiteX4" fmla="*/ 5141144 w 5921904"/>
              <a:gd name="connsiteY4" fmla="*/ 2669556 h 2867358"/>
              <a:gd name="connsiteX5" fmla="*/ 5921904 w 5921904"/>
              <a:gd name="connsiteY5" fmla="*/ 2867358 h 2867358"/>
              <a:gd name="connsiteX0" fmla="*/ 0 w 5921904"/>
              <a:gd name="connsiteY0" fmla="*/ 2258730 h 2867438"/>
              <a:gd name="connsiteX1" fmla="*/ 505729 w 5921904"/>
              <a:gd name="connsiteY1" fmla="*/ 1653926 h 2867438"/>
              <a:gd name="connsiteX2" fmla="*/ 2297310 w 5921904"/>
              <a:gd name="connsiteY2" fmla="*/ 901 h 2867438"/>
              <a:gd name="connsiteX3" fmla="*/ 3340191 w 5921904"/>
              <a:gd name="connsiteY3" fmla="*/ 1878429 h 2867438"/>
              <a:gd name="connsiteX4" fmla="*/ 5141144 w 5921904"/>
              <a:gd name="connsiteY4" fmla="*/ 2669636 h 2867438"/>
              <a:gd name="connsiteX5" fmla="*/ 5921904 w 5921904"/>
              <a:gd name="connsiteY5" fmla="*/ 2867438 h 2867438"/>
              <a:gd name="connsiteX0" fmla="*/ 0 w 5921904"/>
              <a:gd name="connsiteY0" fmla="*/ 2262707 h 2871415"/>
              <a:gd name="connsiteX1" fmla="*/ 505729 w 5921904"/>
              <a:gd name="connsiteY1" fmla="*/ 1657903 h 2871415"/>
              <a:gd name="connsiteX2" fmla="*/ 2297310 w 5921904"/>
              <a:gd name="connsiteY2" fmla="*/ 4878 h 2871415"/>
              <a:gd name="connsiteX3" fmla="*/ 3340191 w 5921904"/>
              <a:gd name="connsiteY3" fmla="*/ 1882406 h 2871415"/>
              <a:gd name="connsiteX4" fmla="*/ 5141144 w 5921904"/>
              <a:gd name="connsiteY4" fmla="*/ 2673613 h 2871415"/>
              <a:gd name="connsiteX5" fmla="*/ 5921904 w 5921904"/>
              <a:gd name="connsiteY5" fmla="*/ 2871415 h 2871415"/>
              <a:gd name="connsiteX0" fmla="*/ 0 w 5921904"/>
              <a:gd name="connsiteY0" fmla="*/ 2258107 h 2866815"/>
              <a:gd name="connsiteX1" fmla="*/ 505729 w 5921904"/>
              <a:gd name="connsiteY1" fmla="*/ 1653303 h 2866815"/>
              <a:gd name="connsiteX2" fmla="*/ 2297310 w 5921904"/>
              <a:gd name="connsiteY2" fmla="*/ 278 h 2866815"/>
              <a:gd name="connsiteX3" fmla="*/ 2400391 w 5921904"/>
              <a:gd name="connsiteY3" fmla="*/ 1776206 h 2866815"/>
              <a:gd name="connsiteX4" fmla="*/ 5141144 w 5921904"/>
              <a:gd name="connsiteY4" fmla="*/ 2669013 h 2866815"/>
              <a:gd name="connsiteX5" fmla="*/ 5921904 w 5921904"/>
              <a:gd name="connsiteY5" fmla="*/ 2866815 h 2866815"/>
              <a:gd name="connsiteX0" fmla="*/ 0 w 5921904"/>
              <a:gd name="connsiteY0" fmla="*/ 2258069 h 2866777"/>
              <a:gd name="connsiteX1" fmla="*/ 505729 w 5921904"/>
              <a:gd name="connsiteY1" fmla="*/ 1653265 h 2866777"/>
              <a:gd name="connsiteX2" fmla="*/ 2221110 w 5921904"/>
              <a:gd name="connsiteY2" fmla="*/ 240 h 2866777"/>
              <a:gd name="connsiteX3" fmla="*/ 2400391 w 5921904"/>
              <a:gd name="connsiteY3" fmla="*/ 1776168 h 2866777"/>
              <a:gd name="connsiteX4" fmla="*/ 5141144 w 5921904"/>
              <a:gd name="connsiteY4" fmla="*/ 2668975 h 2866777"/>
              <a:gd name="connsiteX5" fmla="*/ 5921904 w 5921904"/>
              <a:gd name="connsiteY5" fmla="*/ 2866777 h 2866777"/>
              <a:gd name="connsiteX0" fmla="*/ 0 w 5921904"/>
              <a:gd name="connsiteY0" fmla="*/ 2259460 h 2868168"/>
              <a:gd name="connsiteX1" fmla="*/ 505729 w 5921904"/>
              <a:gd name="connsiteY1" fmla="*/ 1654656 h 2868168"/>
              <a:gd name="connsiteX2" fmla="*/ 2221110 w 5921904"/>
              <a:gd name="connsiteY2" fmla="*/ 1631 h 2868168"/>
              <a:gd name="connsiteX3" fmla="*/ 2400391 w 5921904"/>
              <a:gd name="connsiteY3" fmla="*/ 1777559 h 2868168"/>
              <a:gd name="connsiteX4" fmla="*/ 5141144 w 5921904"/>
              <a:gd name="connsiteY4" fmla="*/ 2670366 h 2868168"/>
              <a:gd name="connsiteX5" fmla="*/ 5921904 w 5921904"/>
              <a:gd name="connsiteY5" fmla="*/ 2868168 h 2868168"/>
              <a:gd name="connsiteX0" fmla="*/ 0 w 5921904"/>
              <a:gd name="connsiteY0" fmla="*/ 2257910 h 2866618"/>
              <a:gd name="connsiteX1" fmla="*/ 569229 w 5921904"/>
              <a:gd name="connsiteY1" fmla="*/ 1703906 h 2866618"/>
              <a:gd name="connsiteX2" fmla="*/ 2221110 w 5921904"/>
              <a:gd name="connsiteY2" fmla="*/ 81 h 2866618"/>
              <a:gd name="connsiteX3" fmla="*/ 2400391 w 5921904"/>
              <a:gd name="connsiteY3" fmla="*/ 1776009 h 2866618"/>
              <a:gd name="connsiteX4" fmla="*/ 5141144 w 5921904"/>
              <a:gd name="connsiteY4" fmla="*/ 2668816 h 2866618"/>
              <a:gd name="connsiteX5" fmla="*/ 5921904 w 5921904"/>
              <a:gd name="connsiteY5" fmla="*/ 2866618 h 2866618"/>
              <a:gd name="connsiteX0" fmla="*/ 0 w 5921904"/>
              <a:gd name="connsiteY0" fmla="*/ 2257902 h 2866610"/>
              <a:gd name="connsiteX1" fmla="*/ 569229 w 5921904"/>
              <a:gd name="connsiteY1" fmla="*/ 1703898 h 2866610"/>
              <a:gd name="connsiteX2" fmla="*/ 2221110 w 5921904"/>
              <a:gd name="connsiteY2" fmla="*/ 73 h 2866610"/>
              <a:gd name="connsiteX3" fmla="*/ 2400391 w 5921904"/>
              <a:gd name="connsiteY3" fmla="*/ 1776001 h 2866610"/>
              <a:gd name="connsiteX4" fmla="*/ 5141144 w 5921904"/>
              <a:gd name="connsiteY4" fmla="*/ 2668808 h 2866610"/>
              <a:gd name="connsiteX5" fmla="*/ 5921904 w 5921904"/>
              <a:gd name="connsiteY5" fmla="*/ 2866610 h 2866610"/>
              <a:gd name="connsiteX0" fmla="*/ 0 w 5921904"/>
              <a:gd name="connsiteY0" fmla="*/ 2258000 h 2866708"/>
              <a:gd name="connsiteX1" fmla="*/ 518429 w 5921904"/>
              <a:gd name="connsiteY1" fmla="*/ 1665896 h 2866708"/>
              <a:gd name="connsiteX2" fmla="*/ 2221110 w 5921904"/>
              <a:gd name="connsiteY2" fmla="*/ 171 h 2866708"/>
              <a:gd name="connsiteX3" fmla="*/ 2400391 w 5921904"/>
              <a:gd name="connsiteY3" fmla="*/ 1776099 h 2866708"/>
              <a:gd name="connsiteX4" fmla="*/ 5141144 w 5921904"/>
              <a:gd name="connsiteY4" fmla="*/ 2668906 h 2866708"/>
              <a:gd name="connsiteX5" fmla="*/ 5921904 w 5921904"/>
              <a:gd name="connsiteY5" fmla="*/ 2866708 h 2866708"/>
              <a:gd name="connsiteX0" fmla="*/ 0 w 5921904"/>
              <a:gd name="connsiteY0" fmla="*/ 2269981 h 2878689"/>
              <a:gd name="connsiteX1" fmla="*/ 518429 w 5921904"/>
              <a:gd name="connsiteY1" fmla="*/ 1677877 h 2878689"/>
              <a:gd name="connsiteX2" fmla="*/ 2221110 w 5921904"/>
              <a:gd name="connsiteY2" fmla="*/ 12152 h 2878689"/>
              <a:gd name="connsiteX3" fmla="*/ 5141144 w 5921904"/>
              <a:gd name="connsiteY3" fmla="*/ 2680887 h 2878689"/>
              <a:gd name="connsiteX4" fmla="*/ 5921904 w 5921904"/>
              <a:gd name="connsiteY4" fmla="*/ 2878689 h 2878689"/>
              <a:gd name="connsiteX0" fmla="*/ 18031 w 5939935"/>
              <a:gd name="connsiteY0" fmla="*/ 597284 h 1205992"/>
              <a:gd name="connsiteX1" fmla="*/ 536460 w 5939935"/>
              <a:gd name="connsiteY1" fmla="*/ 5180 h 1205992"/>
              <a:gd name="connsiteX2" fmla="*/ 5159175 w 5939935"/>
              <a:gd name="connsiteY2" fmla="*/ 1008190 h 1205992"/>
              <a:gd name="connsiteX3" fmla="*/ 5939935 w 5939935"/>
              <a:gd name="connsiteY3" fmla="*/ 1205992 h 1205992"/>
              <a:gd name="connsiteX0" fmla="*/ 66833 w 5988737"/>
              <a:gd name="connsiteY0" fmla="*/ 602613 h 1211321"/>
              <a:gd name="connsiteX1" fmla="*/ 585262 w 5988737"/>
              <a:gd name="connsiteY1" fmla="*/ 10509 h 1211321"/>
              <a:gd name="connsiteX2" fmla="*/ 5988737 w 5988737"/>
              <a:gd name="connsiteY2" fmla="*/ 1211321 h 1211321"/>
              <a:gd name="connsiteX0" fmla="*/ 66833 w 585262"/>
              <a:gd name="connsiteY0" fmla="*/ 602613 h 602613"/>
              <a:gd name="connsiteX1" fmla="*/ 585262 w 585262"/>
              <a:gd name="connsiteY1" fmla="*/ 10509 h 602613"/>
              <a:gd name="connsiteX0" fmla="*/ 0 w 518429"/>
              <a:gd name="connsiteY0" fmla="*/ 592104 h 592104"/>
              <a:gd name="connsiteX1" fmla="*/ 518429 w 518429"/>
              <a:gd name="connsiteY1" fmla="*/ 0 h 592104"/>
              <a:gd name="connsiteX0" fmla="*/ 0 w 493029"/>
              <a:gd name="connsiteY0" fmla="*/ 630204 h 630204"/>
              <a:gd name="connsiteX1" fmla="*/ 493029 w 493029"/>
              <a:gd name="connsiteY1" fmla="*/ 0 h 630204"/>
              <a:gd name="connsiteX0" fmla="*/ 0 w 493029"/>
              <a:gd name="connsiteY0" fmla="*/ 630204 h 630204"/>
              <a:gd name="connsiteX1" fmla="*/ 493029 w 493029"/>
              <a:gd name="connsiteY1" fmla="*/ 0 h 630204"/>
            </a:gdLst>
            <a:ahLst/>
            <a:cxnLst>
              <a:cxn ang="0">
                <a:pos x="connsiteX0" y="connsiteY0"/>
              </a:cxn>
              <a:cxn ang="0">
                <a:pos x="connsiteX1" y="connsiteY1"/>
              </a:cxn>
            </a:cxnLst>
            <a:rect l="l" t="t" r="r" b="b"/>
            <a:pathLst>
              <a:path w="493029" h="630204">
                <a:moveTo>
                  <a:pt x="0" y="630204"/>
                </a:moveTo>
                <a:cubicBezTo>
                  <a:pt x="118849" y="602442"/>
                  <a:pt x="356945" y="419249"/>
                  <a:pt x="493029" y="0"/>
                </a:cubicBezTo>
              </a:path>
            </a:pathLst>
          </a:custGeom>
          <a:ln w="76200">
            <a:solidFill>
              <a:schemeClr val="accent2"/>
            </a:solidFill>
            <a:tailEnd type="none" w="lg" len="lg"/>
          </a:ln>
          <a:effectLst>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grpSp>
        <p:nvGrpSpPr>
          <p:cNvPr id="7" name="Group 6"/>
          <p:cNvGrpSpPr/>
          <p:nvPr/>
        </p:nvGrpSpPr>
        <p:grpSpPr>
          <a:xfrm>
            <a:off x="6225088" y="5835517"/>
            <a:ext cx="622335" cy="713418"/>
            <a:chOff x="8064465" y="5632139"/>
            <a:chExt cx="622335" cy="713418"/>
          </a:xfrm>
        </p:grpSpPr>
        <p:sp>
          <p:nvSpPr>
            <p:cNvPr id="125" name="Rectangle 124"/>
            <p:cNvSpPr/>
            <p:nvPr/>
          </p:nvSpPr>
          <p:spPr>
            <a:xfrm>
              <a:off x="8334992" y="6034076"/>
              <a:ext cx="351808" cy="311481"/>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H9</a:t>
              </a:r>
            </a:p>
          </p:txBody>
        </p:sp>
        <p:cxnSp>
          <p:nvCxnSpPr>
            <p:cNvPr id="126" name="Straight Connector 125"/>
            <p:cNvCxnSpPr>
              <a:stCxn id="125" idx="0"/>
              <a:endCxn id="31" idx="2"/>
            </p:cNvCxnSpPr>
            <p:nvPr/>
          </p:nvCxnSpPr>
          <p:spPr>
            <a:xfrm flipH="1" flipV="1">
              <a:off x="8064465" y="5632139"/>
              <a:ext cx="446431" cy="401937"/>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sp>
        <p:nvSpPr>
          <p:cNvPr id="131" name="Rectangle 130"/>
          <p:cNvSpPr/>
          <p:nvPr/>
        </p:nvSpPr>
        <p:spPr>
          <a:xfrm>
            <a:off x="6066226" y="6241719"/>
            <a:ext cx="351808" cy="311481"/>
          </a:xfrm>
          <a:prstGeom prst="rect">
            <a:avLst/>
          </a:prstGeom>
          <a:solidFill>
            <a:srgbClr val="00800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H8</a:t>
            </a:r>
          </a:p>
        </p:txBody>
      </p:sp>
      <p:cxnSp>
        <p:nvCxnSpPr>
          <p:cNvPr id="136" name="Straight Connector 135"/>
          <p:cNvCxnSpPr>
            <a:stCxn id="131" idx="0"/>
            <a:endCxn id="31" idx="2"/>
          </p:cNvCxnSpPr>
          <p:nvPr/>
        </p:nvCxnSpPr>
        <p:spPr>
          <a:xfrm flipH="1" flipV="1">
            <a:off x="6225088" y="5835517"/>
            <a:ext cx="17042" cy="40620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flipV="1">
            <a:off x="4699535" y="3930200"/>
            <a:ext cx="1659385" cy="165945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sp>
        <p:nvSpPr>
          <p:cNvPr id="230" name="Freeform 229"/>
          <p:cNvSpPr/>
          <p:nvPr/>
        </p:nvSpPr>
        <p:spPr>
          <a:xfrm>
            <a:off x="2754842" y="3920968"/>
            <a:ext cx="3505808" cy="1694942"/>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 name="connsiteX0" fmla="*/ 0 w 5921904"/>
              <a:gd name="connsiteY0" fmla="*/ 1272239 h 1880947"/>
              <a:gd name="connsiteX1" fmla="*/ 810529 w 5921904"/>
              <a:gd name="connsiteY1" fmla="*/ 7035 h 1880947"/>
              <a:gd name="connsiteX2" fmla="*/ 2538610 w 5921904"/>
              <a:gd name="connsiteY2" fmla="*/ 767010 h 1880947"/>
              <a:gd name="connsiteX3" fmla="*/ 3340191 w 5921904"/>
              <a:gd name="connsiteY3" fmla="*/ 891938 h 1880947"/>
              <a:gd name="connsiteX4" fmla="*/ 5141144 w 5921904"/>
              <a:gd name="connsiteY4" fmla="*/ 1683145 h 1880947"/>
              <a:gd name="connsiteX5" fmla="*/ 5921904 w 5921904"/>
              <a:gd name="connsiteY5" fmla="*/ 1880947 h 1880947"/>
              <a:gd name="connsiteX0" fmla="*/ 0 w 5921904"/>
              <a:gd name="connsiteY0" fmla="*/ 505685 h 1114393"/>
              <a:gd name="connsiteX1" fmla="*/ 493029 w 5921904"/>
              <a:gd name="connsiteY1" fmla="*/ 104081 h 1114393"/>
              <a:gd name="connsiteX2" fmla="*/ 2538610 w 5921904"/>
              <a:gd name="connsiteY2" fmla="*/ 456 h 1114393"/>
              <a:gd name="connsiteX3" fmla="*/ 3340191 w 5921904"/>
              <a:gd name="connsiteY3" fmla="*/ 125384 h 1114393"/>
              <a:gd name="connsiteX4" fmla="*/ 5141144 w 5921904"/>
              <a:gd name="connsiteY4" fmla="*/ 916591 h 1114393"/>
              <a:gd name="connsiteX5" fmla="*/ 5921904 w 5921904"/>
              <a:gd name="connsiteY5" fmla="*/ 1114393 h 1114393"/>
              <a:gd name="connsiteX0" fmla="*/ 0 w 5921904"/>
              <a:gd name="connsiteY0" fmla="*/ 516501 h 1125209"/>
              <a:gd name="connsiteX1" fmla="*/ 493029 w 5921904"/>
              <a:gd name="connsiteY1" fmla="*/ 114897 h 1125209"/>
              <a:gd name="connsiteX2" fmla="*/ 2538610 w 5921904"/>
              <a:gd name="connsiteY2" fmla="*/ 11272 h 1125209"/>
              <a:gd name="connsiteX3" fmla="*/ 3340191 w 5921904"/>
              <a:gd name="connsiteY3" fmla="*/ 136200 h 1125209"/>
              <a:gd name="connsiteX4" fmla="*/ 5141144 w 5921904"/>
              <a:gd name="connsiteY4" fmla="*/ 927407 h 1125209"/>
              <a:gd name="connsiteX5" fmla="*/ 5921904 w 5921904"/>
              <a:gd name="connsiteY5" fmla="*/ 1125209 h 1125209"/>
              <a:gd name="connsiteX0" fmla="*/ 0 w 5921904"/>
              <a:gd name="connsiteY0" fmla="*/ 2257835 h 2866543"/>
              <a:gd name="connsiteX1" fmla="*/ 493029 w 5921904"/>
              <a:gd name="connsiteY1" fmla="*/ 1856231 h 2866543"/>
              <a:gd name="connsiteX2" fmla="*/ 2297310 w 5921904"/>
              <a:gd name="connsiteY2" fmla="*/ 6 h 2866543"/>
              <a:gd name="connsiteX3" fmla="*/ 3340191 w 5921904"/>
              <a:gd name="connsiteY3" fmla="*/ 1877534 h 2866543"/>
              <a:gd name="connsiteX4" fmla="*/ 5141144 w 5921904"/>
              <a:gd name="connsiteY4" fmla="*/ 2668741 h 2866543"/>
              <a:gd name="connsiteX5" fmla="*/ 5921904 w 5921904"/>
              <a:gd name="connsiteY5" fmla="*/ 2866543 h 2866543"/>
              <a:gd name="connsiteX0" fmla="*/ 0 w 5921904"/>
              <a:gd name="connsiteY0" fmla="*/ 2258436 h 2867144"/>
              <a:gd name="connsiteX1" fmla="*/ 429529 w 5921904"/>
              <a:gd name="connsiteY1" fmla="*/ 1679032 h 2867144"/>
              <a:gd name="connsiteX2" fmla="*/ 2297310 w 5921904"/>
              <a:gd name="connsiteY2" fmla="*/ 607 h 2867144"/>
              <a:gd name="connsiteX3" fmla="*/ 3340191 w 5921904"/>
              <a:gd name="connsiteY3" fmla="*/ 1878135 h 2867144"/>
              <a:gd name="connsiteX4" fmla="*/ 5141144 w 5921904"/>
              <a:gd name="connsiteY4" fmla="*/ 2669342 h 2867144"/>
              <a:gd name="connsiteX5" fmla="*/ 5921904 w 5921904"/>
              <a:gd name="connsiteY5" fmla="*/ 2867144 h 2867144"/>
              <a:gd name="connsiteX0" fmla="*/ 0 w 5921904"/>
              <a:gd name="connsiteY0" fmla="*/ 2258466 h 2867174"/>
              <a:gd name="connsiteX1" fmla="*/ 429529 w 5921904"/>
              <a:gd name="connsiteY1" fmla="*/ 1679062 h 2867174"/>
              <a:gd name="connsiteX2" fmla="*/ 2297310 w 5921904"/>
              <a:gd name="connsiteY2" fmla="*/ 637 h 2867174"/>
              <a:gd name="connsiteX3" fmla="*/ 3340191 w 5921904"/>
              <a:gd name="connsiteY3" fmla="*/ 1878165 h 2867174"/>
              <a:gd name="connsiteX4" fmla="*/ 5141144 w 5921904"/>
              <a:gd name="connsiteY4" fmla="*/ 2669372 h 2867174"/>
              <a:gd name="connsiteX5" fmla="*/ 5921904 w 5921904"/>
              <a:gd name="connsiteY5" fmla="*/ 2867174 h 2867174"/>
              <a:gd name="connsiteX0" fmla="*/ 0 w 5921904"/>
              <a:gd name="connsiteY0" fmla="*/ 2258650 h 2867358"/>
              <a:gd name="connsiteX1" fmla="*/ 505729 w 5921904"/>
              <a:gd name="connsiteY1" fmla="*/ 1653846 h 2867358"/>
              <a:gd name="connsiteX2" fmla="*/ 2297310 w 5921904"/>
              <a:gd name="connsiteY2" fmla="*/ 821 h 2867358"/>
              <a:gd name="connsiteX3" fmla="*/ 3340191 w 5921904"/>
              <a:gd name="connsiteY3" fmla="*/ 1878349 h 2867358"/>
              <a:gd name="connsiteX4" fmla="*/ 5141144 w 5921904"/>
              <a:gd name="connsiteY4" fmla="*/ 2669556 h 2867358"/>
              <a:gd name="connsiteX5" fmla="*/ 5921904 w 5921904"/>
              <a:gd name="connsiteY5" fmla="*/ 2867358 h 2867358"/>
              <a:gd name="connsiteX0" fmla="*/ 0 w 5921904"/>
              <a:gd name="connsiteY0" fmla="*/ 2258730 h 2867438"/>
              <a:gd name="connsiteX1" fmla="*/ 505729 w 5921904"/>
              <a:gd name="connsiteY1" fmla="*/ 1653926 h 2867438"/>
              <a:gd name="connsiteX2" fmla="*/ 2297310 w 5921904"/>
              <a:gd name="connsiteY2" fmla="*/ 901 h 2867438"/>
              <a:gd name="connsiteX3" fmla="*/ 3340191 w 5921904"/>
              <a:gd name="connsiteY3" fmla="*/ 1878429 h 2867438"/>
              <a:gd name="connsiteX4" fmla="*/ 5141144 w 5921904"/>
              <a:gd name="connsiteY4" fmla="*/ 2669636 h 2867438"/>
              <a:gd name="connsiteX5" fmla="*/ 5921904 w 5921904"/>
              <a:gd name="connsiteY5" fmla="*/ 2867438 h 2867438"/>
              <a:gd name="connsiteX0" fmla="*/ 0 w 5921904"/>
              <a:gd name="connsiteY0" fmla="*/ 2262707 h 2871415"/>
              <a:gd name="connsiteX1" fmla="*/ 505729 w 5921904"/>
              <a:gd name="connsiteY1" fmla="*/ 1657903 h 2871415"/>
              <a:gd name="connsiteX2" fmla="*/ 2297310 w 5921904"/>
              <a:gd name="connsiteY2" fmla="*/ 4878 h 2871415"/>
              <a:gd name="connsiteX3" fmla="*/ 3340191 w 5921904"/>
              <a:gd name="connsiteY3" fmla="*/ 1882406 h 2871415"/>
              <a:gd name="connsiteX4" fmla="*/ 5141144 w 5921904"/>
              <a:gd name="connsiteY4" fmla="*/ 2673613 h 2871415"/>
              <a:gd name="connsiteX5" fmla="*/ 5921904 w 5921904"/>
              <a:gd name="connsiteY5" fmla="*/ 2871415 h 2871415"/>
              <a:gd name="connsiteX0" fmla="*/ 0 w 5921904"/>
              <a:gd name="connsiteY0" fmla="*/ 2258107 h 2866815"/>
              <a:gd name="connsiteX1" fmla="*/ 505729 w 5921904"/>
              <a:gd name="connsiteY1" fmla="*/ 1653303 h 2866815"/>
              <a:gd name="connsiteX2" fmla="*/ 2297310 w 5921904"/>
              <a:gd name="connsiteY2" fmla="*/ 278 h 2866815"/>
              <a:gd name="connsiteX3" fmla="*/ 2400391 w 5921904"/>
              <a:gd name="connsiteY3" fmla="*/ 1776206 h 2866815"/>
              <a:gd name="connsiteX4" fmla="*/ 5141144 w 5921904"/>
              <a:gd name="connsiteY4" fmla="*/ 2669013 h 2866815"/>
              <a:gd name="connsiteX5" fmla="*/ 5921904 w 5921904"/>
              <a:gd name="connsiteY5" fmla="*/ 2866815 h 2866815"/>
              <a:gd name="connsiteX0" fmla="*/ 0 w 5921904"/>
              <a:gd name="connsiteY0" fmla="*/ 2258069 h 2866777"/>
              <a:gd name="connsiteX1" fmla="*/ 505729 w 5921904"/>
              <a:gd name="connsiteY1" fmla="*/ 1653265 h 2866777"/>
              <a:gd name="connsiteX2" fmla="*/ 2221110 w 5921904"/>
              <a:gd name="connsiteY2" fmla="*/ 240 h 2866777"/>
              <a:gd name="connsiteX3" fmla="*/ 2400391 w 5921904"/>
              <a:gd name="connsiteY3" fmla="*/ 1776168 h 2866777"/>
              <a:gd name="connsiteX4" fmla="*/ 5141144 w 5921904"/>
              <a:gd name="connsiteY4" fmla="*/ 2668975 h 2866777"/>
              <a:gd name="connsiteX5" fmla="*/ 5921904 w 5921904"/>
              <a:gd name="connsiteY5" fmla="*/ 2866777 h 2866777"/>
              <a:gd name="connsiteX0" fmla="*/ 0 w 5921904"/>
              <a:gd name="connsiteY0" fmla="*/ 2259460 h 2868168"/>
              <a:gd name="connsiteX1" fmla="*/ 505729 w 5921904"/>
              <a:gd name="connsiteY1" fmla="*/ 1654656 h 2868168"/>
              <a:gd name="connsiteX2" fmla="*/ 2221110 w 5921904"/>
              <a:gd name="connsiteY2" fmla="*/ 1631 h 2868168"/>
              <a:gd name="connsiteX3" fmla="*/ 2400391 w 5921904"/>
              <a:gd name="connsiteY3" fmla="*/ 1777559 h 2868168"/>
              <a:gd name="connsiteX4" fmla="*/ 5141144 w 5921904"/>
              <a:gd name="connsiteY4" fmla="*/ 2670366 h 2868168"/>
              <a:gd name="connsiteX5" fmla="*/ 5921904 w 5921904"/>
              <a:gd name="connsiteY5" fmla="*/ 2868168 h 2868168"/>
              <a:gd name="connsiteX0" fmla="*/ 0 w 5921904"/>
              <a:gd name="connsiteY0" fmla="*/ 2257910 h 2866618"/>
              <a:gd name="connsiteX1" fmla="*/ 569229 w 5921904"/>
              <a:gd name="connsiteY1" fmla="*/ 1703906 h 2866618"/>
              <a:gd name="connsiteX2" fmla="*/ 2221110 w 5921904"/>
              <a:gd name="connsiteY2" fmla="*/ 81 h 2866618"/>
              <a:gd name="connsiteX3" fmla="*/ 2400391 w 5921904"/>
              <a:gd name="connsiteY3" fmla="*/ 1776009 h 2866618"/>
              <a:gd name="connsiteX4" fmla="*/ 5141144 w 5921904"/>
              <a:gd name="connsiteY4" fmla="*/ 2668816 h 2866618"/>
              <a:gd name="connsiteX5" fmla="*/ 5921904 w 5921904"/>
              <a:gd name="connsiteY5" fmla="*/ 2866618 h 2866618"/>
              <a:gd name="connsiteX0" fmla="*/ 0 w 5921904"/>
              <a:gd name="connsiteY0" fmla="*/ 2257902 h 2866610"/>
              <a:gd name="connsiteX1" fmla="*/ 569229 w 5921904"/>
              <a:gd name="connsiteY1" fmla="*/ 1703898 h 2866610"/>
              <a:gd name="connsiteX2" fmla="*/ 2221110 w 5921904"/>
              <a:gd name="connsiteY2" fmla="*/ 73 h 2866610"/>
              <a:gd name="connsiteX3" fmla="*/ 2400391 w 5921904"/>
              <a:gd name="connsiteY3" fmla="*/ 1776001 h 2866610"/>
              <a:gd name="connsiteX4" fmla="*/ 5141144 w 5921904"/>
              <a:gd name="connsiteY4" fmla="*/ 2668808 h 2866610"/>
              <a:gd name="connsiteX5" fmla="*/ 5921904 w 5921904"/>
              <a:gd name="connsiteY5" fmla="*/ 2866610 h 2866610"/>
              <a:gd name="connsiteX0" fmla="*/ 0 w 5921904"/>
              <a:gd name="connsiteY0" fmla="*/ 2258000 h 2866708"/>
              <a:gd name="connsiteX1" fmla="*/ 518429 w 5921904"/>
              <a:gd name="connsiteY1" fmla="*/ 1665896 h 2866708"/>
              <a:gd name="connsiteX2" fmla="*/ 2221110 w 5921904"/>
              <a:gd name="connsiteY2" fmla="*/ 171 h 2866708"/>
              <a:gd name="connsiteX3" fmla="*/ 2400391 w 5921904"/>
              <a:gd name="connsiteY3" fmla="*/ 1776099 h 2866708"/>
              <a:gd name="connsiteX4" fmla="*/ 5141144 w 5921904"/>
              <a:gd name="connsiteY4" fmla="*/ 2668906 h 2866708"/>
              <a:gd name="connsiteX5" fmla="*/ 5921904 w 5921904"/>
              <a:gd name="connsiteY5" fmla="*/ 2866708 h 2866708"/>
              <a:gd name="connsiteX0" fmla="*/ 0 w 5892271"/>
              <a:gd name="connsiteY0" fmla="*/ 2236854 h 2866728"/>
              <a:gd name="connsiteX1" fmla="*/ 488796 w 5892271"/>
              <a:gd name="connsiteY1" fmla="*/ 1665916 h 2866728"/>
              <a:gd name="connsiteX2" fmla="*/ 2191477 w 5892271"/>
              <a:gd name="connsiteY2" fmla="*/ 191 h 2866728"/>
              <a:gd name="connsiteX3" fmla="*/ 2370758 w 5892271"/>
              <a:gd name="connsiteY3" fmla="*/ 1776119 h 2866728"/>
              <a:gd name="connsiteX4" fmla="*/ 5111511 w 5892271"/>
              <a:gd name="connsiteY4" fmla="*/ 2668926 h 2866728"/>
              <a:gd name="connsiteX5" fmla="*/ 5892271 w 5892271"/>
              <a:gd name="connsiteY5" fmla="*/ 2866728 h 2866728"/>
              <a:gd name="connsiteX0" fmla="*/ 0 w 5892271"/>
              <a:gd name="connsiteY0" fmla="*/ 2237232 h 2867106"/>
              <a:gd name="connsiteX1" fmla="*/ 717396 w 5892271"/>
              <a:gd name="connsiteY1" fmla="*/ 1590094 h 2867106"/>
              <a:gd name="connsiteX2" fmla="*/ 2191477 w 5892271"/>
              <a:gd name="connsiteY2" fmla="*/ 569 h 2867106"/>
              <a:gd name="connsiteX3" fmla="*/ 2370758 w 5892271"/>
              <a:gd name="connsiteY3" fmla="*/ 1776497 h 2867106"/>
              <a:gd name="connsiteX4" fmla="*/ 5111511 w 5892271"/>
              <a:gd name="connsiteY4" fmla="*/ 2669304 h 2867106"/>
              <a:gd name="connsiteX5" fmla="*/ 5892271 w 5892271"/>
              <a:gd name="connsiteY5" fmla="*/ 2867106 h 2867106"/>
              <a:gd name="connsiteX0" fmla="*/ 0 w 5892271"/>
              <a:gd name="connsiteY0" fmla="*/ 1657616 h 2287490"/>
              <a:gd name="connsiteX1" fmla="*/ 717396 w 5892271"/>
              <a:gd name="connsiteY1" fmla="*/ 1010478 h 2287490"/>
              <a:gd name="connsiteX2" fmla="*/ 1797777 w 5892271"/>
              <a:gd name="connsiteY2" fmla="*/ 920 h 2287490"/>
              <a:gd name="connsiteX3" fmla="*/ 2370758 w 5892271"/>
              <a:gd name="connsiteY3" fmla="*/ 1196881 h 2287490"/>
              <a:gd name="connsiteX4" fmla="*/ 5111511 w 5892271"/>
              <a:gd name="connsiteY4" fmla="*/ 2089688 h 2287490"/>
              <a:gd name="connsiteX5" fmla="*/ 5892271 w 5892271"/>
              <a:gd name="connsiteY5" fmla="*/ 2287490 h 2287490"/>
              <a:gd name="connsiteX0" fmla="*/ 0 w 5892271"/>
              <a:gd name="connsiteY0" fmla="*/ 1661934 h 2291808"/>
              <a:gd name="connsiteX1" fmla="*/ 717396 w 5892271"/>
              <a:gd name="connsiteY1" fmla="*/ 1014796 h 2291808"/>
              <a:gd name="connsiteX2" fmla="*/ 1797777 w 5892271"/>
              <a:gd name="connsiteY2" fmla="*/ 5238 h 2291808"/>
              <a:gd name="connsiteX3" fmla="*/ 2370758 w 5892271"/>
              <a:gd name="connsiteY3" fmla="*/ 1201199 h 2291808"/>
              <a:gd name="connsiteX4" fmla="*/ 5111511 w 5892271"/>
              <a:gd name="connsiteY4" fmla="*/ 2094006 h 2291808"/>
              <a:gd name="connsiteX5" fmla="*/ 5892271 w 5892271"/>
              <a:gd name="connsiteY5" fmla="*/ 2291808 h 2291808"/>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111511 w 5892271"/>
              <a:gd name="connsiteY4" fmla="*/ 2099071 h 2296873"/>
              <a:gd name="connsiteX5" fmla="*/ 5892271 w 5892271"/>
              <a:gd name="connsiteY5" fmla="*/ 2296873 h 2296873"/>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892271 w 5892271"/>
              <a:gd name="connsiteY4" fmla="*/ 2296873 h 2296873"/>
              <a:gd name="connsiteX0" fmla="*/ 0 w 1841591"/>
              <a:gd name="connsiteY0" fmla="*/ 1666999 h 1697331"/>
              <a:gd name="connsiteX1" fmla="*/ 717396 w 1841591"/>
              <a:gd name="connsiteY1" fmla="*/ 1019861 h 1697331"/>
              <a:gd name="connsiteX2" fmla="*/ 1797777 w 1841591"/>
              <a:gd name="connsiteY2" fmla="*/ 10303 h 1697331"/>
              <a:gd name="connsiteX3" fmla="*/ 1841591 w 1841591"/>
              <a:gd name="connsiteY3" fmla="*/ 1697331 h 1697331"/>
              <a:gd name="connsiteX0" fmla="*/ 0 w 1858317"/>
              <a:gd name="connsiteY0" fmla="*/ 1666999 h 1697331"/>
              <a:gd name="connsiteX1" fmla="*/ 717396 w 1858317"/>
              <a:gd name="connsiteY1" fmla="*/ 1019861 h 1697331"/>
              <a:gd name="connsiteX2" fmla="*/ 1797777 w 1858317"/>
              <a:gd name="connsiteY2" fmla="*/ 10303 h 1697331"/>
              <a:gd name="connsiteX3" fmla="*/ 1841591 w 1858317"/>
              <a:gd name="connsiteY3" fmla="*/ 1697331 h 1697331"/>
              <a:gd name="connsiteX0" fmla="*/ 0 w 1854375"/>
              <a:gd name="connsiteY0" fmla="*/ 1667173 h 1703855"/>
              <a:gd name="connsiteX1" fmla="*/ 717396 w 1854375"/>
              <a:gd name="connsiteY1" fmla="*/ 1020035 h 1703855"/>
              <a:gd name="connsiteX2" fmla="*/ 1797777 w 1854375"/>
              <a:gd name="connsiteY2" fmla="*/ 10477 h 1703855"/>
              <a:gd name="connsiteX3" fmla="*/ 1822541 w 1854375"/>
              <a:gd name="connsiteY3" fmla="*/ 1703855 h 1703855"/>
              <a:gd name="connsiteX0" fmla="*/ 0 w 1859905"/>
              <a:gd name="connsiteY0" fmla="*/ 1642017 h 1678699"/>
              <a:gd name="connsiteX1" fmla="*/ 717396 w 1859905"/>
              <a:gd name="connsiteY1" fmla="*/ 994879 h 1678699"/>
              <a:gd name="connsiteX2" fmla="*/ 1804127 w 1859905"/>
              <a:gd name="connsiteY2" fmla="*/ 10721 h 1678699"/>
              <a:gd name="connsiteX3" fmla="*/ 1822541 w 1859905"/>
              <a:gd name="connsiteY3" fmla="*/ 1678699 h 1678699"/>
              <a:gd name="connsiteX0" fmla="*/ 0 w 1823852"/>
              <a:gd name="connsiteY0" fmla="*/ 1649101 h 1685783"/>
              <a:gd name="connsiteX1" fmla="*/ 717396 w 1823852"/>
              <a:gd name="connsiteY1" fmla="*/ 1001963 h 1685783"/>
              <a:gd name="connsiteX2" fmla="*/ 1804127 w 1823852"/>
              <a:gd name="connsiteY2" fmla="*/ 17805 h 1685783"/>
              <a:gd name="connsiteX3" fmla="*/ 1822541 w 1823852"/>
              <a:gd name="connsiteY3" fmla="*/ 1685783 h 1685783"/>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20677"/>
              <a:gd name="connsiteY0" fmla="*/ 1658654 h 1685811"/>
              <a:gd name="connsiteX1" fmla="*/ 714221 w 1820677"/>
              <a:gd name="connsiteY1" fmla="*/ 1001991 h 1685811"/>
              <a:gd name="connsiteX2" fmla="*/ 1800952 w 1820677"/>
              <a:gd name="connsiteY2" fmla="*/ 17833 h 1685811"/>
              <a:gd name="connsiteX3" fmla="*/ 1819366 w 1820677"/>
              <a:gd name="connsiteY3" fmla="*/ 1685811 h 1685811"/>
              <a:gd name="connsiteX0" fmla="*/ 0 w 1819366"/>
              <a:gd name="connsiteY0" fmla="*/ 1667785 h 1694942"/>
              <a:gd name="connsiteX1" fmla="*/ 714221 w 1819366"/>
              <a:gd name="connsiteY1" fmla="*/ 1011122 h 1694942"/>
              <a:gd name="connsiteX2" fmla="*/ 1717519 w 1819366"/>
              <a:gd name="connsiteY2" fmla="*/ 17693 h 1694942"/>
              <a:gd name="connsiteX3" fmla="*/ 1819366 w 1819366"/>
              <a:gd name="connsiteY3" fmla="*/ 1694942 h 1694942"/>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90390 w 3474577"/>
              <a:gd name="connsiteY2" fmla="*/ 17693 h 1667785"/>
              <a:gd name="connsiteX3" fmla="*/ 3474577 w 3474577"/>
              <a:gd name="connsiteY3" fmla="*/ 1663710 h 1667785"/>
              <a:gd name="connsiteX0" fmla="*/ 0 w 3464167"/>
              <a:gd name="connsiteY0" fmla="*/ 1667785 h 1705352"/>
              <a:gd name="connsiteX1" fmla="*/ 714221 w 3464167"/>
              <a:gd name="connsiteY1" fmla="*/ 1011122 h 1705352"/>
              <a:gd name="connsiteX2" fmla="*/ 1790390 w 3464167"/>
              <a:gd name="connsiteY2" fmla="*/ 17693 h 1705352"/>
              <a:gd name="connsiteX3" fmla="*/ 3464167 w 3464167"/>
              <a:gd name="connsiteY3" fmla="*/ 1705352 h 1705352"/>
              <a:gd name="connsiteX0" fmla="*/ 0 w 3505808"/>
              <a:gd name="connsiteY0" fmla="*/ 1667785 h 1694942"/>
              <a:gd name="connsiteX1" fmla="*/ 714221 w 3505808"/>
              <a:gd name="connsiteY1" fmla="*/ 1011122 h 1694942"/>
              <a:gd name="connsiteX2" fmla="*/ 1790390 w 3505808"/>
              <a:gd name="connsiteY2" fmla="*/ 17693 h 1694942"/>
              <a:gd name="connsiteX3" fmla="*/ 3505808 w 3505808"/>
              <a:gd name="connsiteY3" fmla="*/ 1694942 h 1694942"/>
            </a:gdLst>
            <a:ahLst/>
            <a:cxnLst>
              <a:cxn ang="0">
                <a:pos x="connsiteX0" y="connsiteY0"/>
              </a:cxn>
              <a:cxn ang="0">
                <a:pos x="connsiteX1" y="connsiteY1"/>
              </a:cxn>
              <a:cxn ang="0">
                <a:pos x="connsiteX2" y="connsiteY2"/>
              </a:cxn>
              <a:cxn ang="0">
                <a:pos x="connsiteX3" y="connsiteY3"/>
              </a:cxn>
            </a:cxnLst>
            <a:rect l="l" t="t" r="r" b="b"/>
            <a:pathLst>
              <a:path w="3505808" h="1694942">
                <a:moveTo>
                  <a:pt x="0" y="1667785"/>
                </a:moveTo>
                <a:cubicBezTo>
                  <a:pt x="93449" y="1570173"/>
                  <a:pt x="415823" y="1286137"/>
                  <a:pt x="714221" y="1011122"/>
                </a:cubicBezTo>
                <a:cubicBezTo>
                  <a:pt x="1012619" y="736107"/>
                  <a:pt x="1701449" y="-134377"/>
                  <a:pt x="1790390" y="17693"/>
                </a:cubicBezTo>
                <a:cubicBezTo>
                  <a:pt x="1879331" y="169763"/>
                  <a:pt x="3085609" y="1259203"/>
                  <a:pt x="3505808" y="1694942"/>
                </a:cubicBezTo>
              </a:path>
            </a:pathLst>
          </a:custGeom>
          <a:ln w="76200">
            <a:solidFill>
              <a:schemeClr val="accent2"/>
            </a:solidFill>
            <a:tailEnd type="none" w="lg" len="lg"/>
          </a:ln>
          <a:effectLst>
            <a:glow rad="101600">
              <a:srgbClr val="FFFF00">
                <a:alpha val="75000"/>
              </a:srgbClr>
            </a:glow>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cxnSp>
        <p:nvCxnSpPr>
          <p:cNvPr id="164" name="Straight Arrow Connector 163"/>
          <p:cNvCxnSpPr/>
          <p:nvPr/>
        </p:nvCxnSpPr>
        <p:spPr>
          <a:xfrm flipV="1">
            <a:off x="2572981" y="3901613"/>
            <a:ext cx="535782" cy="168125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237" name="Group 236"/>
          <p:cNvGrpSpPr/>
          <p:nvPr/>
        </p:nvGrpSpPr>
        <p:grpSpPr>
          <a:xfrm>
            <a:off x="6953250" y="5169078"/>
            <a:ext cx="1200150" cy="279400"/>
            <a:chOff x="1098550" y="4832350"/>
            <a:chExt cx="1111250" cy="279400"/>
          </a:xfrm>
        </p:grpSpPr>
        <p:sp>
          <p:nvSpPr>
            <p:cNvPr id="238" name="Rectangle 237"/>
            <p:cNvSpPr/>
            <p:nvPr/>
          </p:nvSpPr>
          <p:spPr>
            <a:xfrm>
              <a:off x="1752600" y="4838700"/>
              <a:ext cx="457200" cy="266700"/>
            </a:xfrm>
            <a:prstGeom prst="rect">
              <a:avLst/>
            </a:prstGeom>
            <a:pattFill prst="ltVert">
              <a:fgClr>
                <a:srgbClr val="BD0A12"/>
              </a:fgClr>
              <a:bgClr>
                <a:prstClr val="white"/>
              </a:bgClr>
            </a:patt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a:solidFill>
                  <a:prstClr val="white"/>
                </a:solidFill>
                <a:latin typeface="Calibri"/>
              </a:endParaRPr>
            </a:p>
          </p:txBody>
        </p:sp>
        <p:sp>
          <p:nvSpPr>
            <p:cNvPr id="239" name="Rectangle 238"/>
            <p:cNvSpPr/>
            <p:nvPr/>
          </p:nvSpPr>
          <p:spPr>
            <a:xfrm>
              <a:off x="1098550" y="4832350"/>
              <a:ext cx="647700" cy="279400"/>
            </a:xfrm>
            <a:prstGeom prst="rect">
              <a:avLst/>
            </a:prstGeom>
            <a:ln>
              <a:solidFill>
                <a:srgbClr val="0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r>
                <a:rPr lang="en-US" sz="1100" dirty="0">
                  <a:solidFill>
                    <a:prstClr val="white"/>
                  </a:solidFill>
                  <a:latin typeface="Calibri"/>
                </a:rPr>
                <a:t>H1</a:t>
              </a:r>
              <a:r>
                <a:rPr lang="en-US" sz="1100" dirty="0">
                  <a:solidFill>
                    <a:prstClr val="white"/>
                  </a:solidFill>
                  <a:latin typeface="Wingdings"/>
                  <a:ea typeface="Wingdings"/>
                  <a:cs typeface="Wingdings"/>
                  <a:sym typeface="Wingdings"/>
                </a:rPr>
                <a:t></a:t>
              </a:r>
              <a:r>
                <a:rPr lang="en-US" sz="1100" dirty="0">
                  <a:solidFill>
                    <a:prstClr val="white"/>
                  </a:solidFill>
                  <a:latin typeface="Calibri"/>
                </a:rPr>
                <a:t>H9</a:t>
              </a:r>
            </a:p>
          </p:txBody>
        </p:sp>
      </p:grpSp>
      <p:sp>
        <p:nvSpPr>
          <p:cNvPr id="240" name="Rectangle 239"/>
          <p:cNvSpPr/>
          <p:nvPr/>
        </p:nvSpPr>
        <p:spPr>
          <a:xfrm>
            <a:off x="6324600" y="5156378"/>
            <a:ext cx="622300" cy="304800"/>
          </a:xfrm>
          <a:prstGeom prst="rect">
            <a:avLst/>
          </a:prstGeom>
          <a:solidFill>
            <a:srgbClr val="EEE918"/>
          </a:solidFill>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1100" dirty="0">
                <a:solidFill>
                  <a:prstClr val="black"/>
                </a:solidFill>
                <a:latin typeface="Calibri"/>
                <a:sym typeface="Wingdings"/>
              </a:rPr>
              <a:t>L0</a:t>
            </a:r>
            <a:r>
              <a:rPr lang="en-US" sz="1100" dirty="0">
                <a:solidFill>
                  <a:prstClr val="black"/>
                </a:solidFill>
                <a:latin typeface="Wingdings"/>
                <a:ea typeface="Wingdings"/>
                <a:cs typeface="Wingdings"/>
                <a:sym typeface="Wingdings"/>
              </a:rPr>
              <a:t></a:t>
            </a:r>
            <a:r>
              <a:rPr lang="en-US" sz="1100" dirty="0">
                <a:solidFill>
                  <a:prstClr val="black"/>
                </a:solidFill>
                <a:latin typeface="Calibri"/>
                <a:sym typeface="Wingdings"/>
              </a:rPr>
              <a:t>L2</a:t>
            </a:r>
            <a:endParaRPr lang="en-US" sz="1100" dirty="0">
              <a:solidFill>
                <a:prstClr val="black"/>
              </a:solidFill>
              <a:latin typeface="Calibri"/>
            </a:endParaRPr>
          </a:p>
        </p:txBody>
      </p:sp>
      <p:sp>
        <p:nvSpPr>
          <p:cNvPr id="236" name="Freeform 235"/>
          <p:cNvSpPr/>
          <p:nvPr/>
        </p:nvSpPr>
        <p:spPr>
          <a:xfrm flipH="1">
            <a:off x="6269197" y="5684854"/>
            <a:ext cx="387196" cy="566704"/>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 name="connsiteX0" fmla="*/ 0 w 5921904"/>
              <a:gd name="connsiteY0" fmla="*/ 1272239 h 1880947"/>
              <a:gd name="connsiteX1" fmla="*/ 810529 w 5921904"/>
              <a:gd name="connsiteY1" fmla="*/ 7035 h 1880947"/>
              <a:gd name="connsiteX2" fmla="*/ 2538610 w 5921904"/>
              <a:gd name="connsiteY2" fmla="*/ 767010 h 1880947"/>
              <a:gd name="connsiteX3" fmla="*/ 3340191 w 5921904"/>
              <a:gd name="connsiteY3" fmla="*/ 891938 h 1880947"/>
              <a:gd name="connsiteX4" fmla="*/ 5141144 w 5921904"/>
              <a:gd name="connsiteY4" fmla="*/ 1683145 h 1880947"/>
              <a:gd name="connsiteX5" fmla="*/ 5921904 w 5921904"/>
              <a:gd name="connsiteY5" fmla="*/ 1880947 h 1880947"/>
              <a:gd name="connsiteX0" fmla="*/ 0 w 5921904"/>
              <a:gd name="connsiteY0" fmla="*/ 505685 h 1114393"/>
              <a:gd name="connsiteX1" fmla="*/ 493029 w 5921904"/>
              <a:gd name="connsiteY1" fmla="*/ 104081 h 1114393"/>
              <a:gd name="connsiteX2" fmla="*/ 2538610 w 5921904"/>
              <a:gd name="connsiteY2" fmla="*/ 456 h 1114393"/>
              <a:gd name="connsiteX3" fmla="*/ 3340191 w 5921904"/>
              <a:gd name="connsiteY3" fmla="*/ 125384 h 1114393"/>
              <a:gd name="connsiteX4" fmla="*/ 5141144 w 5921904"/>
              <a:gd name="connsiteY4" fmla="*/ 916591 h 1114393"/>
              <a:gd name="connsiteX5" fmla="*/ 5921904 w 5921904"/>
              <a:gd name="connsiteY5" fmla="*/ 1114393 h 1114393"/>
              <a:gd name="connsiteX0" fmla="*/ 0 w 5921904"/>
              <a:gd name="connsiteY0" fmla="*/ 516501 h 1125209"/>
              <a:gd name="connsiteX1" fmla="*/ 493029 w 5921904"/>
              <a:gd name="connsiteY1" fmla="*/ 114897 h 1125209"/>
              <a:gd name="connsiteX2" fmla="*/ 2538610 w 5921904"/>
              <a:gd name="connsiteY2" fmla="*/ 11272 h 1125209"/>
              <a:gd name="connsiteX3" fmla="*/ 3340191 w 5921904"/>
              <a:gd name="connsiteY3" fmla="*/ 136200 h 1125209"/>
              <a:gd name="connsiteX4" fmla="*/ 5141144 w 5921904"/>
              <a:gd name="connsiteY4" fmla="*/ 927407 h 1125209"/>
              <a:gd name="connsiteX5" fmla="*/ 5921904 w 5921904"/>
              <a:gd name="connsiteY5" fmla="*/ 1125209 h 1125209"/>
              <a:gd name="connsiteX0" fmla="*/ 0 w 5921904"/>
              <a:gd name="connsiteY0" fmla="*/ 2257835 h 2866543"/>
              <a:gd name="connsiteX1" fmla="*/ 493029 w 5921904"/>
              <a:gd name="connsiteY1" fmla="*/ 1856231 h 2866543"/>
              <a:gd name="connsiteX2" fmla="*/ 2297310 w 5921904"/>
              <a:gd name="connsiteY2" fmla="*/ 6 h 2866543"/>
              <a:gd name="connsiteX3" fmla="*/ 3340191 w 5921904"/>
              <a:gd name="connsiteY3" fmla="*/ 1877534 h 2866543"/>
              <a:gd name="connsiteX4" fmla="*/ 5141144 w 5921904"/>
              <a:gd name="connsiteY4" fmla="*/ 2668741 h 2866543"/>
              <a:gd name="connsiteX5" fmla="*/ 5921904 w 5921904"/>
              <a:gd name="connsiteY5" fmla="*/ 2866543 h 2866543"/>
              <a:gd name="connsiteX0" fmla="*/ 0 w 5921904"/>
              <a:gd name="connsiteY0" fmla="*/ 2258436 h 2867144"/>
              <a:gd name="connsiteX1" fmla="*/ 429529 w 5921904"/>
              <a:gd name="connsiteY1" fmla="*/ 1679032 h 2867144"/>
              <a:gd name="connsiteX2" fmla="*/ 2297310 w 5921904"/>
              <a:gd name="connsiteY2" fmla="*/ 607 h 2867144"/>
              <a:gd name="connsiteX3" fmla="*/ 3340191 w 5921904"/>
              <a:gd name="connsiteY3" fmla="*/ 1878135 h 2867144"/>
              <a:gd name="connsiteX4" fmla="*/ 5141144 w 5921904"/>
              <a:gd name="connsiteY4" fmla="*/ 2669342 h 2867144"/>
              <a:gd name="connsiteX5" fmla="*/ 5921904 w 5921904"/>
              <a:gd name="connsiteY5" fmla="*/ 2867144 h 2867144"/>
              <a:gd name="connsiteX0" fmla="*/ 0 w 5921904"/>
              <a:gd name="connsiteY0" fmla="*/ 2258466 h 2867174"/>
              <a:gd name="connsiteX1" fmla="*/ 429529 w 5921904"/>
              <a:gd name="connsiteY1" fmla="*/ 1679062 h 2867174"/>
              <a:gd name="connsiteX2" fmla="*/ 2297310 w 5921904"/>
              <a:gd name="connsiteY2" fmla="*/ 637 h 2867174"/>
              <a:gd name="connsiteX3" fmla="*/ 3340191 w 5921904"/>
              <a:gd name="connsiteY3" fmla="*/ 1878165 h 2867174"/>
              <a:gd name="connsiteX4" fmla="*/ 5141144 w 5921904"/>
              <a:gd name="connsiteY4" fmla="*/ 2669372 h 2867174"/>
              <a:gd name="connsiteX5" fmla="*/ 5921904 w 5921904"/>
              <a:gd name="connsiteY5" fmla="*/ 2867174 h 2867174"/>
              <a:gd name="connsiteX0" fmla="*/ 0 w 5921904"/>
              <a:gd name="connsiteY0" fmla="*/ 2258650 h 2867358"/>
              <a:gd name="connsiteX1" fmla="*/ 505729 w 5921904"/>
              <a:gd name="connsiteY1" fmla="*/ 1653846 h 2867358"/>
              <a:gd name="connsiteX2" fmla="*/ 2297310 w 5921904"/>
              <a:gd name="connsiteY2" fmla="*/ 821 h 2867358"/>
              <a:gd name="connsiteX3" fmla="*/ 3340191 w 5921904"/>
              <a:gd name="connsiteY3" fmla="*/ 1878349 h 2867358"/>
              <a:gd name="connsiteX4" fmla="*/ 5141144 w 5921904"/>
              <a:gd name="connsiteY4" fmla="*/ 2669556 h 2867358"/>
              <a:gd name="connsiteX5" fmla="*/ 5921904 w 5921904"/>
              <a:gd name="connsiteY5" fmla="*/ 2867358 h 2867358"/>
              <a:gd name="connsiteX0" fmla="*/ 0 w 5921904"/>
              <a:gd name="connsiteY0" fmla="*/ 2258730 h 2867438"/>
              <a:gd name="connsiteX1" fmla="*/ 505729 w 5921904"/>
              <a:gd name="connsiteY1" fmla="*/ 1653926 h 2867438"/>
              <a:gd name="connsiteX2" fmla="*/ 2297310 w 5921904"/>
              <a:gd name="connsiteY2" fmla="*/ 901 h 2867438"/>
              <a:gd name="connsiteX3" fmla="*/ 3340191 w 5921904"/>
              <a:gd name="connsiteY3" fmla="*/ 1878429 h 2867438"/>
              <a:gd name="connsiteX4" fmla="*/ 5141144 w 5921904"/>
              <a:gd name="connsiteY4" fmla="*/ 2669636 h 2867438"/>
              <a:gd name="connsiteX5" fmla="*/ 5921904 w 5921904"/>
              <a:gd name="connsiteY5" fmla="*/ 2867438 h 2867438"/>
              <a:gd name="connsiteX0" fmla="*/ 0 w 5921904"/>
              <a:gd name="connsiteY0" fmla="*/ 2262707 h 2871415"/>
              <a:gd name="connsiteX1" fmla="*/ 505729 w 5921904"/>
              <a:gd name="connsiteY1" fmla="*/ 1657903 h 2871415"/>
              <a:gd name="connsiteX2" fmla="*/ 2297310 w 5921904"/>
              <a:gd name="connsiteY2" fmla="*/ 4878 h 2871415"/>
              <a:gd name="connsiteX3" fmla="*/ 3340191 w 5921904"/>
              <a:gd name="connsiteY3" fmla="*/ 1882406 h 2871415"/>
              <a:gd name="connsiteX4" fmla="*/ 5141144 w 5921904"/>
              <a:gd name="connsiteY4" fmla="*/ 2673613 h 2871415"/>
              <a:gd name="connsiteX5" fmla="*/ 5921904 w 5921904"/>
              <a:gd name="connsiteY5" fmla="*/ 2871415 h 2871415"/>
              <a:gd name="connsiteX0" fmla="*/ 0 w 5921904"/>
              <a:gd name="connsiteY0" fmla="*/ 2258107 h 2866815"/>
              <a:gd name="connsiteX1" fmla="*/ 505729 w 5921904"/>
              <a:gd name="connsiteY1" fmla="*/ 1653303 h 2866815"/>
              <a:gd name="connsiteX2" fmla="*/ 2297310 w 5921904"/>
              <a:gd name="connsiteY2" fmla="*/ 278 h 2866815"/>
              <a:gd name="connsiteX3" fmla="*/ 2400391 w 5921904"/>
              <a:gd name="connsiteY3" fmla="*/ 1776206 h 2866815"/>
              <a:gd name="connsiteX4" fmla="*/ 5141144 w 5921904"/>
              <a:gd name="connsiteY4" fmla="*/ 2669013 h 2866815"/>
              <a:gd name="connsiteX5" fmla="*/ 5921904 w 5921904"/>
              <a:gd name="connsiteY5" fmla="*/ 2866815 h 2866815"/>
              <a:gd name="connsiteX0" fmla="*/ 0 w 5921904"/>
              <a:gd name="connsiteY0" fmla="*/ 2258069 h 2866777"/>
              <a:gd name="connsiteX1" fmla="*/ 505729 w 5921904"/>
              <a:gd name="connsiteY1" fmla="*/ 1653265 h 2866777"/>
              <a:gd name="connsiteX2" fmla="*/ 2221110 w 5921904"/>
              <a:gd name="connsiteY2" fmla="*/ 240 h 2866777"/>
              <a:gd name="connsiteX3" fmla="*/ 2400391 w 5921904"/>
              <a:gd name="connsiteY3" fmla="*/ 1776168 h 2866777"/>
              <a:gd name="connsiteX4" fmla="*/ 5141144 w 5921904"/>
              <a:gd name="connsiteY4" fmla="*/ 2668975 h 2866777"/>
              <a:gd name="connsiteX5" fmla="*/ 5921904 w 5921904"/>
              <a:gd name="connsiteY5" fmla="*/ 2866777 h 2866777"/>
              <a:gd name="connsiteX0" fmla="*/ 0 w 5921904"/>
              <a:gd name="connsiteY0" fmla="*/ 2259460 h 2868168"/>
              <a:gd name="connsiteX1" fmla="*/ 505729 w 5921904"/>
              <a:gd name="connsiteY1" fmla="*/ 1654656 h 2868168"/>
              <a:gd name="connsiteX2" fmla="*/ 2221110 w 5921904"/>
              <a:gd name="connsiteY2" fmla="*/ 1631 h 2868168"/>
              <a:gd name="connsiteX3" fmla="*/ 2400391 w 5921904"/>
              <a:gd name="connsiteY3" fmla="*/ 1777559 h 2868168"/>
              <a:gd name="connsiteX4" fmla="*/ 5141144 w 5921904"/>
              <a:gd name="connsiteY4" fmla="*/ 2670366 h 2868168"/>
              <a:gd name="connsiteX5" fmla="*/ 5921904 w 5921904"/>
              <a:gd name="connsiteY5" fmla="*/ 2868168 h 2868168"/>
              <a:gd name="connsiteX0" fmla="*/ 0 w 5921904"/>
              <a:gd name="connsiteY0" fmla="*/ 2257910 h 2866618"/>
              <a:gd name="connsiteX1" fmla="*/ 569229 w 5921904"/>
              <a:gd name="connsiteY1" fmla="*/ 1703906 h 2866618"/>
              <a:gd name="connsiteX2" fmla="*/ 2221110 w 5921904"/>
              <a:gd name="connsiteY2" fmla="*/ 81 h 2866618"/>
              <a:gd name="connsiteX3" fmla="*/ 2400391 w 5921904"/>
              <a:gd name="connsiteY3" fmla="*/ 1776009 h 2866618"/>
              <a:gd name="connsiteX4" fmla="*/ 5141144 w 5921904"/>
              <a:gd name="connsiteY4" fmla="*/ 2668816 h 2866618"/>
              <a:gd name="connsiteX5" fmla="*/ 5921904 w 5921904"/>
              <a:gd name="connsiteY5" fmla="*/ 2866618 h 2866618"/>
              <a:gd name="connsiteX0" fmla="*/ 0 w 5921904"/>
              <a:gd name="connsiteY0" fmla="*/ 2257902 h 2866610"/>
              <a:gd name="connsiteX1" fmla="*/ 569229 w 5921904"/>
              <a:gd name="connsiteY1" fmla="*/ 1703898 h 2866610"/>
              <a:gd name="connsiteX2" fmla="*/ 2221110 w 5921904"/>
              <a:gd name="connsiteY2" fmla="*/ 73 h 2866610"/>
              <a:gd name="connsiteX3" fmla="*/ 2400391 w 5921904"/>
              <a:gd name="connsiteY3" fmla="*/ 1776001 h 2866610"/>
              <a:gd name="connsiteX4" fmla="*/ 5141144 w 5921904"/>
              <a:gd name="connsiteY4" fmla="*/ 2668808 h 2866610"/>
              <a:gd name="connsiteX5" fmla="*/ 5921904 w 5921904"/>
              <a:gd name="connsiteY5" fmla="*/ 2866610 h 2866610"/>
              <a:gd name="connsiteX0" fmla="*/ 0 w 5921904"/>
              <a:gd name="connsiteY0" fmla="*/ 2258000 h 2866708"/>
              <a:gd name="connsiteX1" fmla="*/ 518429 w 5921904"/>
              <a:gd name="connsiteY1" fmla="*/ 1665896 h 2866708"/>
              <a:gd name="connsiteX2" fmla="*/ 2221110 w 5921904"/>
              <a:gd name="connsiteY2" fmla="*/ 171 h 2866708"/>
              <a:gd name="connsiteX3" fmla="*/ 2400391 w 5921904"/>
              <a:gd name="connsiteY3" fmla="*/ 1776099 h 2866708"/>
              <a:gd name="connsiteX4" fmla="*/ 5141144 w 5921904"/>
              <a:gd name="connsiteY4" fmla="*/ 2668906 h 2866708"/>
              <a:gd name="connsiteX5" fmla="*/ 5921904 w 5921904"/>
              <a:gd name="connsiteY5" fmla="*/ 2866708 h 2866708"/>
              <a:gd name="connsiteX0" fmla="*/ 0 w 5921904"/>
              <a:gd name="connsiteY0" fmla="*/ 2269981 h 2878689"/>
              <a:gd name="connsiteX1" fmla="*/ 518429 w 5921904"/>
              <a:gd name="connsiteY1" fmla="*/ 1677877 h 2878689"/>
              <a:gd name="connsiteX2" fmla="*/ 2221110 w 5921904"/>
              <a:gd name="connsiteY2" fmla="*/ 12152 h 2878689"/>
              <a:gd name="connsiteX3" fmla="*/ 5141144 w 5921904"/>
              <a:gd name="connsiteY3" fmla="*/ 2680887 h 2878689"/>
              <a:gd name="connsiteX4" fmla="*/ 5921904 w 5921904"/>
              <a:gd name="connsiteY4" fmla="*/ 2878689 h 2878689"/>
              <a:gd name="connsiteX0" fmla="*/ 18031 w 5939935"/>
              <a:gd name="connsiteY0" fmla="*/ 597284 h 1205992"/>
              <a:gd name="connsiteX1" fmla="*/ 536460 w 5939935"/>
              <a:gd name="connsiteY1" fmla="*/ 5180 h 1205992"/>
              <a:gd name="connsiteX2" fmla="*/ 5159175 w 5939935"/>
              <a:gd name="connsiteY2" fmla="*/ 1008190 h 1205992"/>
              <a:gd name="connsiteX3" fmla="*/ 5939935 w 5939935"/>
              <a:gd name="connsiteY3" fmla="*/ 1205992 h 1205992"/>
              <a:gd name="connsiteX0" fmla="*/ 66833 w 5988737"/>
              <a:gd name="connsiteY0" fmla="*/ 602613 h 1211321"/>
              <a:gd name="connsiteX1" fmla="*/ 585262 w 5988737"/>
              <a:gd name="connsiteY1" fmla="*/ 10509 h 1211321"/>
              <a:gd name="connsiteX2" fmla="*/ 5988737 w 5988737"/>
              <a:gd name="connsiteY2" fmla="*/ 1211321 h 1211321"/>
              <a:gd name="connsiteX0" fmla="*/ 66833 w 585262"/>
              <a:gd name="connsiteY0" fmla="*/ 602613 h 602613"/>
              <a:gd name="connsiteX1" fmla="*/ 585262 w 585262"/>
              <a:gd name="connsiteY1" fmla="*/ 10509 h 602613"/>
              <a:gd name="connsiteX0" fmla="*/ 0 w 518429"/>
              <a:gd name="connsiteY0" fmla="*/ 592104 h 592104"/>
              <a:gd name="connsiteX1" fmla="*/ 518429 w 518429"/>
              <a:gd name="connsiteY1" fmla="*/ 0 h 592104"/>
              <a:gd name="connsiteX0" fmla="*/ 0 w 493029"/>
              <a:gd name="connsiteY0" fmla="*/ 630204 h 630204"/>
              <a:gd name="connsiteX1" fmla="*/ 493029 w 493029"/>
              <a:gd name="connsiteY1" fmla="*/ 0 h 630204"/>
              <a:gd name="connsiteX0" fmla="*/ 0 w 493029"/>
              <a:gd name="connsiteY0" fmla="*/ 630204 h 630204"/>
              <a:gd name="connsiteX1" fmla="*/ 493029 w 493029"/>
              <a:gd name="connsiteY1" fmla="*/ 0 h 630204"/>
              <a:gd name="connsiteX0" fmla="*/ 0 w 535363"/>
              <a:gd name="connsiteY0" fmla="*/ 676770 h 676770"/>
              <a:gd name="connsiteX1" fmla="*/ 535363 w 535363"/>
              <a:gd name="connsiteY1" fmla="*/ 0 h 676770"/>
              <a:gd name="connsiteX0" fmla="*/ 0 w 535363"/>
              <a:gd name="connsiteY0" fmla="*/ 676770 h 676770"/>
              <a:gd name="connsiteX1" fmla="*/ 535363 w 535363"/>
              <a:gd name="connsiteY1" fmla="*/ 0 h 676770"/>
              <a:gd name="connsiteX0" fmla="*/ 0 w 387196"/>
              <a:gd name="connsiteY0" fmla="*/ 566704 h 566704"/>
              <a:gd name="connsiteX1" fmla="*/ 387196 w 387196"/>
              <a:gd name="connsiteY1" fmla="*/ 0 h 566704"/>
              <a:gd name="connsiteX0" fmla="*/ 0 w 387196"/>
              <a:gd name="connsiteY0" fmla="*/ 566704 h 566704"/>
              <a:gd name="connsiteX1" fmla="*/ 387196 w 387196"/>
              <a:gd name="connsiteY1" fmla="*/ 0 h 566704"/>
            </a:gdLst>
            <a:ahLst/>
            <a:cxnLst>
              <a:cxn ang="0">
                <a:pos x="connsiteX0" y="connsiteY0"/>
              </a:cxn>
              <a:cxn ang="0">
                <a:pos x="connsiteX1" y="connsiteY1"/>
              </a:cxn>
            </a:cxnLst>
            <a:rect l="l" t="t" r="r" b="b"/>
            <a:pathLst>
              <a:path w="387196" h="566704">
                <a:moveTo>
                  <a:pt x="0" y="566704"/>
                </a:moveTo>
                <a:cubicBezTo>
                  <a:pt x="51115" y="483909"/>
                  <a:pt x="356945" y="410782"/>
                  <a:pt x="387196" y="0"/>
                </a:cubicBezTo>
              </a:path>
            </a:pathLst>
          </a:custGeom>
          <a:ln w="76200">
            <a:solidFill>
              <a:schemeClr val="accent2"/>
            </a:solidFill>
            <a:headEnd type="arrow" w="sm" len="sm"/>
            <a:tailEnd type="none" w="lg" len="lg"/>
          </a:ln>
          <a:effectLst>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grpSp>
        <p:nvGrpSpPr>
          <p:cNvPr id="233" name="Group 232"/>
          <p:cNvGrpSpPr/>
          <p:nvPr/>
        </p:nvGrpSpPr>
        <p:grpSpPr>
          <a:xfrm>
            <a:off x="1555750" y="5169078"/>
            <a:ext cx="1199092" cy="279400"/>
            <a:chOff x="1098550" y="4832350"/>
            <a:chExt cx="1111250" cy="279400"/>
          </a:xfrm>
        </p:grpSpPr>
        <p:sp>
          <p:nvSpPr>
            <p:cNvPr id="231" name="Rectangle 230"/>
            <p:cNvSpPr/>
            <p:nvPr/>
          </p:nvSpPr>
          <p:spPr>
            <a:xfrm>
              <a:off x="1752600" y="4838700"/>
              <a:ext cx="457200" cy="266700"/>
            </a:xfrm>
            <a:prstGeom prst="rect">
              <a:avLst/>
            </a:prstGeom>
            <a:pattFill prst="ltVert">
              <a:fgClr>
                <a:srgbClr val="BD0A12"/>
              </a:fgClr>
              <a:bgClr>
                <a:prstClr val="white"/>
              </a:bgClr>
            </a:patt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a:solidFill>
                  <a:prstClr val="white"/>
                </a:solidFill>
                <a:latin typeface="Calibri"/>
              </a:endParaRPr>
            </a:p>
          </p:txBody>
        </p:sp>
        <p:sp>
          <p:nvSpPr>
            <p:cNvPr id="232" name="Rectangle 231"/>
            <p:cNvSpPr/>
            <p:nvPr/>
          </p:nvSpPr>
          <p:spPr>
            <a:xfrm>
              <a:off x="1098550" y="4832350"/>
              <a:ext cx="647700" cy="27940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r>
                <a:rPr lang="en-US" sz="1100" dirty="0">
                  <a:solidFill>
                    <a:prstClr val="white"/>
                  </a:solidFill>
                  <a:latin typeface="Calibri"/>
                </a:rPr>
                <a:t>H1</a:t>
              </a:r>
              <a:r>
                <a:rPr lang="en-US" sz="1100" dirty="0">
                  <a:solidFill>
                    <a:prstClr val="white"/>
                  </a:solidFill>
                  <a:latin typeface="Wingdings"/>
                  <a:ea typeface="Wingdings"/>
                  <a:cs typeface="Wingdings"/>
                  <a:sym typeface="Wingdings"/>
                </a:rPr>
                <a:t></a:t>
              </a:r>
              <a:r>
                <a:rPr lang="en-US" sz="1100" dirty="0">
                  <a:solidFill>
                    <a:prstClr val="white"/>
                  </a:solidFill>
                  <a:latin typeface="Calibri"/>
                </a:rPr>
                <a:t>H9</a:t>
              </a:r>
            </a:p>
          </p:txBody>
        </p:sp>
      </p:grpSp>
      <p:sp>
        <p:nvSpPr>
          <p:cNvPr id="234" name="Rectangle 233"/>
          <p:cNvSpPr/>
          <p:nvPr/>
        </p:nvSpPr>
        <p:spPr>
          <a:xfrm>
            <a:off x="927100" y="5156378"/>
            <a:ext cx="622300" cy="304800"/>
          </a:xfrm>
          <a:prstGeom prst="rect">
            <a:avLst/>
          </a:prstGeom>
          <a:solidFill>
            <a:srgbClr val="EEE918"/>
          </a:solidFill>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1100" dirty="0">
                <a:solidFill>
                  <a:prstClr val="black"/>
                </a:solidFill>
                <a:latin typeface="Calibri"/>
                <a:sym typeface="Wingdings"/>
              </a:rPr>
              <a:t>L0</a:t>
            </a:r>
            <a:r>
              <a:rPr lang="en-US" sz="1100" dirty="0">
                <a:solidFill>
                  <a:prstClr val="black"/>
                </a:solidFill>
                <a:latin typeface="Wingdings"/>
                <a:ea typeface="Wingdings"/>
                <a:cs typeface="Wingdings"/>
                <a:sym typeface="Wingdings"/>
              </a:rPr>
              <a:t></a:t>
            </a:r>
            <a:r>
              <a:rPr lang="en-US" sz="1100" dirty="0">
                <a:solidFill>
                  <a:prstClr val="black"/>
                </a:solidFill>
                <a:latin typeface="Calibri"/>
                <a:sym typeface="Wingdings"/>
              </a:rPr>
              <a:t>L2</a:t>
            </a:r>
            <a:endParaRPr lang="en-US" sz="1100" dirty="0">
              <a:solidFill>
                <a:prstClr val="black"/>
              </a:solidFill>
              <a:latin typeface="Calibri"/>
            </a:endParaRPr>
          </a:p>
        </p:txBody>
      </p:sp>
      <p:sp>
        <p:nvSpPr>
          <p:cNvPr id="130" name="TextBox 129"/>
          <p:cNvSpPr txBox="1"/>
          <p:nvPr/>
        </p:nvSpPr>
        <p:spPr>
          <a:xfrm>
            <a:off x="533400" y="4659868"/>
            <a:ext cx="1981200" cy="369332"/>
          </a:xfrm>
          <a:prstGeom prst="rect">
            <a:avLst/>
          </a:prstGeom>
          <a:noFill/>
        </p:spPr>
        <p:txBody>
          <a:bodyPr wrap="square" rtlCol="0">
            <a:spAutoFit/>
          </a:bodyPr>
          <a:lstStyle/>
          <a:p>
            <a:pPr defTabSz="914400"/>
            <a:r>
              <a:rPr lang="en-US" dirty="0">
                <a:solidFill>
                  <a:prstClr val="black"/>
                </a:solidFill>
                <a:latin typeface="Verdana"/>
                <a:cs typeface="Verdana"/>
              </a:rPr>
              <a:t>VXLAN </a:t>
            </a:r>
            <a:r>
              <a:rPr lang="en-US" dirty="0" err="1">
                <a:solidFill>
                  <a:prstClr val="black"/>
                </a:solidFill>
                <a:latin typeface="Verdana"/>
                <a:cs typeface="Verdana"/>
              </a:rPr>
              <a:t>encap</a:t>
            </a:r>
            <a:r>
              <a:rPr lang="en-US" dirty="0">
                <a:solidFill>
                  <a:prstClr val="black"/>
                </a:solidFill>
                <a:latin typeface="Verdana"/>
                <a:cs typeface="Verdana"/>
              </a:rPr>
              <a:t>.</a:t>
            </a:r>
          </a:p>
        </p:txBody>
      </p:sp>
    </p:spTree>
    <p:custDataLst>
      <p:tags r:id="rId1"/>
    </p:custDataLst>
    <p:extLst>
      <p:ext uri="{BB962C8B-B14F-4D97-AF65-F5344CB8AC3E}">
        <p14:creationId xmlns:p14="http://schemas.microsoft.com/office/powerpoint/2010/main" val="2317745110"/>
      </p:ext>
    </p:extLst>
  </p:cSld>
  <p:clrMapOvr>
    <a:masterClrMapping/>
  </p:clrMapOvr>
  <mc:AlternateContent xmlns:mc="http://schemas.openxmlformats.org/markup-compatibility/2006" xmlns:p14="http://schemas.microsoft.com/office/powerpoint/2010/main">
    <mc:Choice Requires="p14">
      <p:transition spd="slow" p14:dur="2000" advTm="59197"/>
    </mc:Choice>
    <mc:Fallback xmlns="">
      <p:transition xmlns:p14="http://schemas.microsoft.com/office/powerpoint/2010/main" spd="slow" advTm="59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down)">
                                      <p:cBhvr>
                                        <p:cTn id="7" dur="500"/>
                                        <p:tgtEl>
                                          <p:spTgt spid="22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4"/>
                                        </p:tgtEl>
                                        <p:attrNameLst>
                                          <p:attrName>style.visibility</p:attrName>
                                        </p:attrNameLst>
                                      </p:cBhvr>
                                      <p:to>
                                        <p:strVal val="visible"/>
                                      </p:to>
                                    </p:set>
                                    <p:animEffect transition="in" filter="fade">
                                      <p:cBhvr>
                                        <p:cTn id="15" dur="500"/>
                                        <p:tgtEl>
                                          <p:spTgt spid="23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3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233"/>
                                        </p:tgtEl>
                                      </p:cBhvr>
                                    </p:animEffect>
                                    <p:set>
                                      <p:cBhvr>
                                        <p:cTn id="22" dur="1" fill="hold">
                                          <p:stCondLst>
                                            <p:cond delay="499"/>
                                          </p:stCondLst>
                                        </p:cTn>
                                        <p:tgtEl>
                                          <p:spTgt spid="233"/>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34"/>
                                        </p:tgtEl>
                                      </p:cBhvr>
                                    </p:animEffect>
                                    <p:set>
                                      <p:cBhvr>
                                        <p:cTn id="25" dur="1" fill="hold">
                                          <p:stCondLst>
                                            <p:cond delay="499"/>
                                          </p:stCondLst>
                                        </p:cTn>
                                        <p:tgtEl>
                                          <p:spTgt spid="234"/>
                                        </p:tgtEl>
                                        <p:attrNameLst>
                                          <p:attrName>style.visibility</p:attrName>
                                        </p:attrNameLst>
                                      </p:cBhvr>
                                      <p:to>
                                        <p:strVal val="hidden"/>
                                      </p:to>
                                    </p:se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30"/>
                                        </p:tgtEl>
                                        <p:attrNameLst>
                                          <p:attrName>style.visibility</p:attrName>
                                        </p:attrNameLst>
                                      </p:cBhvr>
                                      <p:to>
                                        <p:strVal val="visible"/>
                                      </p:to>
                                    </p:set>
                                    <p:animEffect transition="in" filter="wipe(left)">
                                      <p:cBhvr>
                                        <p:cTn id="29" dur="500"/>
                                        <p:tgtEl>
                                          <p:spTgt spid="230"/>
                                        </p:tgtEl>
                                      </p:cBhvr>
                                    </p:animEffec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0"/>
                                          </p:stCondLst>
                                        </p:cTn>
                                        <p:tgtEl>
                                          <p:spTgt spid="2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4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9" presetClass="exit" presetSubtype="0" fill="hold" nodeType="clickEffect">
                                  <p:stCondLst>
                                    <p:cond delay="0"/>
                                  </p:stCondLst>
                                  <p:childTnLst>
                                    <p:animEffect transition="out" filter="dissolve">
                                      <p:cBhvr>
                                        <p:cTn id="42" dur="500"/>
                                        <p:tgtEl>
                                          <p:spTgt spid="237"/>
                                        </p:tgtEl>
                                      </p:cBhvr>
                                    </p:animEffect>
                                    <p:set>
                                      <p:cBhvr>
                                        <p:cTn id="43" dur="1" fill="hold">
                                          <p:stCondLst>
                                            <p:cond delay="499"/>
                                          </p:stCondLst>
                                        </p:cTn>
                                        <p:tgtEl>
                                          <p:spTgt spid="237"/>
                                        </p:tgtEl>
                                        <p:attrNameLst>
                                          <p:attrName>style.visibility</p:attrName>
                                        </p:attrNameLst>
                                      </p:cBhvr>
                                      <p:to>
                                        <p:strVal val="hidden"/>
                                      </p:to>
                                    </p:set>
                                  </p:child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236"/>
                                        </p:tgtEl>
                                        <p:attrNameLst>
                                          <p:attrName>style.visibility</p:attrName>
                                        </p:attrNameLst>
                                      </p:cBhvr>
                                      <p:to>
                                        <p:strVal val="visible"/>
                                      </p:to>
                                    </p:set>
                                    <p:animEffect transition="in" filter="wipe(up)">
                                      <p:cBhvr>
                                        <p:cTn id="47" dur="500"/>
                                        <p:tgtEl>
                                          <p:spTgt spid="2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36"/>
                                        </p:tgtEl>
                                      </p:cBhvr>
                                    </p:animEffect>
                                    <p:set>
                                      <p:cBhvr>
                                        <p:cTn id="52" dur="1" fill="hold">
                                          <p:stCondLst>
                                            <p:cond delay="499"/>
                                          </p:stCondLst>
                                        </p:cTn>
                                        <p:tgtEl>
                                          <p:spTgt spid="23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30"/>
                                        </p:tgtEl>
                                      </p:cBhvr>
                                    </p:animEffect>
                                    <p:set>
                                      <p:cBhvr>
                                        <p:cTn id="55" dur="1" fill="hold">
                                          <p:stCondLst>
                                            <p:cond delay="499"/>
                                          </p:stCondLst>
                                        </p:cTn>
                                        <p:tgtEl>
                                          <p:spTgt spid="230"/>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9"/>
                                        </p:tgtEl>
                                      </p:cBhvr>
                                    </p:animEffect>
                                    <p:set>
                                      <p:cBhvr>
                                        <p:cTn id="58" dur="1" fill="hold">
                                          <p:stCondLst>
                                            <p:cond delay="499"/>
                                          </p:stCondLst>
                                        </p:cTn>
                                        <p:tgtEl>
                                          <p:spTgt spid="22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6">
                                            <p:txEl>
                                              <p:pRg st="0" end="0"/>
                                            </p:txEl>
                                          </p:spTgt>
                                        </p:tgtEl>
                                      </p:cBhvr>
                                    </p:animEffect>
                                    <p:set>
                                      <p:cBhvr>
                                        <p:cTn id="61" dur="1" fill="hold">
                                          <p:stCondLst>
                                            <p:cond delay="499"/>
                                          </p:stCondLst>
                                        </p:cTn>
                                        <p:tgtEl>
                                          <p:spTgt spid="6">
                                            <p:txEl>
                                              <p:pRg st="0" end="0"/>
                                            </p:txEl>
                                          </p:spTgt>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6">
                                            <p:txEl>
                                              <p:pRg st="1" end="1"/>
                                            </p:txEl>
                                          </p:spTgt>
                                        </p:tgtEl>
                                      </p:cBhvr>
                                    </p:animEffect>
                                    <p:set>
                                      <p:cBhvr>
                                        <p:cTn id="64" dur="1" fill="hold">
                                          <p:stCondLst>
                                            <p:cond delay="499"/>
                                          </p:stCondLst>
                                        </p:cTn>
                                        <p:tgtEl>
                                          <p:spTgt spid="6">
                                            <p:txEl>
                                              <p:pRg st="1" end="1"/>
                                            </p:txEl>
                                          </p:spTgt>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30"/>
                                        </p:tgtEl>
                                      </p:cBhvr>
                                    </p:animEffect>
                                    <p:set>
                                      <p:cBhvr>
                                        <p:cTn id="67" dur="1" fill="hold">
                                          <p:stCondLst>
                                            <p:cond delay="499"/>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30" grpId="0" animBg="1"/>
      <p:bldP spid="230" grpId="1" animBg="1"/>
      <p:bldP spid="240" grpId="0" animBg="1"/>
      <p:bldP spid="240" grpId="1" animBg="1"/>
      <p:bldP spid="236" grpId="0" animBg="1"/>
      <p:bldP spid="236" grpId="1" animBg="1"/>
      <p:bldP spid="234" grpId="0" animBg="1"/>
      <p:bldP spid="234" grpId="1" animBg="1"/>
      <p:bldP spid="130" grpId="0"/>
      <p:bldP spid="13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8" name="Straight Connector 457"/>
          <p:cNvCxnSpPr>
            <a:stCxn id="658" idx="0"/>
            <a:endCxn id="460" idx="2"/>
          </p:cNvCxnSpPr>
          <p:nvPr/>
        </p:nvCxnSpPr>
        <p:spPr>
          <a:xfrm flipH="1" flipV="1">
            <a:off x="2726500" y="5835518"/>
            <a:ext cx="41191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216" name="Group 215"/>
          <p:cNvGrpSpPr/>
          <p:nvPr/>
        </p:nvGrpSpPr>
        <p:grpSpPr>
          <a:xfrm>
            <a:off x="6225088" y="5835517"/>
            <a:ext cx="622335" cy="713418"/>
            <a:chOff x="8064465" y="5632139"/>
            <a:chExt cx="622335" cy="713418"/>
          </a:xfrm>
        </p:grpSpPr>
        <p:sp>
          <p:nvSpPr>
            <p:cNvPr id="217" name="Rectangle 216"/>
            <p:cNvSpPr/>
            <p:nvPr/>
          </p:nvSpPr>
          <p:spPr>
            <a:xfrm>
              <a:off x="8334992" y="6034076"/>
              <a:ext cx="351808" cy="311481"/>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H9</a:t>
              </a:r>
            </a:p>
          </p:txBody>
        </p:sp>
        <p:cxnSp>
          <p:nvCxnSpPr>
            <p:cNvPr id="218" name="Straight Connector 217"/>
            <p:cNvCxnSpPr>
              <a:stCxn id="217" idx="0"/>
            </p:cNvCxnSpPr>
            <p:nvPr/>
          </p:nvCxnSpPr>
          <p:spPr>
            <a:xfrm flipH="1" flipV="1">
              <a:off x="8064465" y="5632139"/>
              <a:ext cx="446431" cy="401937"/>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sp>
        <p:nvSpPr>
          <p:cNvPr id="5" name="Title 4"/>
          <p:cNvSpPr>
            <a:spLocks noGrp="1"/>
          </p:cNvSpPr>
          <p:nvPr>
            <p:ph type="title"/>
          </p:nvPr>
        </p:nvSpPr>
        <p:spPr>
          <a:xfrm>
            <a:off x="457200" y="274638"/>
            <a:ext cx="8458200" cy="1143000"/>
          </a:xfrm>
        </p:spPr>
        <p:txBody>
          <a:bodyPr>
            <a:noAutofit/>
          </a:bodyPr>
          <a:lstStyle/>
          <a:p>
            <a:r>
              <a:rPr lang="en-US" dirty="0"/>
              <a:t>Design: Leaf-to-Leaf Feedback</a:t>
            </a:r>
          </a:p>
        </p:txBody>
      </p:sp>
      <p:sp>
        <p:nvSpPr>
          <p:cNvPr id="4" name="Slide Number Placeholder 3"/>
          <p:cNvSpPr>
            <a:spLocks noGrp="1"/>
          </p:cNvSpPr>
          <p:nvPr>
            <p:ph type="sldNum" sz="quarter" idx="12"/>
          </p:nvPr>
        </p:nvSpPr>
        <p:spPr/>
        <p:txBody>
          <a:bodyPr/>
          <a:lstStyle/>
          <a:p>
            <a:fld id="{3AC99A5B-5B03-425B-9284-2F10A88898BE}" type="slidenum">
              <a:rPr lang="en-US" smtClean="0">
                <a:solidFill>
                  <a:prstClr val="black">
                    <a:tint val="75000"/>
                  </a:prstClr>
                </a:solidFill>
              </a:rPr>
              <a:pPr/>
              <a:t>16</a:t>
            </a:fld>
            <a:endParaRPr lang="en-US" dirty="0">
              <a:solidFill>
                <a:prstClr val="black">
                  <a:tint val="75000"/>
                </a:prstClr>
              </a:solidFill>
            </a:endParaRPr>
          </a:p>
        </p:txBody>
      </p:sp>
      <p:cxnSp>
        <p:nvCxnSpPr>
          <p:cNvPr id="432" name="Straight Arrow Connector 431"/>
          <p:cNvCxnSpPr>
            <a:stCxn id="460" idx="0"/>
          </p:cNvCxnSpPr>
          <p:nvPr/>
        </p:nvCxnSpPr>
        <p:spPr>
          <a:xfrm flipV="1">
            <a:off x="2726501" y="3920929"/>
            <a:ext cx="1685654" cy="167640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33" name="Straight Arrow Connector 432"/>
          <p:cNvCxnSpPr/>
          <p:nvPr/>
        </p:nvCxnSpPr>
        <p:spPr>
          <a:xfrm flipV="1">
            <a:off x="2698689" y="3906816"/>
            <a:ext cx="535782" cy="168125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34" name="Straight Arrow Connector 433"/>
          <p:cNvCxnSpPr/>
          <p:nvPr/>
        </p:nvCxnSpPr>
        <p:spPr>
          <a:xfrm flipV="1">
            <a:off x="2854743" y="3930199"/>
            <a:ext cx="2827444" cy="167799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35" name="Straight Arrow Connector 434"/>
          <p:cNvCxnSpPr>
            <a:endCxn id="452" idx="3"/>
          </p:cNvCxnSpPr>
          <p:nvPr/>
        </p:nvCxnSpPr>
        <p:spPr>
          <a:xfrm flipH="1" flipV="1">
            <a:off x="3262281" y="3916086"/>
            <a:ext cx="1168414" cy="170138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36" name="Straight Arrow Connector 435"/>
          <p:cNvCxnSpPr>
            <a:stCxn id="604" idx="0"/>
          </p:cNvCxnSpPr>
          <p:nvPr/>
        </p:nvCxnSpPr>
        <p:spPr>
          <a:xfrm flipH="1" flipV="1">
            <a:off x="4467777" y="3800409"/>
            <a:ext cx="77989" cy="180525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37" name="Straight Arrow Connector 436"/>
          <p:cNvCxnSpPr>
            <a:endCxn id="448" idx="2"/>
          </p:cNvCxnSpPr>
          <p:nvPr/>
        </p:nvCxnSpPr>
        <p:spPr>
          <a:xfrm flipV="1">
            <a:off x="4671723" y="3929016"/>
            <a:ext cx="1129981" cy="166991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38" name="Straight Arrow Connector 437"/>
          <p:cNvCxnSpPr/>
          <p:nvPr/>
        </p:nvCxnSpPr>
        <p:spPr>
          <a:xfrm flipH="1" flipV="1">
            <a:off x="5923215" y="3939470"/>
            <a:ext cx="556219" cy="165945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39" name="Straight Arrow Connector 438"/>
          <p:cNvCxnSpPr>
            <a:stCxn id="648" idx="1"/>
          </p:cNvCxnSpPr>
          <p:nvPr/>
        </p:nvCxnSpPr>
        <p:spPr>
          <a:xfrm flipH="1" flipV="1">
            <a:off x="4536874" y="3910660"/>
            <a:ext cx="1761291" cy="176270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40" name="Straight Arrow Connector 439"/>
          <p:cNvCxnSpPr/>
          <p:nvPr/>
        </p:nvCxnSpPr>
        <p:spPr>
          <a:xfrm flipH="1" flipV="1">
            <a:off x="3383152" y="3911658"/>
            <a:ext cx="2706929" cy="1687267"/>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441" name="Group 440"/>
          <p:cNvGrpSpPr/>
          <p:nvPr/>
        </p:nvGrpSpPr>
        <p:grpSpPr>
          <a:xfrm>
            <a:off x="4220155" y="3255221"/>
            <a:ext cx="506751" cy="664708"/>
            <a:chOff x="1027560" y="1988818"/>
            <a:chExt cx="545969" cy="678181"/>
          </a:xfrm>
        </p:grpSpPr>
        <p:sp>
          <p:nvSpPr>
            <p:cNvPr id="442" name="Cube 44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44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4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44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446" name="Group 445"/>
          <p:cNvGrpSpPr/>
          <p:nvPr/>
        </p:nvGrpSpPr>
        <p:grpSpPr>
          <a:xfrm>
            <a:off x="5481494" y="3268081"/>
            <a:ext cx="506751" cy="664708"/>
            <a:chOff x="1027560" y="1988818"/>
            <a:chExt cx="545969" cy="678181"/>
          </a:xfrm>
        </p:grpSpPr>
        <p:sp>
          <p:nvSpPr>
            <p:cNvPr id="447" name="Cube 44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44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4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45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451" name="Group 450"/>
          <p:cNvGrpSpPr/>
          <p:nvPr/>
        </p:nvGrpSpPr>
        <p:grpSpPr>
          <a:xfrm>
            <a:off x="2945562" y="3251378"/>
            <a:ext cx="506751" cy="664708"/>
            <a:chOff x="1027560" y="1988818"/>
            <a:chExt cx="545969" cy="678181"/>
          </a:xfrm>
        </p:grpSpPr>
        <p:sp>
          <p:nvSpPr>
            <p:cNvPr id="452" name="Cube 45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45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5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45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cxnSp>
        <p:nvCxnSpPr>
          <p:cNvPr id="456" name="Straight Connector 455"/>
          <p:cNvCxnSpPr>
            <a:stCxn id="656" idx="0"/>
            <a:endCxn id="460" idx="2"/>
          </p:cNvCxnSpPr>
          <p:nvPr/>
        </p:nvCxnSpPr>
        <p:spPr>
          <a:xfrm flipV="1">
            <a:off x="2296805" y="5835518"/>
            <a:ext cx="42969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a:stCxn id="657" idx="0"/>
            <a:endCxn id="460" idx="2"/>
          </p:cNvCxnSpPr>
          <p:nvPr/>
        </p:nvCxnSpPr>
        <p:spPr>
          <a:xfrm flipV="1">
            <a:off x="2716635" y="5835518"/>
            <a:ext cx="986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03" name="Group 602"/>
          <p:cNvGrpSpPr/>
          <p:nvPr/>
        </p:nvGrpSpPr>
        <p:grpSpPr>
          <a:xfrm>
            <a:off x="4152030" y="5605660"/>
            <a:ext cx="787471" cy="238179"/>
            <a:chOff x="5220661" y="3675707"/>
            <a:chExt cx="978209" cy="243008"/>
          </a:xfrm>
        </p:grpSpPr>
        <p:sp>
          <p:nvSpPr>
            <p:cNvPr id="604" name="Rectangle 60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60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656" name="Rectangle 655"/>
          <p:cNvSpPr/>
          <p:nvPr/>
        </p:nvSpPr>
        <p:spPr>
          <a:xfrm>
            <a:off x="2120900" y="6228570"/>
            <a:ext cx="351808" cy="31148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H1</a:t>
            </a:r>
          </a:p>
        </p:txBody>
      </p:sp>
      <p:sp>
        <p:nvSpPr>
          <p:cNvPr id="657" name="Rectangle 656"/>
          <p:cNvSpPr/>
          <p:nvPr/>
        </p:nvSpPr>
        <p:spPr>
          <a:xfrm>
            <a:off x="2540731" y="6228570"/>
            <a:ext cx="351808" cy="31148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H2</a:t>
            </a:r>
          </a:p>
        </p:txBody>
      </p:sp>
      <p:sp>
        <p:nvSpPr>
          <p:cNvPr id="658" name="Rectangle 657"/>
          <p:cNvSpPr/>
          <p:nvPr/>
        </p:nvSpPr>
        <p:spPr>
          <a:xfrm>
            <a:off x="2962511" y="6228570"/>
            <a:ext cx="351808" cy="311481"/>
          </a:xfrm>
          <a:prstGeom prst="rect">
            <a:avLst/>
          </a:prstGeom>
          <a:solidFill>
            <a:srgbClr val="008000"/>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400">
              <a:defRPr/>
            </a:pPr>
            <a:r>
              <a:rPr lang="en-US" sz="1200" kern="0" dirty="0">
                <a:solidFill>
                  <a:prstClr val="white"/>
                </a:solidFill>
                <a:latin typeface="Calibri"/>
              </a:rPr>
              <a:t>H3</a:t>
            </a:r>
          </a:p>
        </p:txBody>
      </p:sp>
      <p:cxnSp>
        <p:nvCxnSpPr>
          <p:cNvPr id="659" name="Straight Connector 658"/>
          <p:cNvCxnSpPr>
            <a:stCxn id="662" idx="0"/>
            <a:endCxn id="604" idx="2"/>
          </p:cNvCxnSpPr>
          <p:nvPr/>
        </p:nvCxnSpPr>
        <p:spPr>
          <a:xfrm flipV="1">
            <a:off x="4121897" y="5843840"/>
            <a:ext cx="423869"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60" name="Straight Connector 659"/>
          <p:cNvCxnSpPr>
            <a:stCxn id="663" idx="0"/>
            <a:endCxn id="604" idx="2"/>
          </p:cNvCxnSpPr>
          <p:nvPr/>
        </p:nvCxnSpPr>
        <p:spPr>
          <a:xfrm flipV="1">
            <a:off x="4541727" y="5843840"/>
            <a:ext cx="4039"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61" name="Straight Connector 660"/>
          <p:cNvCxnSpPr>
            <a:stCxn id="664" idx="0"/>
            <a:endCxn id="604" idx="2"/>
          </p:cNvCxnSpPr>
          <p:nvPr/>
        </p:nvCxnSpPr>
        <p:spPr>
          <a:xfrm flipH="1" flipV="1">
            <a:off x="4545766" y="5843840"/>
            <a:ext cx="417741"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662" name="Rectangle 661"/>
          <p:cNvSpPr/>
          <p:nvPr/>
        </p:nvSpPr>
        <p:spPr>
          <a:xfrm>
            <a:off x="3945992" y="6233385"/>
            <a:ext cx="351808" cy="311481"/>
          </a:xfrm>
          <a:prstGeom prst="rect">
            <a:avLst/>
          </a:prstGeom>
          <a:solidFill>
            <a:srgbClr val="0033CC"/>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H4</a:t>
            </a:r>
          </a:p>
        </p:txBody>
      </p:sp>
      <p:sp>
        <p:nvSpPr>
          <p:cNvPr id="663" name="Rectangle 662"/>
          <p:cNvSpPr/>
          <p:nvPr/>
        </p:nvSpPr>
        <p:spPr>
          <a:xfrm>
            <a:off x="4365823" y="6233385"/>
            <a:ext cx="351808" cy="311481"/>
          </a:xfrm>
          <a:prstGeom prst="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H5</a:t>
            </a:r>
          </a:p>
        </p:txBody>
      </p:sp>
      <p:sp>
        <p:nvSpPr>
          <p:cNvPr id="664" name="Rectangle 663"/>
          <p:cNvSpPr/>
          <p:nvPr/>
        </p:nvSpPr>
        <p:spPr>
          <a:xfrm>
            <a:off x="4787603" y="6233385"/>
            <a:ext cx="351808" cy="311481"/>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H6</a:t>
            </a:r>
          </a:p>
        </p:txBody>
      </p:sp>
      <p:cxnSp>
        <p:nvCxnSpPr>
          <p:cNvPr id="665" name="Straight Connector 664"/>
          <p:cNvCxnSpPr>
            <a:stCxn id="666" idx="0"/>
            <a:endCxn id="635" idx="2"/>
          </p:cNvCxnSpPr>
          <p:nvPr/>
        </p:nvCxnSpPr>
        <p:spPr>
          <a:xfrm flipV="1">
            <a:off x="5805105" y="5835518"/>
            <a:ext cx="419983" cy="394361"/>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666" name="Rectangle 665"/>
          <p:cNvSpPr/>
          <p:nvPr/>
        </p:nvSpPr>
        <p:spPr>
          <a:xfrm>
            <a:off x="5629200" y="6229878"/>
            <a:ext cx="351808" cy="311481"/>
          </a:xfrm>
          <a:prstGeom prst="rect">
            <a:avLst/>
          </a:prstGeom>
          <a:solidFill>
            <a:srgbClr val="0033CC"/>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H7</a:t>
            </a:r>
          </a:p>
        </p:txBody>
      </p:sp>
      <p:sp>
        <p:nvSpPr>
          <p:cNvPr id="668" name="TextBox 667"/>
          <p:cNvSpPr txBox="1"/>
          <p:nvPr/>
        </p:nvSpPr>
        <p:spPr>
          <a:xfrm>
            <a:off x="3644900" y="5461178"/>
            <a:ext cx="609600" cy="400110"/>
          </a:xfrm>
          <a:prstGeom prst="rect">
            <a:avLst/>
          </a:prstGeom>
          <a:noFill/>
        </p:spPr>
        <p:txBody>
          <a:bodyPr wrap="square" rtlCol="0">
            <a:spAutoFit/>
          </a:bodyPr>
          <a:lstStyle/>
          <a:p>
            <a:pPr algn="ctr" defTabSz="914400"/>
            <a:r>
              <a:rPr lang="en-US" sz="2000" dirty="0">
                <a:solidFill>
                  <a:prstClr val="black"/>
                </a:solidFill>
                <a:latin typeface="Calibri"/>
              </a:rPr>
              <a:t>L1</a:t>
            </a:r>
          </a:p>
        </p:txBody>
      </p:sp>
      <p:sp>
        <p:nvSpPr>
          <p:cNvPr id="674" name="Rectangle 673"/>
          <p:cNvSpPr/>
          <p:nvPr/>
        </p:nvSpPr>
        <p:spPr>
          <a:xfrm>
            <a:off x="6066226" y="6241719"/>
            <a:ext cx="351808" cy="311481"/>
          </a:xfrm>
          <a:prstGeom prst="rect">
            <a:avLst/>
          </a:prstGeom>
          <a:solidFill>
            <a:srgbClr val="00800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H8</a:t>
            </a:r>
          </a:p>
        </p:txBody>
      </p:sp>
      <p:cxnSp>
        <p:nvCxnSpPr>
          <p:cNvPr id="675" name="Straight Connector 674"/>
          <p:cNvCxnSpPr>
            <a:stCxn id="674" idx="0"/>
            <a:endCxn id="635" idx="2"/>
          </p:cNvCxnSpPr>
          <p:nvPr/>
        </p:nvCxnSpPr>
        <p:spPr>
          <a:xfrm flipH="1" flipV="1">
            <a:off x="6225088" y="5835517"/>
            <a:ext cx="17042" cy="40620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6" name="Straight Arrow Connector 675"/>
          <p:cNvCxnSpPr/>
          <p:nvPr/>
        </p:nvCxnSpPr>
        <p:spPr>
          <a:xfrm flipH="1" flipV="1">
            <a:off x="4699535" y="3930200"/>
            <a:ext cx="1659385" cy="165945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678" name="Straight Arrow Connector 677"/>
          <p:cNvCxnSpPr/>
          <p:nvPr/>
        </p:nvCxnSpPr>
        <p:spPr>
          <a:xfrm flipV="1">
            <a:off x="2572981" y="3901613"/>
            <a:ext cx="535782" cy="168125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209800" y="5193267"/>
            <a:ext cx="1022800" cy="369333"/>
            <a:chOff x="501685" y="3276601"/>
            <a:chExt cx="1022800" cy="369333"/>
          </a:xfrm>
        </p:grpSpPr>
        <p:sp>
          <p:nvSpPr>
            <p:cNvPr id="486" name="TextBox 485"/>
            <p:cNvSpPr txBox="1"/>
            <p:nvPr/>
          </p:nvSpPr>
          <p:spPr>
            <a:xfrm>
              <a:off x="671045" y="3276601"/>
              <a:ext cx="609600" cy="369332"/>
            </a:xfrm>
            <a:prstGeom prst="rect">
              <a:avLst/>
            </a:prstGeom>
            <a:noFill/>
          </p:spPr>
          <p:txBody>
            <a:bodyPr wrap="square" rtlCol="0">
              <a:spAutoFit/>
            </a:bodyPr>
            <a:lstStyle/>
            <a:p>
              <a:pPr algn="ctr" defTabSz="914400"/>
              <a:r>
                <a:rPr lang="en-US" dirty="0">
                  <a:solidFill>
                    <a:srgbClr val="EEECE1">
                      <a:lumMod val="25000"/>
                    </a:srgbClr>
                  </a:solidFill>
                  <a:latin typeface="Calibri"/>
                </a:rPr>
                <a:t>1</a:t>
              </a:r>
            </a:p>
          </p:txBody>
        </p:sp>
        <p:sp>
          <p:nvSpPr>
            <p:cNvPr id="487" name="TextBox 486"/>
            <p:cNvSpPr txBox="1"/>
            <p:nvPr/>
          </p:nvSpPr>
          <p:spPr>
            <a:xfrm>
              <a:off x="841733" y="3276602"/>
              <a:ext cx="609600" cy="369332"/>
            </a:xfrm>
            <a:prstGeom prst="rect">
              <a:avLst/>
            </a:prstGeom>
            <a:noFill/>
          </p:spPr>
          <p:txBody>
            <a:bodyPr wrap="square" rtlCol="0">
              <a:spAutoFit/>
            </a:bodyPr>
            <a:lstStyle/>
            <a:p>
              <a:pPr algn="ctr" defTabSz="914400"/>
              <a:r>
                <a:rPr lang="en-US" dirty="0">
                  <a:solidFill>
                    <a:srgbClr val="EEECE1">
                      <a:lumMod val="25000"/>
                    </a:srgbClr>
                  </a:solidFill>
                  <a:latin typeface="Calibri"/>
                </a:rPr>
                <a:t>2</a:t>
              </a:r>
            </a:p>
          </p:txBody>
        </p:sp>
        <p:sp>
          <p:nvSpPr>
            <p:cNvPr id="613" name="TextBox 612"/>
            <p:cNvSpPr txBox="1"/>
            <p:nvPr/>
          </p:nvSpPr>
          <p:spPr>
            <a:xfrm>
              <a:off x="1143485" y="3276601"/>
              <a:ext cx="381000" cy="369332"/>
            </a:xfrm>
            <a:prstGeom prst="rect">
              <a:avLst/>
            </a:prstGeom>
            <a:noFill/>
          </p:spPr>
          <p:txBody>
            <a:bodyPr wrap="square" rtlCol="0">
              <a:spAutoFit/>
            </a:bodyPr>
            <a:lstStyle/>
            <a:p>
              <a:pPr algn="ctr" defTabSz="914400"/>
              <a:r>
                <a:rPr lang="en-US" dirty="0">
                  <a:solidFill>
                    <a:srgbClr val="EEECE1">
                      <a:lumMod val="25000"/>
                    </a:srgbClr>
                  </a:solidFill>
                  <a:latin typeface="Calibri"/>
                </a:rPr>
                <a:t>3</a:t>
              </a:r>
            </a:p>
          </p:txBody>
        </p:sp>
        <p:sp>
          <p:nvSpPr>
            <p:cNvPr id="692" name="TextBox 691"/>
            <p:cNvSpPr txBox="1"/>
            <p:nvPr/>
          </p:nvSpPr>
          <p:spPr>
            <a:xfrm>
              <a:off x="501685" y="3276601"/>
              <a:ext cx="609600" cy="369332"/>
            </a:xfrm>
            <a:prstGeom prst="rect">
              <a:avLst/>
            </a:prstGeom>
            <a:noFill/>
          </p:spPr>
          <p:txBody>
            <a:bodyPr wrap="square" rtlCol="0">
              <a:spAutoFit/>
            </a:bodyPr>
            <a:lstStyle/>
            <a:p>
              <a:pPr algn="ctr" defTabSz="914400"/>
              <a:r>
                <a:rPr lang="en-US" dirty="0">
                  <a:solidFill>
                    <a:srgbClr val="EEECE1">
                      <a:lumMod val="25000"/>
                    </a:srgbClr>
                  </a:solidFill>
                  <a:latin typeface="Calibri"/>
                </a:rPr>
                <a:t>0</a:t>
              </a:r>
            </a:p>
          </p:txBody>
        </p:sp>
      </p:grpSp>
      <p:sp>
        <p:nvSpPr>
          <p:cNvPr id="183" name="Content Placeholder 5"/>
          <p:cNvSpPr>
            <a:spLocks noGrp="1"/>
          </p:cNvSpPr>
          <p:nvPr>
            <p:ph idx="1"/>
          </p:nvPr>
        </p:nvSpPr>
        <p:spPr>
          <a:xfrm>
            <a:off x="381000" y="1676400"/>
            <a:ext cx="8153400" cy="1295400"/>
          </a:xfrm>
        </p:spPr>
        <p:txBody>
          <a:bodyPr>
            <a:normAutofit/>
          </a:bodyPr>
          <a:lstStyle/>
          <a:p>
            <a:pPr marL="0" indent="0">
              <a:buNone/>
            </a:pPr>
            <a:r>
              <a:rPr lang="en-US" sz="2200" dirty="0"/>
              <a:t>Track path-wise congestion metrics (3 bits) between each pair of </a:t>
            </a:r>
            <a:r>
              <a:rPr lang="en-US" sz="2200" dirty="0">
                <a:solidFill>
                  <a:srgbClr val="0033CC"/>
                </a:solidFill>
              </a:rPr>
              <a:t>leaf switches</a:t>
            </a:r>
            <a:endParaRPr lang="en-US" sz="2000" dirty="0">
              <a:solidFill>
                <a:srgbClr val="0033CC"/>
              </a:solidFill>
            </a:endParaRPr>
          </a:p>
        </p:txBody>
      </p:sp>
      <p:sp>
        <p:nvSpPr>
          <p:cNvPr id="225" name="Rectangle 224"/>
          <p:cNvSpPr/>
          <p:nvPr/>
        </p:nvSpPr>
        <p:spPr>
          <a:xfrm>
            <a:off x="1981200" y="2667000"/>
            <a:ext cx="5029200" cy="3962399"/>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400"/>
            <a:endParaRPr lang="en-US" sz="1400" dirty="0">
              <a:solidFill>
                <a:srgbClr val="000000"/>
              </a:solidFill>
              <a:latin typeface="Calibri"/>
            </a:endParaRPr>
          </a:p>
        </p:txBody>
      </p:sp>
      <p:grpSp>
        <p:nvGrpSpPr>
          <p:cNvPr id="12" name="Group 11"/>
          <p:cNvGrpSpPr/>
          <p:nvPr/>
        </p:nvGrpSpPr>
        <p:grpSpPr>
          <a:xfrm>
            <a:off x="304801" y="2971797"/>
            <a:ext cx="2514600" cy="2117545"/>
            <a:chOff x="-1418677" y="2833374"/>
            <a:chExt cx="2053386" cy="1729157"/>
          </a:xfrm>
        </p:grpSpPr>
        <p:grpSp>
          <p:nvGrpSpPr>
            <p:cNvPr id="85" name="Group 84"/>
            <p:cNvGrpSpPr/>
            <p:nvPr/>
          </p:nvGrpSpPr>
          <p:grpSpPr>
            <a:xfrm>
              <a:off x="-1418677" y="2833374"/>
              <a:ext cx="2053386" cy="1729157"/>
              <a:chOff x="2101278" y="4509773"/>
              <a:chExt cx="2053386" cy="1729157"/>
            </a:xfrm>
          </p:grpSpPr>
          <p:grpSp>
            <p:nvGrpSpPr>
              <p:cNvPr id="79" name="Group 78"/>
              <p:cNvGrpSpPr/>
              <p:nvPr/>
            </p:nvGrpSpPr>
            <p:grpSpPr>
              <a:xfrm>
                <a:off x="2101278" y="4509773"/>
                <a:ext cx="2053386" cy="1729157"/>
                <a:chOff x="1575758" y="3820000"/>
                <a:chExt cx="2184600" cy="1839653"/>
              </a:xfrm>
            </p:grpSpPr>
            <p:sp>
              <p:nvSpPr>
                <p:cNvPr id="462" name="TextBox 461"/>
                <p:cNvSpPr txBox="1"/>
                <p:nvPr/>
              </p:nvSpPr>
              <p:spPr>
                <a:xfrm>
                  <a:off x="1647479" y="5071404"/>
                  <a:ext cx="2112879" cy="588249"/>
                </a:xfrm>
                <a:prstGeom prst="rect">
                  <a:avLst/>
                </a:prstGeom>
                <a:noFill/>
              </p:spPr>
              <p:txBody>
                <a:bodyPr wrap="square" rtlCol="0">
                  <a:spAutoFit/>
                </a:bodyPr>
                <a:lstStyle/>
                <a:p>
                  <a:pPr algn="ctr" defTabSz="914400"/>
                  <a:r>
                    <a:rPr lang="en-US" dirty="0">
                      <a:solidFill>
                        <a:prstClr val="black"/>
                      </a:solidFill>
                      <a:latin typeface="Calibri"/>
                    </a:rPr>
                    <a:t>Congestion-To-Leaf</a:t>
                  </a:r>
                </a:p>
                <a:p>
                  <a:pPr algn="ctr" defTabSz="914400"/>
                  <a:r>
                    <a:rPr lang="en-US" sz="2000" dirty="0">
                      <a:solidFill>
                        <a:prstClr val="black"/>
                      </a:solidFill>
                      <a:latin typeface="Calibri"/>
                    </a:rPr>
                    <a:t>Table @L0</a:t>
                  </a:r>
                </a:p>
              </p:txBody>
            </p:sp>
            <p:sp>
              <p:nvSpPr>
                <p:cNvPr id="464" name="Rectangle 463"/>
                <p:cNvSpPr/>
                <p:nvPr/>
              </p:nvSpPr>
              <p:spPr>
                <a:xfrm>
                  <a:off x="2205104" y="4517556"/>
                  <a:ext cx="1021926" cy="47008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sz="2800">
                    <a:solidFill>
                      <a:prstClr val="black"/>
                    </a:solidFill>
                    <a:latin typeface="Calibri"/>
                  </a:endParaRPr>
                </a:p>
              </p:txBody>
            </p:sp>
            <p:sp>
              <p:nvSpPr>
                <p:cNvPr id="465" name="TextBox 464"/>
                <p:cNvSpPr txBox="1"/>
                <p:nvPr/>
              </p:nvSpPr>
              <p:spPr>
                <a:xfrm rot="16200000">
                  <a:off x="1073733" y="4322025"/>
                  <a:ext cx="1298173" cy="294124"/>
                </a:xfrm>
                <a:prstGeom prst="rect">
                  <a:avLst/>
                </a:prstGeom>
                <a:noFill/>
              </p:spPr>
              <p:txBody>
                <a:bodyPr wrap="square" rtlCol="0">
                  <a:spAutoFit/>
                </a:bodyPr>
                <a:lstStyle/>
                <a:p>
                  <a:pPr defTabSz="914400"/>
                  <a:r>
                    <a:rPr lang="en-US" sz="1600" dirty="0" err="1">
                      <a:solidFill>
                        <a:prstClr val="black"/>
                      </a:solidFill>
                      <a:latin typeface="Calibri"/>
                    </a:rPr>
                    <a:t>Dest</a:t>
                  </a:r>
                  <a:r>
                    <a:rPr lang="en-US" sz="1600" dirty="0">
                      <a:solidFill>
                        <a:prstClr val="black"/>
                      </a:solidFill>
                      <a:latin typeface="Calibri"/>
                    </a:rPr>
                    <a:t> Leaf</a:t>
                  </a:r>
                </a:p>
              </p:txBody>
            </p:sp>
            <p:cxnSp>
              <p:nvCxnSpPr>
                <p:cNvPr id="466" name="Straight Connector 465"/>
                <p:cNvCxnSpPr>
                  <a:endCxn id="464" idx="3"/>
                </p:cNvCxnSpPr>
                <p:nvPr/>
              </p:nvCxnSpPr>
              <p:spPr>
                <a:xfrm flipV="1">
                  <a:off x="2205104" y="4752596"/>
                  <a:ext cx="1021926" cy="706"/>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V="1">
                  <a:off x="2473325" y="4518026"/>
                  <a:ext cx="0" cy="467194"/>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sp>
              <p:nvSpPr>
                <p:cNvPr id="474" name="TextBox 473"/>
                <p:cNvSpPr txBox="1"/>
                <p:nvPr/>
              </p:nvSpPr>
              <p:spPr>
                <a:xfrm>
                  <a:off x="2205616" y="3952403"/>
                  <a:ext cx="1025141" cy="294124"/>
                </a:xfrm>
                <a:prstGeom prst="rect">
                  <a:avLst/>
                </a:prstGeom>
                <a:noFill/>
              </p:spPr>
              <p:txBody>
                <a:bodyPr wrap="square" rtlCol="0">
                  <a:spAutoFit/>
                </a:bodyPr>
                <a:lstStyle/>
                <a:p>
                  <a:pPr algn="ctr" defTabSz="914400"/>
                  <a:r>
                    <a:rPr lang="en-US" sz="1600" dirty="0">
                      <a:solidFill>
                        <a:prstClr val="black"/>
                      </a:solidFill>
                      <a:latin typeface="Calibri"/>
                    </a:rPr>
                    <a:t>Path</a:t>
                  </a:r>
                </a:p>
              </p:txBody>
            </p:sp>
            <p:sp>
              <p:nvSpPr>
                <p:cNvPr id="475" name="TextBox 474"/>
                <p:cNvSpPr txBox="1"/>
                <p:nvPr/>
              </p:nvSpPr>
              <p:spPr>
                <a:xfrm>
                  <a:off x="2162445" y="4146870"/>
                  <a:ext cx="275955" cy="338554"/>
                </a:xfrm>
                <a:prstGeom prst="rect">
                  <a:avLst/>
                </a:prstGeom>
                <a:noFill/>
              </p:spPr>
              <p:txBody>
                <a:bodyPr wrap="square" rtlCol="0">
                  <a:spAutoFit/>
                </a:bodyPr>
                <a:lstStyle/>
                <a:p>
                  <a:pPr defTabSz="914400"/>
                  <a:r>
                    <a:rPr lang="en-US" dirty="0">
                      <a:solidFill>
                        <a:prstClr val="black"/>
                      </a:solidFill>
                      <a:latin typeface="Calibri"/>
                    </a:rPr>
                    <a:t>0</a:t>
                  </a:r>
                </a:p>
              </p:txBody>
            </p:sp>
            <p:sp>
              <p:nvSpPr>
                <p:cNvPr id="476" name="TextBox 475"/>
                <p:cNvSpPr txBox="1"/>
                <p:nvPr/>
              </p:nvSpPr>
              <p:spPr>
                <a:xfrm>
                  <a:off x="2448194" y="4146870"/>
                  <a:ext cx="352155" cy="338554"/>
                </a:xfrm>
                <a:prstGeom prst="rect">
                  <a:avLst/>
                </a:prstGeom>
                <a:noFill/>
              </p:spPr>
              <p:txBody>
                <a:bodyPr wrap="square" rtlCol="0">
                  <a:spAutoFit/>
                </a:bodyPr>
                <a:lstStyle/>
                <a:p>
                  <a:pPr defTabSz="914400"/>
                  <a:r>
                    <a:rPr lang="en-US" dirty="0">
                      <a:solidFill>
                        <a:prstClr val="black"/>
                      </a:solidFill>
                      <a:latin typeface="Calibri"/>
                    </a:rPr>
                    <a:t>1</a:t>
                  </a:r>
                </a:p>
              </p:txBody>
            </p:sp>
            <p:sp>
              <p:nvSpPr>
                <p:cNvPr id="477" name="TextBox 476"/>
                <p:cNvSpPr txBox="1"/>
                <p:nvPr/>
              </p:nvSpPr>
              <p:spPr>
                <a:xfrm>
                  <a:off x="2705100" y="4142359"/>
                  <a:ext cx="602172" cy="338554"/>
                </a:xfrm>
                <a:prstGeom prst="rect">
                  <a:avLst/>
                </a:prstGeom>
                <a:noFill/>
              </p:spPr>
              <p:txBody>
                <a:bodyPr wrap="square" rtlCol="0">
                  <a:spAutoFit/>
                </a:bodyPr>
                <a:lstStyle/>
                <a:p>
                  <a:pPr defTabSz="914400"/>
                  <a:r>
                    <a:rPr lang="en-US" dirty="0">
                      <a:solidFill>
                        <a:prstClr val="black"/>
                      </a:solidFill>
                      <a:latin typeface="Calibri"/>
                    </a:rPr>
                    <a:t>2</a:t>
                  </a:r>
                </a:p>
              </p:txBody>
            </p:sp>
            <p:sp>
              <p:nvSpPr>
                <p:cNvPr id="478" name="TextBox 477"/>
                <p:cNvSpPr txBox="1"/>
                <p:nvPr/>
              </p:nvSpPr>
              <p:spPr>
                <a:xfrm>
                  <a:off x="1828798" y="4447313"/>
                  <a:ext cx="533400" cy="338554"/>
                </a:xfrm>
                <a:prstGeom prst="rect">
                  <a:avLst/>
                </a:prstGeom>
                <a:noFill/>
              </p:spPr>
              <p:txBody>
                <a:bodyPr wrap="square" rtlCol="0">
                  <a:spAutoFit/>
                </a:bodyPr>
                <a:lstStyle/>
                <a:p>
                  <a:pPr defTabSz="914400"/>
                  <a:r>
                    <a:rPr lang="en-US" dirty="0">
                      <a:solidFill>
                        <a:prstClr val="black"/>
                      </a:solidFill>
                      <a:latin typeface="Calibri"/>
                    </a:rPr>
                    <a:t>L1</a:t>
                  </a:r>
                </a:p>
              </p:txBody>
            </p:sp>
            <p:sp>
              <p:nvSpPr>
                <p:cNvPr id="483" name="TextBox 482"/>
                <p:cNvSpPr txBox="1"/>
                <p:nvPr/>
              </p:nvSpPr>
              <p:spPr>
                <a:xfrm>
                  <a:off x="1828800" y="4680600"/>
                  <a:ext cx="533401" cy="338554"/>
                </a:xfrm>
                <a:prstGeom prst="rect">
                  <a:avLst/>
                </a:prstGeom>
                <a:noFill/>
              </p:spPr>
              <p:txBody>
                <a:bodyPr wrap="square" rtlCol="0">
                  <a:spAutoFit/>
                </a:bodyPr>
                <a:lstStyle/>
                <a:p>
                  <a:pPr defTabSz="914400"/>
                  <a:r>
                    <a:rPr lang="en-US" dirty="0">
                      <a:solidFill>
                        <a:prstClr val="black"/>
                      </a:solidFill>
                      <a:latin typeface="Calibri"/>
                    </a:rPr>
                    <a:t>L2</a:t>
                  </a:r>
                </a:p>
              </p:txBody>
            </p:sp>
            <p:cxnSp>
              <p:nvCxnSpPr>
                <p:cNvPr id="484" name="Straight Connector 483"/>
                <p:cNvCxnSpPr/>
                <p:nvPr/>
              </p:nvCxnSpPr>
              <p:spPr>
                <a:xfrm flipV="1">
                  <a:off x="2720748" y="4517556"/>
                  <a:ext cx="0" cy="470081"/>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4" name="Straight Connector 613"/>
              <p:cNvCxnSpPr/>
              <p:nvPr/>
            </p:nvCxnSpPr>
            <p:spPr>
              <a:xfrm flipV="1">
                <a:off x="3418795" y="5165434"/>
                <a:ext cx="0" cy="441846"/>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3" name="TextBox 692"/>
            <p:cNvSpPr txBox="1"/>
            <p:nvPr/>
          </p:nvSpPr>
          <p:spPr>
            <a:xfrm>
              <a:off x="-128735" y="3134612"/>
              <a:ext cx="566003" cy="317132"/>
            </a:xfrm>
            <a:prstGeom prst="rect">
              <a:avLst/>
            </a:prstGeom>
            <a:noFill/>
          </p:spPr>
          <p:txBody>
            <a:bodyPr wrap="square" rtlCol="0">
              <a:spAutoFit/>
            </a:bodyPr>
            <a:lstStyle/>
            <a:p>
              <a:pPr defTabSz="914400"/>
              <a:r>
                <a:rPr lang="en-US" dirty="0">
                  <a:solidFill>
                    <a:prstClr val="black"/>
                  </a:solidFill>
                  <a:latin typeface="Calibri"/>
                </a:rPr>
                <a:t>3</a:t>
              </a:r>
            </a:p>
          </p:txBody>
        </p:sp>
      </p:grpSp>
      <p:grpSp>
        <p:nvGrpSpPr>
          <p:cNvPr id="9" name="Group 8"/>
          <p:cNvGrpSpPr/>
          <p:nvPr/>
        </p:nvGrpSpPr>
        <p:grpSpPr>
          <a:xfrm>
            <a:off x="6595645" y="2971801"/>
            <a:ext cx="2511886" cy="2092124"/>
            <a:chOff x="-1576746" y="4661119"/>
            <a:chExt cx="2110145" cy="1737387"/>
          </a:xfrm>
        </p:grpSpPr>
        <p:grpSp>
          <p:nvGrpSpPr>
            <p:cNvPr id="285" name="Group 284"/>
            <p:cNvGrpSpPr/>
            <p:nvPr/>
          </p:nvGrpSpPr>
          <p:grpSpPr>
            <a:xfrm>
              <a:off x="-1576746" y="4661119"/>
              <a:ext cx="2110145" cy="1737387"/>
              <a:chOff x="2095124" y="4508718"/>
              <a:chExt cx="2110145" cy="1737387"/>
            </a:xfrm>
          </p:grpSpPr>
          <p:grpSp>
            <p:nvGrpSpPr>
              <p:cNvPr id="286" name="Group 285"/>
              <p:cNvGrpSpPr/>
              <p:nvPr/>
            </p:nvGrpSpPr>
            <p:grpSpPr>
              <a:xfrm>
                <a:off x="2095124" y="4508718"/>
                <a:ext cx="2110145" cy="1737387"/>
                <a:chOff x="1569212" y="3818876"/>
                <a:chExt cx="2244987" cy="1848408"/>
              </a:xfrm>
            </p:grpSpPr>
            <p:sp>
              <p:nvSpPr>
                <p:cNvPr id="288" name="TextBox 287"/>
                <p:cNvSpPr txBox="1"/>
                <p:nvPr/>
              </p:nvSpPr>
              <p:spPr>
                <a:xfrm>
                  <a:off x="1640510" y="5069054"/>
                  <a:ext cx="2173689" cy="598230"/>
                </a:xfrm>
                <a:prstGeom prst="rect">
                  <a:avLst/>
                </a:prstGeom>
                <a:noFill/>
              </p:spPr>
              <p:txBody>
                <a:bodyPr wrap="square" rtlCol="0">
                  <a:spAutoFit/>
                </a:bodyPr>
                <a:lstStyle/>
                <a:p>
                  <a:pPr algn="ctr" defTabSz="914400"/>
                  <a:r>
                    <a:rPr lang="en-US" dirty="0">
                      <a:solidFill>
                        <a:prstClr val="black"/>
                      </a:solidFill>
                      <a:latin typeface="Calibri"/>
                    </a:rPr>
                    <a:t>Congestion-From-Leaf</a:t>
                  </a:r>
                </a:p>
                <a:p>
                  <a:pPr algn="ctr" defTabSz="914400"/>
                  <a:r>
                    <a:rPr lang="en-US" sz="2000" dirty="0">
                      <a:solidFill>
                        <a:prstClr val="black"/>
                      </a:solidFill>
                      <a:latin typeface="Calibri"/>
                    </a:rPr>
                    <a:t>Table @L2</a:t>
                  </a:r>
                </a:p>
              </p:txBody>
            </p:sp>
            <p:sp>
              <p:nvSpPr>
                <p:cNvPr id="289" name="Rectangle 288"/>
                <p:cNvSpPr/>
                <p:nvPr/>
              </p:nvSpPr>
              <p:spPr>
                <a:xfrm>
                  <a:off x="2205104" y="4517556"/>
                  <a:ext cx="1021926" cy="47008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sz="2800">
                    <a:solidFill>
                      <a:prstClr val="black"/>
                    </a:solidFill>
                    <a:latin typeface="Calibri"/>
                  </a:endParaRPr>
                </a:p>
              </p:txBody>
            </p:sp>
            <p:sp>
              <p:nvSpPr>
                <p:cNvPr id="290" name="TextBox 289"/>
                <p:cNvSpPr txBox="1"/>
                <p:nvPr/>
              </p:nvSpPr>
              <p:spPr>
                <a:xfrm rot="16200000">
                  <a:off x="1071416" y="4316672"/>
                  <a:ext cx="1298173" cy="302581"/>
                </a:xfrm>
                <a:prstGeom prst="rect">
                  <a:avLst/>
                </a:prstGeom>
                <a:noFill/>
              </p:spPr>
              <p:txBody>
                <a:bodyPr wrap="square" rtlCol="0">
                  <a:spAutoFit/>
                </a:bodyPr>
                <a:lstStyle/>
                <a:p>
                  <a:pPr defTabSz="914400"/>
                  <a:r>
                    <a:rPr lang="en-US" sz="1600" dirty="0" err="1">
                      <a:solidFill>
                        <a:prstClr val="black"/>
                      </a:solidFill>
                      <a:latin typeface="Calibri"/>
                    </a:rPr>
                    <a:t>Src</a:t>
                  </a:r>
                  <a:r>
                    <a:rPr lang="en-US" sz="1600" dirty="0">
                      <a:solidFill>
                        <a:prstClr val="black"/>
                      </a:solidFill>
                      <a:latin typeface="Calibri"/>
                    </a:rPr>
                    <a:t> Leaf</a:t>
                  </a:r>
                </a:p>
              </p:txBody>
            </p:sp>
            <p:cxnSp>
              <p:nvCxnSpPr>
                <p:cNvPr id="291" name="Straight Connector 290"/>
                <p:cNvCxnSpPr>
                  <a:endCxn id="289" idx="3"/>
                </p:cNvCxnSpPr>
                <p:nvPr/>
              </p:nvCxnSpPr>
              <p:spPr>
                <a:xfrm flipV="1">
                  <a:off x="2205104" y="4752596"/>
                  <a:ext cx="1021926" cy="706"/>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2473325" y="4518026"/>
                  <a:ext cx="0" cy="467194"/>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sp>
              <p:nvSpPr>
                <p:cNvPr id="293" name="TextBox 292"/>
                <p:cNvSpPr txBox="1"/>
                <p:nvPr/>
              </p:nvSpPr>
              <p:spPr>
                <a:xfrm>
                  <a:off x="2182043" y="3914351"/>
                  <a:ext cx="1025140" cy="299115"/>
                </a:xfrm>
                <a:prstGeom prst="rect">
                  <a:avLst/>
                </a:prstGeom>
                <a:noFill/>
              </p:spPr>
              <p:txBody>
                <a:bodyPr wrap="square" rtlCol="0">
                  <a:spAutoFit/>
                </a:bodyPr>
                <a:lstStyle/>
                <a:p>
                  <a:pPr algn="ctr" defTabSz="914400"/>
                  <a:r>
                    <a:rPr lang="en-US" sz="1600" dirty="0">
                      <a:solidFill>
                        <a:prstClr val="black"/>
                      </a:solidFill>
                      <a:latin typeface="Calibri"/>
                    </a:rPr>
                    <a:t>Path</a:t>
                  </a:r>
                </a:p>
              </p:txBody>
            </p:sp>
            <p:sp>
              <p:nvSpPr>
                <p:cNvPr id="294" name="TextBox 293"/>
                <p:cNvSpPr txBox="1"/>
                <p:nvPr/>
              </p:nvSpPr>
              <p:spPr>
                <a:xfrm>
                  <a:off x="2162445" y="4146870"/>
                  <a:ext cx="275955" cy="338554"/>
                </a:xfrm>
                <a:prstGeom prst="rect">
                  <a:avLst/>
                </a:prstGeom>
                <a:noFill/>
              </p:spPr>
              <p:txBody>
                <a:bodyPr wrap="square" rtlCol="0">
                  <a:spAutoFit/>
                </a:bodyPr>
                <a:lstStyle/>
                <a:p>
                  <a:pPr defTabSz="914400"/>
                  <a:r>
                    <a:rPr lang="en-US" dirty="0">
                      <a:solidFill>
                        <a:prstClr val="black"/>
                      </a:solidFill>
                      <a:latin typeface="Calibri"/>
                    </a:rPr>
                    <a:t>0</a:t>
                  </a:r>
                </a:p>
              </p:txBody>
            </p:sp>
            <p:sp>
              <p:nvSpPr>
                <p:cNvPr id="295" name="TextBox 294"/>
                <p:cNvSpPr txBox="1"/>
                <p:nvPr/>
              </p:nvSpPr>
              <p:spPr>
                <a:xfrm>
                  <a:off x="2448194" y="4146870"/>
                  <a:ext cx="352155" cy="338554"/>
                </a:xfrm>
                <a:prstGeom prst="rect">
                  <a:avLst/>
                </a:prstGeom>
                <a:noFill/>
              </p:spPr>
              <p:txBody>
                <a:bodyPr wrap="square" rtlCol="0">
                  <a:spAutoFit/>
                </a:bodyPr>
                <a:lstStyle/>
                <a:p>
                  <a:pPr defTabSz="914400"/>
                  <a:r>
                    <a:rPr lang="en-US" dirty="0">
                      <a:solidFill>
                        <a:prstClr val="black"/>
                      </a:solidFill>
                      <a:latin typeface="Calibri"/>
                    </a:rPr>
                    <a:t>1</a:t>
                  </a:r>
                </a:p>
              </p:txBody>
            </p:sp>
            <p:sp>
              <p:nvSpPr>
                <p:cNvPr id="296" name="TextBox 295"/>
                <p:cNvSpPr txBox="1"/>
                <p:nvPr/>
              </p:nvSpPr>
              <p:spPr>
                <a:xfrm>
                  <a:off x="2705100" y="4142359"/>
                  <a:ext cx="602172" cy="338554"/>
                </a:xfrm>
                <a:prstGeom prst="rect">
                  <a:avLst/>
                </a:prstGeom>
                <a:noFill/>
              </p:spPr>
              <p:txBody>
                <a:bodyPr wrap="square" rtlCol="0">
                  <a:spAutoFit/>
                </a:bodyPr>
                <a:lstStyle/>
                <a:p>
                  <a:pPr defTabSz="914400"/>
                  <a:r>
                    <a:rPr lang="en-US" dirty="0">
                      <a:solidFill>
                        <a:prstClr val="black"/>
                      </a:solidFill>
                      <a:latin typeface="Calibri"/>
                    </a:rPr>
                    <a:t>2</a:t>
                  </a:r>
                </a:p>
              </p:txBody>
            </p:sp>
            <p:sp>
              <p:nvSpPr>
                <p:cNvPr id="297" name="TextBox 296"/>
                <p:cNvSpPr txBox="1"/>
                <p:nvPr/>
              </p:nvSpPr>
              <p:spPr>
                <a:xfrm>
                  <a:off x="1819494" y="4471888"/>
                  <a:ext cx="533400" cy="326308"/>
                </a:xfrm>
                <a:prstGeom prst="rect">
                  <a:avLst/>
                </a:prstGeom>
                <a:noFill/>
              </p:spPr>
              <p:txBody>
                <a:bodyPr wrap="square" rtlCol="0">
                  <a:spAutoFit/>
                </a:bodyPr>
                <a:lstStyle/>
                <a:p>
                  <a:pPr defTabSz="914400"/>
                  <a:r>
                    <a:rPr lang="en-US" dirty="0">
                      <a:solidFill>
                        <a:prstClr val="black"/>
                      </a:solidFill>
                      <a:latin typeface="Calibri"/>
                    </a:rPr>
                    <a:t>L0</a:t>
                  </a:r>
                </a:p>
              </p:txBody>
            </p:sp>
            <p:sp>
              <p:nvSpPr>
                <p:cNvPr id="298" name="TextBox 297"/>
                <p:cNvSpPr txBox="1"/>
                <p:nvPr/>
              </p:nvSpPr>
              <p:spPr>
                <a:xfrm>
                  <a:off x="1828800" y="4704389"/>
                  <a:ext cx="533401" cy="326308"/>
                </a:xfrm>
                <a:prstGeom prst="rect">
                  <a:avLst/>
                </a:prstGeom>
                <a:noFill/>
              </p:spPr>
              <p:txBody>
                <a:bodyPr wrap="square" rtlCol="0">
                  <a:spAutoFit/>
                </a:bodyPr>
                <a:lstStyle/>
                <a:p>
                  <a:pPr defTabSz="914400"/>
                  <a:r>
                    <a:rPr lang="en-US" dirty="0">
                      <a:solidFill>
                        <a:prstClr val="black"/>
                      </a:solidFill>
                      <a:latin typeface="Calibri"/>
                    </a:rPr>
                    <a:t>L1</a:t>
                  </a:r>
                </a:p>
              </p:txBody>
            </p:sp>
            <p:cxnSp>
              <p:nvCxnSpPr>
                <p:cNvPr id="299" name="Straight Connector 298"/>
                <p:cNvCxnSpPr/>
                <p:nvPr/>
              </p:nvCxnSpPr>
              <p:spPr>
                <a:xfrm flipV="1">
                  <a:off x="2720748" y="4517556"/>
                  <a:ext cx="0" cy="470081"/>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7" name="Straight Connector 286"/>
              <p:cNvCxnSpPr/>
              <p:nvPr/>
            </p:nvCxnSpPr>
            <p:spPr>
              <a:xfrm flipV="1">
                <a:off x="3418795" y="5165434"/>
                <a:ext cx="0" cy="441846"/>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0" name="TextBox 299"/>
            <p:cNvSpPr txBox="1"/>
            <p:nvPr/>
          </p:nvSpPr>
          <p:spPr>
            <a:xfrm>
              <a:off x="-261203" y="4963410"/>
              <a:ext cx="566003" cy="306709"/>
            </a:xfrm>
            <a:prstGeom prst="rect">
              <a:avLst/>
            </a:prstGeom>
            <a:noFill/>
          </p:spPr>
          <p:txBody>
            <a:bodyPr wrap="square" rtlCol="0">
              <a:spAutoFit/>
            </a:bodyPr>
            <a:lstStyle/>
            <a:p>
              <a:pPr defTabSz="914400"/>
              <a:r>
                <a:rPr lang="en-US" dirty="0">
                  <a:solidFill>
                    <a:prstClr val="black"/>
                  </a:solidFill>
                  <a:latin typeface="Calibri"/>
                </a:rPr>
                <a:t>3</a:t>
              </a:r>
            </a:p>
          </p:txBody>
        </p:sp>
      </p:grpSp>
      <p:grpSp>
        <p:nvGrpSpPr>
          <p:cNvPr id="202" name="Group 201"/>
          <p:cNvGrpSpPr/>
          <p:nvPr/>
        </p:nvGrpSpPr>
        <p:grpSpPr>
          <a:xfrm>
            <a:off x="6705600" y="5120872"/>
            <a:ext cx="1385816" cy="670328"/>
            <a:chOff x="685800" y="3749272"/>
            <a:chExt cx="1385816" cy="670328"/>
          </a:xfrm>
        </p:grpSpPr>
        <p:grpSp>
          <p:nvGrpSpPr>
            <p:cNvPr id="203" name="Group 202"/>
            <p:cNvGrpSpPr/>
            <p:nvPr/>
          </p:nvGrpSpPr>
          <p:grpSpPr>
            <a:xfrm>
              <a:off x="685800" y="3749272"/>
              <a:ext cx="1095178" cy="670328"/>
              <a:chOff x="1143000" y="3505200"/>
              <a:chExt cx="1095178" cy="670328"/>
            </a:xfrm>
          </p:grpSpPr>
          <p:sp>
            <p:nvSpPr>
              <p:cNvPr id="206" name="Rectangle 205"/>
              <p:cNvSpPr/>
              <p:nvPr/>
            </p:nvSpPr>
            <p:spPr>
              <a:xfrm>
                <a:off x="1143000" y="3505200"/>
                <a:ext cx="1095178" cy="670328"/>
              </a:xfrm>
              <a:prstGeom prst="rect">
                <a:avLst/>
              </a:prstGeom>
              <a:solidFill>
                <a:srgbClr val="EEE918"/>
              </a:solidFill>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1400" dirty="0">
                    <a:solidFill>
                      <a:prstClr val="black"/>
                    </a:solidFill>
                    <a:latin typeface="Calibri"/>
                    <a:sym typeface="Wingdings"/>
                  </a:rPr>
                  <a:t>L0</a:t>
                </a:r>
                <a:r>
                  <a:rPr lang="en-US" sz="1400" dirty="0">
                    <a:solidFill>
                      <a:prstClr val="black"/>
                    </a:solidFill>
                    <a:latin typeface="Wingdings"/>
                    <a:ea typeface="Wingdings"/>
                    <a:cs typeface="Wingdings"/>
                    <a:sym typeface="Wingdings"/>
                  </a:rPr>
                  <a:t></a:t>
                </a:r>
                <a:r>
                  <a:rPr lang="en-US" sz="1400" dirty="0">
                    <a:solidFill>
                      <a:prstClr val="black"/>
                    </a:solidFill>
                    <a:latin typeface="Calibri"/>
                    <a:sym typeface="Wingdings"/>
                  </a:rPr>
                  <a:t>L2</a:t>
                </a:r>
              </a:p>
              <a:p>
                <a:pPr algn="ctr" defTabSz="914400"/>
                <a:r>
                  <a:rPr lang="en-US" sz="1400" dirty="0">
                    <a:solidFill>
                      <a:prstClr val="black"/>
                    </a:solidFill>
                    <a:latin typeface="Calibri"/>
                    <a:sym typeface="Wingdings"/>
                  </a:rPr>
                  <a:t>Path=2</a:t>
                </a:r>
              </a:p>
              <a:p>
                <a:pPr algn="ctr" defTabSz="914400"/>
                <a:r>
                  <a:rPr lang="en-US" sz="1400" b="1" dirty="0">
                    <a:solidFill>
                      <a:srgbClr val="BD0A12"/>
                    </a:solidFill>
                    <a:latin typeface="Calibri"/>
                    <a:sym typeface="Wingdings"/>
                  </a:rPr>
                  <a:t>CE=5</a:t>
                </a:r>
                <a:endParaRPr lang="en-US" sz="1400" b="1" dirty="0">
                  <a:solidFill>
                    <a:srgbClr val="BD0A12"/>
                  </a:solidFill>
                  <a:latin typeface="Calibri"/>
                </a:endParaRPr>
              </a:p>
            </p:txBody>
          </p:sp>
          <p:cxnSp>
            <p:nvCxnSpPr>
              <p:cNvPr id="207" name="Straight Connector 206"/>
              <p:cNvCxnSpPr/>
              <p:nvPr/>
            </p:nvCxnSpPr>
            <p:spPr>
              <a:xfrm flipH="1">
                <a:off x="1145115" y="3727004"/>
                <a:ext cx="1082653" cy="10410"/>
              </a:xfrm>
              <a:prstGeom prst="line">
                <a:avLst/>
              </a:prstGeom>
              <a:ln w="127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grpSp>
        <p:sp>
          <p:nvSpPr>
            <p:cNvPr id="204" name="Rectangle 203"/>
            <p:cNvSpPr/>
            <p:nvPr/>
          </p:nvSpPr>
          <p:spPr>
            <a:xfrm>
              <a:off x="1935383" y="3962653"/>
              <a:ext cx="136233" cy="266700"/>
            </a:xfrm>
            <a:prstGeom prst="rect">
              <a:avLst/>
            </a:prstGeom>
            <a:pattFill prst="ltVert">
              <a:fgClr>
                <a:srgbClr val="BD0A12"/>
              </a:fgClr>
              <a:bgClr>
                <a:prstClr val="white"/>
              </a:bgClr>
            </a:patt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a:solidFill>
                  <a:prstClr val="white"/>
                </a:solidFill>
                <a:latin typeface="Calibri"/>
              </a:endParaRPr>
            </a:p>
          </p:txBody>
        </p:sp>
        <p:sp>
          <p:nvSpPr>
            <p:cNvPr id="205" name="Rectangle 204"/>
            <p:cNvSpPr/>
            <p:nvPr/>
          </p:nvSpPr>
          <p:spPr>
            <a:xfrm>
              <a:off x="1782237" y="3956303"/>
              <a:ext cx="152400" cy="27940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100" dirty="0">
                <a:solidFill>
                  <a:prstClr val="white"/>
                </a:solidFill>
                <a:latin typeface="Calibri"/>
              </a:endParaRPr>
            </a:p>
          </p:txBody>
        </p:sp>
      </p:grpSp>
      <p:cxnSp>
        <p:nvCxnSpPr>
          <p:cNvPr id="214" name="Straight Arrow Connector 213"/>
          <p:cNvCxnSpPr/>
          <p:nvPr/>
        </p:nvCxnSpPr>
        <p:spPr>
          <a:xfrm flipV="1">
            <a:off x="7620000" y="4067212"/>
            <a:ext cx="388354" cy="1571588"/>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8" name="TextBox 207"/>
          <p:cNvSpPr txBox="1"/>
          <p:nvPr/>
        </p:nvSpPr>
        <p:spPr>
          <a:xfrm>
            <a:off x="7848599" y="3657600"/>
            <a:ext cx="236228" cy="461665"/>
          </a:xfrm>
          <a:prstGeom prst="rect">
            <a:avLst/>
          </a:prstGeom>
          <a:noFill/>
        </p:spPr>
        <p:txBody>
          <a:bodyPr wrap="square" rtlCol="0">
            <a:spAutoFit/>
          </a:bodyPr>
          <a:lstStyle/>
          <a:p>
            <a:pPr defTabSz="914400"/>
            <a:r>
              <a:rPr lang="en-US" sz="2400" b="1" dirty="0">
                <a:solidFill>
                  <a:srgbClr val="BD0A12"/>
                </a:solidFill>
                <a:latin typeface="Calibri"/>
              </a:rPr>
              <a:t>5</a:t>
            </a:r>
          </a:p>
        </p:txBody>
      </p:sp>
      <p:sp>
        <p:nvSpPr>
          <p:cNvPr id="212" name="TextBox 211"/>
          <p:cNvSpPr txBox="1"/>
          <p:nvPr/>
        </p:nvSpPr>
        <p:spPr>
          <a:xfrm>
            <a:off x="1602630" y="3931673"/>
            <a:ext cx="224848" cy="461665"/>
          </a:xfrm>
          <a:prstGeom prst="rect">
            <a:avLst/>
          </a:prstGeom>
          <a:noFill/>
        </p:spPr>
        <p:txBody>
          <a:bodyPr wrap="square" rtlCol="0">
            <a:spAutoFit/>
          </a:bodyPr>
          <a:lstStyle/>
          <a:p>
            <a:pPr defTabSz="914400"/>
            <a:r>
              <a:rPr lang="en-US" sz="2400" b="1" dirty="0">
                <a:solidFill>
                  <a:srgbClr val="BD0A12"/>
                </a:solidFill>
                <a:latin typeface="Calibri"/>
              </a:rPr>
              <a:t>5</a:t>
            </a:r>
          </a:p>
        </p:txBody>
      </p:sp>
      <p:grpSp>
        <p:nvGrpSpPr>
          <p:cNvPr id="459" name="Group 458"/>
          <p:cNvGrpSpPr/>
          <p:nvPr/>
        </p:nvGrpSpPr>
        <p:grpSpPr>
          <a:xfrm>
            <a:off x="2332765" y="5597338"/>
            <a:ext cx="787471" cy="238179"/>
            <a:chOff x="5220661" y="3675707"/>
            <a:chExt cx="978209" cy="243008"/>
          </a:xfrm>
        </p:grpSpPr>
        <p:sp>
          <p:nvSpPr>
            <p:cNvPr id="460" name="Rectangle 45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46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677" name="Freeform 676"/>
          <p:cNvSpPr/>
          <p:nvPr/>
        </p:nvSpPr>
        <p:spPr>
          <a:xfrm>
            <a:off x="2754842" y="3920967"/>
            <a:ext cx="1790390" cy="1667785"/>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 name="connsiteX0" fmla="*/ 0 w 5921904"/>
              <a:gd name="connsiteY0" fmla="*/ 1272239 h 1880947"/>
              <a:gd name="connsiteX1" fmla="*/ 810529 w 5921904"/>
              <a:gd name="connsiteY1" fmla="*/ 7035 h 1880947"/>
              <a:gd name="connsiteX2" fmla="*/ 2538610 w 5921904"/>
              <a:gd name="connsiteY2" fmla="*/ 767010 h 1880947"/>
              <a:gd name="connsiteX3" fmla="*/ 3340191 w 5921904"/>
              <a:gd name="connsiteY3" fmla="*/ 891938 h 1880947"/>
              <a:gd name="connsiteX4" fmla="*/ 5141144 w 5921904"/>
              <a:gd name="connsiteY4" fmla="*/ 1683145 h 1880947"/>
              <a:gd name="connsiteX5" fmla="*/ 5921904 w 5921904"/>
              <a:gd name="connsiteY5" fmla="*/ 1880947 h 1880947"/>
              <a:gd name="connsiteX0" fmla="*/ 0 w 5921904"/>
              <a:gd name="connsiteY0" fmla="*/ 505685 h 1114393"/>
              <a:gd name="connsiteX1" fmla="*/ 493029 w 5921904"/>
              <a:gd name="connsiteY1" fmla="*/ 104081 h 1114393"/>
              <a:gd name="connsiteX2" fmla="*/ 2538610 w 5921904"/>
              <a:gd name="connsiteY2" fmla="*/ 456 h 1114393"/>
              <a:gd name="connsiteX3" fmla="*/ 3340191 w 5921904"/>
              <a:gd name="connsiteY3" fmla="*/ 125384 h 1114393"/>
              <a:gd name="connsiteX4" fmla="*/ 5141144 w 5921904"/>
              <a:gd name="connsiteY4" fmla="*/ 916591 h 1114393"/>
              <a:gd name="connsiteX5" fmla="*/ 5921904 w 5921904"/>
              <a:gd name="connsiteY5" fmla="*/ 1114393 h 1114393"/>
              <a:gd name="connsiteX0" fmla="*/ 0 w 5921904"/>
              <a:gd name="connsiteY0" fmla="*/ 516501 h 1125209"/>
              <a:gd name="connsiteX1" fmla="*/ 493029 w 5921904"/>
              <a:gd name="connsiteY1" fmla="*/ 114897 h 1125209"/>
              <a:gd name="connsiteX2" fmla="*/ 2538610 w 5921904"/>
              <a:gd name="connsiteY2" fmla="*/ 11272 h 1125209"/>
              <a:gd name="connsiteX3" fmla="*/ 3340191 w 5921904"/>
              <a:gd name="connsiteY3" fmla="*/ 136200 h 1125209"/>
              <a:gd name="connsiteX4" fmla="*/ 5141144 w 5921904"/>
              <a:gd name="connsiteY4" fmla="*/ 927407 h 1125209"/>
              <a:gd name="connsiteX5" fmla="*/ 5921904 w 5921904"/>
              <a:gd name="connsiteY5" fmla="*/ 1125209 h 1125209"/>
              <a:gd name="connsiteX0" fmla="*/ 0 w 5921904"/>
              <a:gd name="connsiteY0" fmla="*/ 2257835 h 2866543"/>
              <a:gd name="connsiteX1" fmla="*/ 493029 w 5921904"/>
              <a:gd name="connsiteY1" fmla="*/ 1856231 h 2866543"/>
              <a:gd name="connsiteX2" fmla="*/ 2297310 w 5921904"/>
              <a:gd name="connsiteY2" fmla="*/ 6 h 2866543"/>
              <a:gd name="connsiteX3" fmla="*/ 3340191 w 5921904"/>
              <a:gd name="connsiteY3" fmla="*/ 1877534 h 2866543"/>
              <a:gd name="connsiteX4" fmla="*/ 5141144 w 5921904"/>
              <a:gd name="connsiteY4" fmla="*/ 2668741 h 2866543"/>
              <a:gd name="connsiteX5" fmla="*/ 5921904 w 5921904"/>
              <a:gd name="connsiteY5" fmla="*/ 2866543 h 2866543"/>
              <a:gd name="connsiteX0" fmla="*/ 0 w 5921904"/>
              <a:gd name="connsiteY0" fmla="*/ 2258436 h 2867144"/>
              <a:gd name="connsiteX1" fmla="*/ 429529 w 5921904"/>
              <a:gd name="connsiteY1" fmla="*/ 1679032 h 2867144"/>
              <a:gd name="connsiteX2" fmla="*/ 2297310 w 5921904"/>
              <a:gd name="connsiteY2" fmla="*/ 607 h 2867144"/>
              <a:gd name="connsiteX3" fmla="*/ 3340191 w 5921904"/>
              <a:gd name="connsiteY3" fmla="*/ 1878135 h 2867144"/>
              <a:gd name="connsiteX4" fmla="*/ 5141144 w 5921904"/>
              <a:gd name="connsiteY4" fmla="*/ 2669342 h 2867144"/>
              <a:gd name="connsiteX5" fmla="*/ 5921904 w 5921904"/>
              <a:gd name="connsiteY5" fmla="*/ 2867144 h 2867144"/>
              <a:gd name="connsiteX0" fmla="*/ 0 w 5921904"/>
              <a:gd name="connsiteY0" fmla="*/ 2258466 h 2867174"/>
              <a:gd name="connsiteX1" fmla="*/ 429529 w 5921904"/>
              <a:gd name="connsiteY1" fmla="*/ 1679062 h 2867174"/>
              <a:gd name="connsiteX2" fmla="*/ 2297310 w 5921904"/>
              <a:gd name="connsiteY2" fmla="*/ 637 h 2867174"/>
              <a:gd name="connsiteX3" fmla="*/ 3340191 w 5921904"/>
              <a:gd name="connsiteY3" fmla="*/ 1878165 h 2867174"/>
              <a:gd name="connsiteX4" fmla="*/ 5141144 w 5921904"/>
              <a:gd name="connsiteY4" fmla="*/ 2669372 h 2867174"/>
              <a:gd name="connsiteX5" fmla="*/ 5921904 w 5921904"/>
              <a:gd name="connsiteY5" fmla="*/ 2867174 h 2867174"/>
              <a:gd name="connsiteX0" fmla="*/ 0 w 5921904"/>
              <a:gd name="connsiteY0" fmla="*/ 2258650 h 2867358"/>
              <a:gd name="connsiteX1" fmla="*/ 505729 w 5921904"/>
              <a:gd name="connsiteY1" fmla="*/ 1653846 h 2867358"/>
              <a:gd name="connsiteX2" fmla="*/ 2297310 w 5921904"/>
              <a:gd name="connsiteY2" fmla="*/ 821 h 2867358"/>
              <a:gd name="connsiteX3" fmla="*/ 3340191 w 5921904"/>
              <a:gd name="connsiteY3" fmla="*/ 1878349 h 2867358"/>
              <a:gd name="connsiteX4" fmla="*/ 5141144 w 5921904"/>
              <a:gd name="connsiteY4" fmla="*/ 2669556 h 2867358"/>
              <a:gd name="connsiteX5" fmla="*/ 5921904 w 5921904"/>
              <a:gd name="connsiteY5" fmla="*/ 2867358 h 2867358"/>
              <a:gd name="connsiteX0" fmla="*/ 0 w 5921904"/>
              <a:gd name="connsiteY0" fmla="*/ 2258730 h 2867438"/>
              <a:gd name="connsiteX1" fmla="*/ 505729 w 5921904"/>
              <a:gd name="connsiteY1" fmla="*/ 1653926 h 2867438"/>
              <a:gd name="connsiteX2" fmla="*/ 2297310 w 5921904"/>
              <a:gd name="connsiteY2" fmla="*/ 901 h 2867438"/>
              <a:gd name="connsiteX3" fmla="*/ 3340191 w 5921904"/>
              <a:gd name="connsiteY3" fmla="*/ 1878429 h 2867438"/>
              <a:gd name="connsiteX4" fmla="*/ 5141144 w 5921904"/>
              <a:gd name="connsiteY4" fmla="*/ 2669636 h 2867438"/>
              <a:gd name="connsiteX5" fmla="*/ 5921904 w 5921904"/>
              <a:gd name="connsiteY5" fmla="*/ 2867438 h 2867438"/>
              <a:gd name="connsiteX0" fmla="*/ 0 w 5921904"/>
              <a:gd name="connsiteY0" fmla="*/ 2262707 h 2871415"/>
              <a:gd name="connsiteX1" fmla="*/ 505729 w 5921904"/>
              <a:gd name="connsiteY1" fmla="*/ 1657903 h 2871415"/>
              <a:gd name="connsiteX2" fmla="*/ 2297310 w 5921904"/>
              <a:gd name="connsiteY2" fmla="*/ 4878 h 2871415"/>
              <a:gd name="connsiteX3" fmla="*/ 3340191 w 5921904"/>
              <a:gd name="connsiteY3" fmla="*/ 1882406 h 2871415"/>
              <a:gd name="connsiteX4" fmla="*/ 5141144 w 5921904"/>
              <a:gd name="connsiteY4" fmla="*/ 2673613 h 2871415"/>
              <a:gd name="connsiteX5" fmla="*/ 5921904 w 5921904"/>
              <a:gd name="connsiteY5" fmla="*/ 2871415 h 2871415"/>
              <a:gd name="connsiteX0" fmla="*/ 0 w 5921904"/>
              <a:gd name="connsiteY0" fmla="*/ 2258107 h 2866815"/>
              <a:gd name="connsiteX1" fmla="*/ 505729 w 5921904"/>
              <a:gd name="connsiteY1" fmla="*/ 1653303 h 2866815"/>
              <a:gd name="connsiteX2" fmla="*/ 2297310 w 5921904"/>
              <a:gd name="connsiteY2" fmla="*/ 278 h 2866815"/>
              <a:gd name="connsiteX3" fmla="*/ 2400391 w 5921904"/>
              <a:gd name="connsiteY3" fmla="*/ 1776206 h 2866815"/>
              <a:gd name="connsiteX4" fmla="*/ 5141144 w 5921904"/>
              <a:gd name="connsiteY4" fmla="*/ 2669013 h 2866815"/>
              <a:gd name="connsiteX5" fmla="*/ 5921904 w 5921904"/>
              <a:gd name="connsiteY5" fmla="*/ 2866815 h 2866815"/>
              <a:gd name="connsiteX0" fmla="*/ 0 w 5921904"/>
              <a:gd name="connsiteY0" fmla="*/ 2258069 h 2866777"/>
              <a:gd name="connsiteX1" fmla="*/ 505729 w 5921904"/>
              <a:gd name="connsiteY1" fmla="*/ 1653265 h 2866777"/>
              <a:gd name="connsiteX2" fmla="*/ 2221110 w 5921904"/>
              <a:gd name="connsiteY2" fmla="*/ 240 h 2866777"/>
              <a:gd name="connsiteX3" fmla="*/ 2400391 w 5921904"/>
              <a:gd name="connsiteY3" fmla="*/ 1776168 h 2866777"/>
              <a:gd name="connsiteX4" fmla="*/ 5141144 w 5921904"/>
              <a:gd name="connsiteY4" fmla="*/ 2668975 h 2866777"/>
              <a:gd name="connsiteX5" fmla="*/ 5921904 w 5921904"/>
              <a:gd name="connsiteY5" fmla="*/ 2866777 h 2866777"/>
              <a:gd name="connsiteX0" fmla="*/ 0 w 5921904"/>
              <a:gd name="connsiteY0" fmla="*/ 2259460 h 2868168"/>
              <a:gd name="connsiteX1" fmla="*/ 505729 w 5921904"/>
              <a:gd name="connsiteY1" fmla="*/ 1654656 h 2868168"/>
              <a:gd name="connsiteX2" fmla="*/ 2221110 w 5921904"/>
              <a:gd name="connsiteY2" fmla="*/ 1631 h 2868168"/>
              <a:gd name="connsiteX3" fmla="*/ 2400391 w 5921904"/>
              <a:gd name="connsiteY3" fmla="*/ 1777559 h 2868168"/>
              <a:gd name="connsiteX4" fmla="*/ 5141144 w 5921904"/>
              <a:gd name="connsiteY4" fmla="*/ 2670366 h 2868168"/>
              <a:gd name="connsiteX5" fmla="*/ 5921904 w 5921904"/>
              <a:gd name="connsiteY5" fmla="*/ 2868168 h 2868168"/>
              <a:gd name="connsiteX0" fmla="*/ 0 w 5921904"/>
              <a:gd name="connsiteY0" fmla="*/ 2257910 h 2866618"/>
              <a:gd name="connsiteX1" fmla="*/ 569229 w 5921904"/>
              <a:gd name="connsiteY1" fmla="*/ 1703906 h 2866618"/>
              <a:gd name="connsiteX2" fmla="*/ 2221110 w 5921904"/>
              <a:gd name="connsiteY2" fmla="*/ 81 h 2866618"/>
              <a:gd name="connsiteX3" fmla="*/ 2400391 w 5921904"/>
              <a:gd name="connsiteY3" fmla="*/ 1776009 h 2866618"/>
              <a:gd name="connsiteX4" fmla="*/ 5141144 w 5921904"/>
              <a:gd name="connsiteY4" fmla="*/ 2668816 h 2866618"/>
              <a:gd name="connsiteX5" fmla="*/ 5921904 w 5921904"/>
              <a:gd name="connsiteY5" fmla="*/ 2866618 h 2866618"/>
              <a:gd name="connsiteX0" fmla="*/ 0 w 5921904"/>
              <a:gd name="connsiteY0" fmla="*/ 2257902 h 2866610"/>
              <a:gd name="connsiteX1" fmla="*/ 569229 w 5921904"/>
              <a:gd name="connsiteY1" fmla="*/ 1703898 h 2866610"/>
              <a:gd name="connsiteX2" fmla="*/ 2221110 w 5921904"/>
              <a:gd name="connsiteY2" fmla="*/ 73 h 2866610"/>
              <a:gd name="connsiteX3" fmla="*/ 2400391 w 5921904"/>
              <a:gd name="connsiteY3" fmla="*/ 1776001 h 2866610"/>
              <a:gd name="connsiteX4" fmla="*/ 5141144 w 5921904"/>
              <a:gd name="connsiteY4" fmla="*/ 2668808 h 2866610"/>
              <a:gd name="connsiteX5" fmla="*/ 5921904 w 5921904"/>
              <a:gd name="connsiteY5" fmla="*/ 2866610 h 2866610"/>
              <a:gd name="connsiteX0" fmla="*/ 0 w 5921904"/>
              <a:gd name="connsiteY0" fmla="*/ 2258000 h 2866708"/>
              <a:gd name="connsiteX1" fmla="*/ 518429 w 5921904"/>
              <a:gd name="connsiteY1" fmla="*/ 1665896 h 2866708"/>
              <a:gd name="connsiteX2" fmla="*/ 2221110 w 5921904"/>
              <a:gd name="connsiteY2" fmla="*/ 171 h 2866708"/>
              <a:gd name="connsiteX3" fmla="*/ 2400391 w 5921904"/>
              <a:gd name="connsiteY3" fmla="*/ 1776099 h 2866708"/>
              <a:gd name="connsiteX4" fmla="*/ 5141144 w 5921904"/>
              <a:gd name="connsiteY4" fmla="*/ 2668906 h 2866708"/>
              <a:gd name="connsiteX5" fmla="*/ 5921904 w 5921904"/>
              <a:gd name="connsiteY5" fmla="*/ 2866708 h 2866708"/>
              <a:gd name="connsiteX0" fmla="*/ 0 w 5892271"/>
              <a:gd name="connsiteY0" fmla="*/ 2236854 h 2866728"/>
              <a:gd name="connsiteX1" fmla="*/ 488796 w 5892271"/>
              <a:gd name="connsiteY1" fmla="*/ 1665916 h 2866728"/>
              <a:gd name="connsiteX2" fmla="*/ 2191477 w 5892271"/>
              <a:gd name="connsiteY2" fmla="*/ 191 h 2866728"/>
              <a:gd name="connsiteX3" fmla="*/ 2370758 w 5892271"/>
              <a:gd name="connsiteY3" fmla="*/ 1776119 h 2866728"/>
              <a:gd name="connsiteX4" fmla="*/ 5111511 w 5892271"/>
              <a:gd name="connsiteY4" fmla="*/ 2668926 h 2866728"/>
              <a:gd name="connsiteX5" fmla="*/ 5892271 w 5892271"/>
              <a:gd name="connsiteY5" fmla="*/ 2866728 h 2866728"/>
              <a:gd name="connsiteX0" fmla="*/ 0 w 5892271"/>
              <a:gd name="connsiteY0" fmla="*/ 2237232 h 2867106"/>
              <a:gd name="connsiteX1" fmla="*/ 717396 w 5892271"/>
              <a:gd name="connsiteY1" fmla="*/ 1590094 h 2867106"/>
              <a:gd name="connsiteX2" fmla="*/ 2191477 w 5892271"/>
              <a:gd name="connsiteY2" fmla="*/ 569 h 2867106"/>
              <a:gd name="connsiteX3" fmla="*/ 2370758 w 5892271"/>
              <a:gd name="connsiteY3" fmla="*/ 1776497 h 2867106"/>
              <a:gd name="connsiteX4" fmla="*/ 5111511 w 5892271"/>
              <a:gd name="connsiteY4" fmla="*/ 2669304 h 2867106"/>
              <a:gd name="connsiteX5" fmla="*/ 5892271 w 5892271"/>
              <a:gd name="connsiteY5" fmla="*/ 2867106 h 2867106"/>
              <a:gd name="connsiteX0" fmla="*/ 0 w 5892271"/>
              <a:gd name="connsiteY0" fmla="*/ 1657616 h 2287490"/>
              <a:gd name="connsiteX1" fmla="*/ 717396 w 5892271"/>
              <a:gd name="connsiteY1" fmla="*/ 1010478 h 2287490"/>
              <a:gd name="connsiteX2" fmla="*/ 1797777 w 5892271"/>
              <a:gd name="connsiteY2" fmla="*/ 920 h 2287490"/>
              <a:gd name="connsiteX3" fmla="*/ 2370758 w 5892271"/>
              <a:gd name="connsiteY3" fmla="*/ 1196881 h 2287490"/>
              <a:gd name="connsiteX4" fmla="*/ 5111511 w 5892271"/>
              <a:gd name="connsiteY4" fmla="*/ 2089688 h 2287490"/>
              <a:gd name="connsiteX5" fmla="*/ 5892271 w 5892271"/>
              <a:gd name="connsiteY5" fmla="*/ 2287490 h 2287490"/>
              <a:gd name="connsiteX0" fmla="*/ 0 w 5892271"/>
              <a:gd name="connsiteY0" fmla="*/ 1661934 h 2291808"/>
              <a:gd name="connsiteX1" fmla="*/ 717396 w 5892271"/>
              <a:gd name="connsiteY1" fmla="*/ 1014796 h 2291808"/>
              <a:gd name="connsiteX2" fmla="*/ 1797777 w 5892271"/>
              <a:gd name="connsiteY2" fmla="*/ 5238 h 2291808"/>
              <a:gd name="connsiteX3" fmla="*/ 2370758 w 5892271"/>
              <a:gd name="connsiteY3" fmla="*/ 1201199 h 2291808"/>
              <a:gd name="connsiteX4" fmla="*/ 5111511 w 5892271"/>
              <a:gd name="connsiteY4" fmla="*/ 2094006 h 2291808"/>
              <a:gd name="connsiteX5" fmla="*/ 5892271 w 5892271"/>
              <a:gd name="connsiteY5" fmla="*/ 2291808 h 2291808"/>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111511 w 5892271"/>
              <a:gd name="connsiteY4" fmla="*/ 2099071 h 2296873"/>
              <a:gd name="connsiteX5" fmla="*/ 5892271 w 5892271"/>
              <a:gd name="connsiteY5" fmla="*/ 2296873 h 2296873"/>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892271 w 5892271"/>
              <a:gd name="connsiteY4" fmla="*/ 2296873 h 2296873"/>
              <a:gd name="connsiteX0" fmla="*/ 0 w 1841591"/>
              <a:gd name="connsiteY0" fmla="*/ 1666999 h 1697331"/>
              <a:gd name="connsiteX1" fmla="*/ 717396 w 1841591"/>
              <a:gd name="connsiteY1" fmla="*/ 1019861 h 1697331"/>
              <a:gd name="connsiteX2" fmla="*/ 1797777 w 1841591"/>
              <a:gd name="connsiteY2" fmla="*/ 10303 h 1697331"/>
              <a:gd name="connsiteX3" fmla="*/ 1841591 w 1841591"/>
              <a:gd name="connsiteY3" fmla="*/ 1697331 h 1697331"/>
              <a:gd name="connsiteX0" fmla="*/ 0 w 1858317"/>
              <a:gd name="connsiteY0" fmla="*/ 1666999 h 1697331"/>
              <a:gd name="connsiteX1" fmla="*/ 717396 w 1858317"/>
              <a:gd name="connsiteY1" fmla="*/ 1019861 h 1697331"/>
              <a:gd name="connsiteX2" fmla="*/ 1797777 w 1858317"/>
              <a:gd name="connsiteY2" fmla="*/ 10303 h 1697331"/>
              <a:gd name="connsiteX3" fmla="*/ 1841591 w 1858317"/>
              <a:gd name="connsiteY3" fmla="*/ 1697331 h 1697331"/>
              <a:gd name="connsiteX0" fmla="*/ 0 w 1854375"/>
              <a:gd name="connsiteY0" fmla="*/ 1667173 h 1703855"/>
              <a:gd name="connsiteX1" fmla="*/ 717396 w 1854375"/>
              <a:gd name="connsiteY1" fmla="*/ 1020035 h 1703855"/>
              <a:gd name="connsiteX2" fmla="*/ 1797777 w 1854375"/>
              <a:gd name="connsiteY2" fmla="*/ 10477 h 1703855"/>
              <a:gd name="connsiteX3" fmla="*/ 1822541 w 1854375"/>
              <a:gd name="connsiteY3" fmla="*/ 1703855 h 1703855"/>
              <a:gd name="connsiteX0" fmla="*/ 0 w 1859905"/>
              <a:gd name="connsiteY0" fmla="*/ 1642017 h 1678699"/>
              <a:gd name="connsiteX1" fmla="*/ 717396 w 1859905"/>
              <a:gd name="connsiteY1" fmla="*/ 994879 h 1678699"/>
              <a:gd name="connsiteX2" fmla="*/ 1804127 w 1859905"/>
              <a:gd name="connsiteY2" fmla="*/ 10721 h 1678699"/>
              <a:gd name="connsiteX3" fmla="*/ 1822541 w 1859905"/>
              <a:gd name="connsiteY3" fmla="*/ 1678699 h 1678699"/>
              <a:gd name="connsiteX0" fmla="*/ 0 w 1823852"/>
              <a:gd name="connsiteY0" fmla="*/ 1649101 h 1685783"/>
              <a:gd name="connsiteX1" fmla="*/ 717396 w 1823852"/>
              <a:gd name="connsiteY1" fmla="*/ 1001963 h 1685783"/>
              <a:gd name="connsiteX2" fmla="*/ 1804127 w 1823852"/>
              <a:gd name="connsiteY2" fmla="*/ 17805 h 1685783"/>
              <a:gd name="connsiteX3" fmla="*/ 1822541 w 1823852"/>
              <a:gd name="connsiteY3" fmla="*/ 1685783 h 1685783"/>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20677"/>
              <a:gd name="connsiteY0" fmla="*/ 1658654 h 1685811"/>
              <a:gd name="connsiteX1" fmla="*/ 714221 w 1820677"/>
              <a:gd name="connsiteY1" fmla="*/ 1001991 h 1685811"/>
              <a:gd name="connsiteX2" fmla="*/ 1800952 w 1820677"/>
              <a:gd name="connsiteY2" fmla="*/ 17833 h 1685811"/>
              <a:gd name="connsiteX3" fmla="*/ 1819366 w 1820677"/>
              <a:gd name="connsiteY3" fmla="*/ 1685811 h 1685811"/>
              <a:gd name="connsiteX0" fmla="*/ 0 w 1819366"/>
              <a:gd name="connsiteY0" fmla="*/ 1667785 h 1694942"/>
              <a:gd name="connsiteX1" fmla="*/ 714221 w 1819366"/>
              <a:gd name="connsiteY1" fmla="*/ 1011122 h 1694942"/>
              <a:gd name="connsiteX2" fmla="*/ 1717519 w 1819366"/>
              <a:gd name="connsiteY2" fmla="*/ 17693 h 1694942"/>
              <a:gd name="connsiteX3" fmla="*/ 1819366 w 1819366"/>
              <a:gd name="connsiteY3" fmla="*/ 1694942 h 1694942"/>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90390 w 3474577"/>
              <a:gd name="connsiteY2" fmla="*/ 17693 h 1667785"/>
              <a:gd name="connsiteX3" fmla="*/ 3474577 w 3474577"/>
              <a:gd name="connsiteY3" fmla="*/ 1663710 h 1667785"/>
              <a:gd name="connsiteX0" fmla="*/ 0 w 3464167"/>
              <a:gd name="connsiteY0" fmla="*/ 1667785 h 1705352"/>
              <a:gd name="connsiteX1" fmla="*/ 714221 w 3464167"/>
              <a:gd name="connsiteY1" fmla="*/ 1011122 h 1705352"/>
              <a:gd name="connsiteX2" fmla="*/ 1790390 w 3464167"/>
              <a:gd name="connsiteY2" fmla="*/ 17693 h 1705352"/>
              <a:gd name="connsiteX3" fmla="*/ 3464167 w 3464167"/>
              <a:gd name="connsiteY3" fmla="*/ 1705352 h 1705352"/>
              <a:gd name="connsiteX0" fmla="*/ 0 w 3505808"/>
              <a:gd name="connsiteY0" fmla="*/ 1667785 h 1694942"/>
              <a:gd name="connsiteX1" fmla="*/ 714221 w 3505808"/>
              <a:gd name="connsiteY1" fmla="*/ 1011122 h 1694942"/>
              <a:gd name="connsiteX2" fmla="*/ 1790390 w 3505808"/>
              <a:gd name="connsiteY2" fmla="*/ 17693 h 1694942"/>
              <a:gd name="connsiteX3" fmla="*/ 3505808 w 3505808"/>
              <a:gd name="connsiteY3" fmla="*/ 1694942 h 1694942"/>
              <a:gd name="connsiteX0" fmla="*/ 0 w 1790390"/>
              <a:gd name="connsiteY0" fmla="*/ 1667785 h 1667785"/>
              <a:gd name="connsiteX1" fmla="*/ 714221 w 1790390"/>
              <a:gd name="connsiteY1" fmla="*/ 1011122 h 1667785"/>
              <a:gd name="connsiteX2" fmla="*/ 1790390 w 1790390"/>
              <a:gd name="connsiteY2" fmla="*/ 17693 h 1667785"/>
            </a:gdLst>
            <a:ahLst/>
            <a:cxnLst>
              <a:cxn ang="0">
                <a:pos x="connsiteX0" y="connsiteY0"/>
              </a:cxn>
              <a:cxn ang="0">
                <a:pos x="connsiteX1" y="connsiteY1"/>
              </a:cxn>
              <a:cxn ang="0">
                <a:pos x="connsiteX2" y="connsiteY2"/>
              </a:cxn>
            </a:cxnLst>
            <a:rect l="l" t="t" r="r" b="b"/>
            <a:pathLst>
              <a:path w="1790390" h="1667785">
                <a:moveTo>
                  <a:pt x="0" y="1667785"/>
                </a:moveTo>
                <a:cubicBezTo>
                  <a:pt x="93449" y="1570173"/>
                  <a:pt x="415823" y="1286137"/>
                  <a:pt x="714221" y="1011122"/>
                </a:cubicBezTo>
                <a:cubicBezTo>
                  <a:pt x="1012619" y="736107"/>
                  <a:pt x="1701449" y="-134377"/>
                  <a:pt x="1790390" y="17693"/>
                </a:cubicBezTo>
              </a:path>
            </a:pathLst>
          </a:custGeom>
          <a:ln w="76200">
            <a:solidFill>
              <a:schemeClr val="accent2"/>
            </a:solidFill>
            <a:tailEnd type="none" w="lg" len="lg"/>
          </a:ln>
          <a:effectLst>
            <a:glow rad="101600">
              <a:srgbClr val="FFFF00">
                <a:alpha val="75000"/>
              </a:srgbClr>
            </a:glow>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grpSp>
        <p:nvGrpSpPr>
          <p:cNvPr id="634" name="Group 633"/>
          <p:cNvGrpSpPr/>
          <p:nvPr/>
        </p:nvGrpSpPr>
        <p:grpSpPr>
          <a:xfrm>
            <a:off x="5831352" y="5597338"/>
            <a:ext cx="787471" cy="238179"/>
            <a:chOff x="5220661" y="3675707"/>
            <a:chExt cx="978209" cy="243008"/>
          </a:xfrm>
        </p:grpSpPr>
        <p:sp>
          <p:nvSpPr>
            <p:cNvPr id="635" name="Rectangle 63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63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13" name="Freeform 212"/>
          <p:cNvSpPr/>
          <p:nvPr/>
        </p:nvSpPr>
        <p:spPr>
          <a:xfrm>
            <a:off x="2572461" y="5579678"/>
            <a:ext cx="530917" cy="614193"/>
          </a:xfrm>
          <a:custGeom>
            <a:avLst/>
            <a:gdLst>
              <a:gd name="connsiteX0" fmla="*/ 0 w 6010"/>
              <a:gd name="connsiteY0" fmla="*/ 499710 h 499710"/>
              <a:gd name="connsiteX1" fmla="*/ 0 w 6010"/>
              <a:gd name="connsiteY1" fmla="*/ 0 h 499710"/>
              <a:gd name="connsiteX0" fmla="*/ 918032 w 918093"/>
              <a:gd name="connsiteY0" fmla="*/ 12708 h 12708"/>
              <a:gd name="connsiteX1" fmla="*/ 0 w 918093"/>
              <a:gd name="connsiteY1" fmla="*/ 0 h 12708"/>
              <a:gd name="connsiteX0" fmla="*/ 918032 w 918101"/>
              <a:gd name="connsiteY0" fmla="*/ 12708 h 12708"/>
              <a:gd name="connsiteX1" fmla="*/ 0 w 918101"/>
              <a:gd name="connsiteY1" fmla="*/ 0 h 12708"/>
              <a:gd name="connsiteX0" fmla="*/ 918032 w 918033"/>
              <a:gd name="connsiteY0" fmla="*/ 12708 h 12708"/>
              <a:gd name="connsiteX1" fmla="*/ 0 w 918033"/>
              <a:gd name="connsiteY1" fmla="*/ 0 h 12708"/>
              <a:gd name="connsiteX0" fmla="*/ 918032 w 918031"/>
              <a:gd name="connsiteY0" fmla="*/ 12708 h 12708"/>
              <a:gd name="connsiteX1" fmla="*/ 0 w 918031"/>
              <a:gd name="connsiteY1" fmla="*/ 0 h 12708"/>
              <a:gd name="connsiteX0" fmla="*/ 918032 w 918033"/>
              <a:gd name="connsiteY0" fmla="*/ 12708 h 12708"/>
              <a:gd name="connsiteX1" fmla="*/ 0 w 918033"/>
              <a:gd name="connsiteY1" fmla="*/ 0 h 12708"/>
              <a:gd name="connsiteX0" fmla="*/ 883389 w 883389"/>
              <a:gd name="connsiteY0" fmla="*/ 12291 h 12291"/>
              <a:gd name="connsiteX1" fmla="*/ 0 w 883389"/>
              <a:gd name="connsiteY1" fmla="*/ 0 h 12291"/>
              <a:gd name="connsiteX0" fmla="*/ 883389 w 883389"/>
              <a:gd name="connsiteY0" fmla="*/ 12291 h 12291"/>
              <a:gd name="connsiteX1" fmla="*/ 0 w 883389"/>
              <a:gd name="connsiteY1" fmla="*/ 0 h 12291"/>
              <a:gd name="connsiteX0" fmla="*/ 883389 w 883389"/>
              <a:gd name="connsiteY0" fmla="*/ 12291 h 12291"/>
              <a:gd name="connsiteX1" fmla="*/ 0 w 883389"/>
              <a:gd name="connsiteY1" fmla="*/ 0 h 12291"/>
              <a:gd name="connsiteX0" fmla="*/ 883389 w 883389"/>
              <a:gd name="connsiteY0" fmla="*/ 12291 h 12291"/>
              <a:gd name="connsiteX1" fmla="*/ 0 w 883389"/>
              <a:gd name="connsiteY1" fmla="*/ 0 h 12291"/>
              <a:gd name="connsiteX0" fmla="*/ 883389 w 883389"/>
              <a:gd name="connsiteY0" fmla="*/ 12291 h 12291"/>
              <a:gd name="connsiteX1" fmla="*/ 0 w 883389"/>
              <a:gd name="connsiteY1" fmla="*/ 0 h 12291"/>
              <a:gd name="connsiteX0" fmla="*/ 883389 w 883389"/>
              <a:gd name="connsiteY0" fmla="*/ 12291 h 12291"/>
              <a:gd name="connsiteX1" fmla="*/ 0 w 883389"/>
              <a:gd name="connsiteY1" fmla="*/ 0 h 12291"/>
              <a:gd name="connsiteX0" fmla="*/ 883389 w 883389"/>
              <a:gd name="connsiteY0" fmla="*/ 12291 h 12291"/>
              <a:gd name="connsiteX1" fmla="*/ 0 w 883389"/>
              <a:gd name="connsiteY1" fmla="*/ 0 h 12291"/>
              <a:gd name="connsiteX0" fmla="*/ 883389 w 883389"/>
              <a:gd name="connsiteY0" fmla="*/ 12291 h 12291"/>
              <a:gd name="connsiteX1" fmla="*/ 0 w 883389"/>
              <a:gd name="connsiteY1" fmla="*/ 0 h 12291"/>
              <a:gd name="connsiteX0" fmla="*/ 883389 w 883389"/>
              <a:gd name="connsiteY0" fmla="*/ 12291 h 12291"/>
              <a:gd name="connsiteX1" fmla="*/ 0 w 883389"/>
              <a:gd name="connsiteY1" fmla="*/ 0 h 12291"/>
            </a:gdLst>
            <a:ahLst/>
            <a:cxnLst>
              <a:cxn ang="0">
                <a:pos x="connsiteX0" y="connsiteY0"/>
              </a:cxn>
              <a:cxn ang="0">
                <a:pos x="connsiteX1" y="connsiteY1"/>
              </a:cxn>
            </a:cxnLst>
            <a:rect l="l" t="t" r="r" b="b"/>
            <a:pathLst>
              <a:path w="883389" h="12291">
                <a:moveTo>
                  <a:pt x="883389" y="12291"/>
                </a:moveTo>
                <a:cubicBezTo>
                  <a:pt x="588926" y="8194"/>
                  <a:pt x="606246" y="12222"/>
                  <a:pt x="0" y="0"/>
                </a:cubicBezTo>
              </a:path>
            </a:pathLst>
          </a:custGeom>
          <a:ln w="76200">
            <a:solidFill>
              <a:srgbClr val="008000"/>
            </a:solidFill>
            <a:headEnd type="arrow" w="sm" len="sm"/>
            <a:tailEnd type="none"/>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670" name="Freeform 669"/>
          <p:cNvSpPr/>
          <p:nvPr/>
        </p:nvSpPr>
        <p:spPr>
          <a:xfrm>
            <a:off x="2260599" y="5600347"/>
            <a:ext cx="493029" cy="630204"/>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 name="connsiteX0" fmla="*/ 0 w 5921904"/>
              <a:gd name="connsiteY0" fmla="*/ 1272239 h 1880947"/>
              <a:gd name="connsiteX1" fmla="*/ 810529 w 5921904"/>
              <a:gd name="connsiteY1" fmla="*/ 7035 h 1880947"/>
              <a:gd name="connsiteX2" fmla="*/ 2538610 w 5921904"/>
              <a:gd name="connsiteY2" fmla="*/ 767010 h 1880947"/>
              <a:gd name="connsiteX3" fmla="*/ 3340191 w 5921904"/>
              <a:gd name="connsiteY3" fmla="*/ 891938 h 1880947"/>
              <a:gd name="connsiteX4" fmla="*/ 5141144 w 5921904"/>
              <a:gd name="connsiteY4" fmla="*/ 1683145 h 1880947"/>
              <a:gd name="connsiteX5" fmla="*/ 5921904 w 5921904"/>
              <a:gd name="connsiteY5" fmla="*/ 1880947 h 1880947"/>
              <a:gd name="connsiteX0" fmla="*/ 0 w 5921904"/>
              <a:gd name="connsiteY0" fmla="*/ 505685 h 1114393"/>
              <a:gd name="connsiteX1" fmla="*/ 493029 w 5921904"/>
              <a:gd name="connsiteY1" fmla="*/ 104081 h 1114393"/>
              <a:gd name="connsiteX2" fmla="*/ 2538610 w 5921904"/>
              <a:gd name="connsiteY2" fmla="*/ 456 h 1114393"/>
              <a:gd name="connsiteX3" fmla="*/ 3340191 w 5921904"/>
              <a:gd name="connsiteY3" fmla="*/ 125384 h 1114393"/>
              <a:gd name="connsiteX4" fmla="*/ 5141144 w 5921904"/>
              <a:gd name="connsiteY4" fmla="*/ 916591 h 1114393"/>
              <a:gd name="connsiteX5" fmla="*/ 5921904 w 5921904"/>
              <a:gd name="connsiteY5" fmla="*/ 1114393 h 1114393"/>
              <a:gd name="connsiteX0" fmla="*/ 0 w 5921904"/>
              <a:gd name="connsiteY0" fmla="*/ 516501 h 1125209"/>
              <a:gd name="connsiteX1" fmla="*/ 493029 w 5921904"/>
              <a:gd name="connsiteY1" fmla="*/ 114897 h 1125209"/>
              <a:gd name="connsiteX2" fmla="*/ 2538610 w 5921904"/>
              <a:gd name="connsiteY2" fmla="*/ 11272 h 1125209"/>
              <a:gd name="connsiteX3" fmla="*/ 3340191 w 5921904"/>
              <a:gd name="connsiteY3" fmla="*/ 136200 h 1125209"/>
              <a:gd name="connsiteX4" fmla="*/ 5141144 w 5921904"/>
              <a:gd name="connsiteY4" fmla="*/ 927407 h 1125209"/>
              <a:gd name="connsiteX5" fmla="*/ 5921904 w 5921904"/>
              <a:gd name="connsiteY5" fmla="*/ 1125209 h 1125209"/>
              <a:gd name="connsiteX0" fmla="*/ 0 w 5921904"/>
              <a:gd name="connsiteY0" fmla="*/ 2257835 h 2866543"/>
              <a:gd name="connsiteX1" fmla="*/ 493029 w 5921904"/>
              <a:gd name="connsiteY1" fmla="*/ 1856231 h 2866543"/>
              <a:gd name="connsiteX2" fmla="*/ 2297310 w 5921904"/>
              <a:gd name="connsiteY2" fmla="*/ 6 h 2866543"/>
              <a:gd name="connsiteX3" fmla="*/ 3340191 w 5921904"/>
              <a:gd name="connsiteY3" fmla="*/ 1877534 h 2866543"/>
              <a:gd name="connsiteX4" fmla="*/ 5141144 w 5921904"/>
              <a:gd name="connsiteY4" fmla="*/ 2668741 h 2866543"/>
              <a:gd name="connsiteX5" fmla="*/ 5921904 w 5921904"/>
              <a:gd name="connsiteY5" fmla="*/ 2866543 h 2866543"/>
              <a:gd name="connsiteX0" fmla="*/ 0 w 5921904"/>
              <a:gd name="connsiteY0" fmla="*/ 2258436 h 2867144"/>
              <a:gd name="connsiteX1" fmla="*/ 429529 w 5921904"/>
              <a:gd name="connsiteY1" fmla="*/ 1679032 h 2867144"/>
              <a:gd name="connsiteX2" fmla="*/ 2297310 w 5921904"/>
              <a:gd name="connsiteY2" fmla="*/ 607 h 2867144"/>
              <a:gd name="connsiteX3" fmla="*/ 3340191 w 5921904"/>
              <a:gd name="connsiteY3" fmla="*/ 1878135 h 2867144"/>
              <a:gd name="connsiteX4" fmla="*/ 5141144 w 5921904"/>
              <a:gd name="connsiteY4" fmla="*/ 2669342 h 2867144"/>
              <a:gd name="connsiteX5" fmla="*/ 5921904 w 5921904"/>
              <a:gd name="connsiteY5" fmla="*/ 2867144 h 2867144"/>
              <a:gd name="connsiteX0" fmla="*/ 0 w 5921904"/>
              <a:gd name="connsiteY0" fmla="*/ 2258466 h 2867174"/>
              <a:gd name="connsiteX1" fmla="*/ 429529 w 5921904"/>
              <a:gd name="connsiteY1" fmla="*/ 1679062 h 2867174"/>
              <a:gd name="connsiteX2" fmla="*/ 2297310 w 5921904"/>
              <a:gd name="connsiteY2" fmla="*/ 637 h 2867174"/>
              <a:gd name="connsiteX3" fmla="*/ 3340191 w 5921904"/>
              <a:gd name="connsiteY3" fmla="*/ 1878165 h 2867174"/>
              <a:gd name="connsiteX4" fmla="*/ 5141144 w 5921904"/>
              <a:gd name="connsiteY4" fmla="*/ 2669372 h 2867174"/>
              <a:gd name="connsiteX5" fmla="*/ 5921904 w 5921904"/>
              <a:gd name="connsiteY5" fmla="*/ 2867174 h 2867174"/>
              <a:gd name="connsiteX0" fmla="*/ 0 w 5921904"/>
              <a:gd name="connsiteY0" fmla="*/ 2258650 h 2867358"/>
              <a:gd name="connsiteX1" fmla="*/ 505729 w 5921904"/>
              <a:gd name="connsiteY1" fmla="*/ 1653846 h 2867358"/>
              <a:gd name="connsiteX2" fmla="*/ 2297310 w 5921904"/>
              <a:gd name="connsiteY2" fmla="*/ 821 h 2867358"/>
              <a:gd name="connsiteX3" fmla="*/ 3340191 w 5921904"/>
              <a:gd name="connsiteY3" fmla="*/ 1878349 h 2867358"/>
              <a:gd name="connsiteX4" fmla="*/ 5141144 w 5921904"/>
              <a:gd name="connsiteY4" fmla="*/ 2669556 h 2867358"/>
              <a:gd name="connsiteX5" fmla="*/ 5921904 w 5921904"/>
              <a:gd name="connsiteY5" fmla="*/ 2867358 h 2867358"/>
              <a:gd name="connsiteX0" fmla="*/ 0 w 5921904"/>
              <a:gd name="connsiteY0" fmla="*/ 2258730 h 2867438"/>
              <a:gd name="connsiteX1" fmla="*/ 505729 w 5921904"/>
              <a:gd name="connsiteY1" fmla="*/ 1653926 h 2867438"/>
              <a:gd name="connsiteX2" fmla="*/ 2297310 w 5921904"/>
              <a:gd name="connsiteY2" fmla="*/ 901 h 2867438"/>
              <a:gd name="connsiteX3" fmla="*/ 3340191 w 5921904"/>
              <a:gd name="connsiteY3" fmla="*/ 1878429 h 2867438"/>
              <a:gd name="connsiteX4" fmla="*/ 5141144 w 5921904"/>
              <a:gd name="connsiteY4" fmla="*/ 2669636 h 2867438"/>
              <a:gd name="connsiteX5" fmla="*/ 5921904 w 5921904"/>
              <a:gd name="connsiteY5" fmla="*/ 2867438 h 2867438"/>
              <a:gd name="connsiteX0" fmla="*/ 0 w 5921904"/>
              <a:gd name="connsiteY0" fmla="*/ 2262707 h 2871415"/>
              <a:gd name="connsiteX1" fmla="*/ 505729 w 5921904"/>
              <a:gd name="connsiteY1" fmla="*/ 1657903 h 2871415"/>
              <a:gd name="connsiteX2" fmla="*/ 2297310 w 5921904"/>
              <a:gd name="connsiteY2" fmla="*/ 4878 h 2871415"/>
              <a:gd name="connsiteX3" fmla="*/ 3340191 w 5921904"/>
              <a:gd name="connsiteY3" fmla="*/ 1882406 h 2871415"/>
              <a:gd name="connsiteX4" fmla="*/ 5141144 w 5921904"/>
              <a:gd name="connsiteY4" fmla="*/ 2673613 h 2871415"/>
              <a:gd name="connsiteX5" fmla="*/ 5921904 w 5921904"/>
              <a:gd name="connsiteY5" fmla="*/ 2871415 h 2871415"/>
              <a:gd name="connsiteX0" fmla="*/ 0 w 5921904"/>
              <a:gd name="connsiteY0" fmla="*/ 2258107 h 2866815"/>
              <a:gd name="connsiteX1" fmla="*/ 505729 w 5921904"/>
              <a:gd name="connsiteY1" fmla="*/ 1653303 h 2866815"/>
              <a:gd name="connsiteX2" fmla="*/ 2297310 w 5921904"/>
              <a:gd name="connsiteY2" fmla="*/ 278 h 2866815"/>
              <a:gd name="connsiteX3" fmla="*/ 2400391 w 5921904"/>
              <a:gd name="connsiteY3" fmla="*/ 1776206 h 2866815"/>
              <a:gd name="connsiteX4" fmla="*/ 5141144 w 5921904"/>
              <a:gd name="connsiteY4" fmla="*/ 2669013 h 2866815"/>
              <a:gd name="connsiteX5" fmla="*/ 5921904 w 5921904"/>
              <a:gd name="connsiteY5" fmla="*/ 2866815 h 2866815"/>
              <a:gd name="connsiteX0" fmla="*/ 0 w 5921904"/>
              <a:gd name="connsiteY0" fmla="*/ 2258069 h 2866777"/>
              <a:gd name="connsiteX1" fmla="*/ 505729 w 5921904"/>
              <a:gd name="connsiteY1" fmla="*/ 1653265 h 2866777"/>
              <a:gd name="connsiteX2" fmla="*/ 2221110 w 5921904"/>
              <a:gd name="connsiteY2" fmla="*/ 240 h 2866777"/>
              <a:gd name="connsiteX3" fmla="*/ 2400391 w 5921904"/>
              <a:gd name="connsiteY3" fmla="*/ 1776168 h 2866777"/>
              <a:gd name="connsiteX4" fmla="*/ 5141144 w 5921904"/>
              <a:gd name="connsiteY4" fmla="*/ 2668975 h 2866777"/>
              <a:gd name="connsiteX5" fmla="*/ 5921904 w 5921904"/>
              <a:gd name="connsiteY5" fmla="*/ 2866777 h 2866777"/>
              <a:gd name="connsiteX0" fmla="*/ 0 w 5921904"/>
              <a:gd name="connsiteY0" fmla="*/ 2259460 h 2868168"/>
              <a:gd name="connsiteX1" fmla="*/ 505729 w 5921904"/>
              <a:gd name="connsiteY1" fmla="*/ 1654656 h 2868168"/>
              <a:gd name="connsiteX2" fmla="*/ 2221110 w 5921904"/>
              <a:gd name="connsiteY2" fmla="*/ 1631 h 2868168"/>
              <a:gd name="connsiteX3" fmla="*/ 2400391 w 5921904"/>
              <a:gd name="connsiteY3" fmla="*/ 1777559 h 2868168"/>
              <a:gd name="connsiteX4" fmla="*/ 5141144 w 5921904"/>
              <a:gd name="connsiteY4" fmla="*/ 2670366 h 2868168"/>
              <a:gd name="connsiteX5" fmla="*/ 5921904 w 5921904"/>
              <a:gd name="connsiteY5" fmla="*/ 2868168 h 2868168"/>
              <a:gd name="connsiteX0" fmla="*/ 0 w 5921904"/>
              <a:gd name="connsiteY0" fmla="*/ 2257910 h 2866618"/>
              <a:gd name="connsiteX1" fmla="*/ 569229 w 5921904"/>
              <a:gd name="connsiteY1" fmla="*/ 1703906 h 2866618"/>
              <a:gd name="connsiteX2" fmla="*/ 2221110 w 5921904"/>
              <a:gd name="connsiteY2" fmla="*/ 81 h 2866618"/>
              <a:gd name="connsiteX3" fmla="*/ 2400391 w 5921904"/>
              <a:gd name="connsiteY3" fmla="*/ 1776009 h 2866618"/>
              <a:gd name="connsiteX4" fmla="*/ 5141144 w 5921904"/>
              <a:gd name="connsiteY4" fmla="*/ 2668816 h 2866618"/>
              <a:gd name="connsiteX5" fmla="*/ 5921904 w 5921904"/>
              <a:gd name="connsiteY5" fmla="*/ 2866618 h 2866618"/>
              <a:gd name="connsiteX0" fmla="*/ 0 w 5921904"/>
              <a:gd name="connsiteY0" fmla="*/ 2257902 h 2866610"/>
              <a:gd name="connsiteX1" fmla="*/ 569229 w 5921904"/>
              <a:gd name="connsiteY1" fmla="*/ 1703898 h 2866610"/>
              <a:gd name="connsiteX2" fmla="*/ 2221110 w 5921904"/>
              <a:gd name="connsiteY2" fmla="*/ 73 h 2866610"/>
              <a:gd name="connsiteX3" fmla="*/ 2400391 w 5921904"/>
              <a:gd name="connsiteY3" fmla="*/ 1776001 h 2866610"/>
              <a:gd name="connsiteX4" fmla="*/ 5141144 w 5921904"/>
              <a:gd name="connsiteY4" fmla="*/ 2668808 h 2866610"/>
              <a:gd name="connsiteX5" fmla="*/ 5921904 w 5921904"/>
              <a:gd name="connsiteY5" fmla="*/ 2866610 h 2866610"/>
              <a:gd name="connsiteX0" fmla="*/ 0 w 5921904"/>
              <a:gd name="connsiteY0" fmla="*/ 2258000 h 2866708"/>
              <a:gd name="connsiteX1" fmla="*/ 518429 w 5921904"/>
              <a:gd name="connsiteY1" fmla="*/ 1665896 h 2866708"/>
              <a:gd name="connsiteX2" fmla="*/ 2221110 w 5921904"/>
              <a:gd name="connsiteY2" fmla="*/ 171 h 2866708"/>
              <a:gd name="connsiteX3" fmla="*/ 2400391 w 5921904"/>
              <a:gd name="connsiteY3" fmla="*/ 1776099 h 2866708"/>
              <a:gd name="connsiteX4" fmla="*/ 5141144 w 5921904"/>
              <a:gd name="connsiteY4" fmla="*/ 2668906 h 2866708"/>
              <a:gd name="connsiteX5" fmla="*/ 5921904 w 5921904"/>
              <a:gd name="connsiteY5" fmla="*/ 2866708 h 2866708"/>
              <a:gd name="connsiteX0" fmla="*/ 0 w 5921904"/>
              <a:gd name="connsiteY0" fmla="*/ 2269981 h 2878689"/>
              <a:gd name="connsiteX1" fmla="*/ 518429 w 5921904"/>
              <a:gd name="connsiteY1" fmla="*/ 1677877 h 2878689"/>
              <a:gd name="connsiteX2" fmla="*/ 2221110 w 5921904"/>
              <a:gd name="connsiteY2" fmla="*/ 12152 h 2878689"/>
              <a:gd name="connsiteX3" fmla="*/ 5141144 w 5921904"/>
              <a:gd name="connsiteY3" fmla="*/ 2680887 h 2878689"/>
              <a:gd name="connsiteX4" fmla="*/ 5921904 w 5921904"/>
              <a:gd name="connsiteY4" fmla="*/ 2878689 h 2878689"/>
              <a:gd name="connsiteX0" fmla="*/ 18031 w 5939935"/>
              <a:gd name="connsiteY0" fmla="*/ 597284 h 1205992"/>
              <a:gd name="connsiteX1" fmla="*/ 536460 w 5939935"/>
              <a:gd name="connsiteY1" fmla="*/ 5180 h 1205992"/>
              <a:gd name="connsiteX2" fmla="*/ 5159175 w 5939935"/>
              <a:gd name="connsiteY2" fmla="*/ 1008190 h 1205992"/>
              <a:gd name="connsiteX3" fmla="*/ 5939935 w 5939935"/>
              <a:gd name="connsiteY3" fmla="*/ 1205992 h 1205992"/>
              <a:gd name="connsiteX0" fmla="*/ 66833 w 5988737"/>
              <a:gd name="connsiteY0" fmla="*/ 602613 h 1211321"/>
              <a:gd name="connsiteX1" fmla="*/ 585262 w 5988737"/>
              <a:gd name="connsiteY1" fmla="*/ 10509 h 1211321"/>
              <a:gd name="connsiteX2" fmla="*/ 5988737 w 5988737"/>
              <a:gd name="connsiteY2" fmla="*/ 1211321 h 1211321"/>
              <a:gd name="connsiteX0" fmla="*/ 66833 w 585262"/>
              <a:gd name="connsiteY0" fmla="*/ 602613 h 602613"/>
              <a:gd name="connsiteX1" fmla="*/ 585262 w 585262"/>
              <a:gd name="connsiteY1" fmla="*/ 10509 h 602613"/>
              <a:gd name="connsiteX0" fmla="*/ 0 w 518429"/>
              <a:gd name="connsiteY0" fmla="*/ 592104 h 592104"/>
              <a:gd name="connsiteX1" fmla="*/ 518429 w 518429"/>
              <a:gd name="connsiteY1" fmla="*/ 0 h 592104"/>
              <a:gd name="connsiteX0" fmla="*/ 0 w 493029"/>
              <a:gd name="connsiteY0" fmla="*/ 630204 h 630204"/>
              <a:gd name="connsiteX1" fmla="*/ 493029 w 493029"/>
              <a:gd name="connsiteY1" fmla="*/ 0 h 630204"/>
              <a:gd name="connsiteX0" fmla="*/ 0 w 493029"/>
              <a:gd name="connsiteY0" fmla="*/ 630204 h 630204"/>
              <a:gd name="connsiteX1" fmla="*/ 493029 w 493029"/>
              <a:gd name="connsiteY1" fmla="*/ 0 h 630204"/>
            </a:gdLst>
            <a:ahLst/>
            <a:cxnLst>
              <a:cxn ang="0">
                <a:pos x="connsiteX0" y="connsiteY0"/>
              </a:cxn>
              <a:cxn ang="0">
                <a:pos x="connsiteX1" y="connsiteY1"/>
              </a:cxn>
            </a:cxnLst>
            <a:rect l="l" t="t" r="r" b="b"/>
            <a:pathLst>
              <a:path w="493029" h="630204">
                <a:moveTo>
                  <a:pt x="0" y="630204"/>
                </a:moveTo>
                <a:cubicBezTo>
                  <a:pt x="118849" y="602442"/>
                  <a:pt x="356945" y="419249"/>
                  <a:pt x="493029" y="0"/>
                </a:cubicBezTo>
              </a:path>
            </a:pathLst>
          </a:custGeom>
          <a:ln w="76200">
            <a:solidFill>
              <a:schemeClr val="accent2"/>
            </a:solidFill>
            <a:tailEnd type="none" w="lg" len="lg"/>
          </a:ln>
          <a:effectLst>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704" name="Freeform 703"/>
          <p:cNvSpPr/>
          <p:nvPr/>
        </p:nvSpPr>
        <p:spPr>
          <a:xfrm>
            <a:off x="4551892" y="3934901"/>
            <a:ext cx="1715418" cy="1677249"/>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 name="connsiteX0" fmla="*/ 0 w 5921904"/>
              <a:gd name="connsiteY0" fmla="*/ 1272239 h 1880947"/>
              <a:gd name="connsiteX1" fmla="*/ 810529 w 5921904"/>
              <a:gd name="connsiteY1" fmla="*/ 7035 h 1880947"/>
              <a:gd name="connsiteX2" fmla="*/ 2538610 w 5921904"/>
              <a:gd name="connsiteY2" fmla="*/ 767010 h 1880947"/>
              <a:gd name="connsiteX3" fmla="*/ 3340191 w 5921904"/>
              <a:gd name="connsiteY3" fmla="*/ 891938 h 1880947"/>
              <a:gd name="connsiteX4" fmla="*/ 5141144 w 5921904"/>
              <a:gd name="connsiteY4" fmla="*/ 1683145 h 1880947"/>
              <a:gd name="connsiteX5" fmla="*/ 5921904 w 5921904"/>
              <a:gd name="connsiteY5" fmla="*/ 1880947 h 1880947"/>
              <a:gd name="connsiteX0" fmla="*/ 0 w 5921904"/>
              <a:gd name="connsiteY0" fmla="*/ 505685 h 1114393"/>
              <a:gd name="connsiteX1" fmla="*/ 493029 w 5921904"/>
              <a:gd name="connsiteY1" fmla="*/ 104081 h 1114393"/>
              <a:gd name="connsiteX2" fmla="*/ 2538610 w 5921904"/>
              <a:gd name="connsiteY2" fmla="*/ 456 h 1114393"/>
              <a:gd name="connsiteX3" fmla="*/ 3340191 w 5921904"/>
              <a:gd name="connsiteY3" fmla="*/ 125384 h 1114393"/>
              <a:gd name="connsiteX4" fmla="*/ 5141144 w 5921904"/>
              <a:gd name="connsiteY4" fmla="*/ 916591 h 1114393"/>
              <a:gd name="connsiteX5" fmla="*/ 5921904 w 5921904"/>
              <a:gd name="connsiteY5" fmla="*/ 1114393 h 1114393"/>
              <a:gd name="connsiteX0" fmla="*/ 0 w 5921904"/>
              <a:gd name="connsiteY0" fmla="*/ 516501 h 1125209"/>
              <a:gd name="connsiteX1" fmla="*/ 493029 w 5921904"/>
              <a:gd name="connsiteY1" fmla="*/ 114897 h 1125209"/>
              <a:gd name="connsiteX2" fmla="*/ 2538610 w 5921904"/>
              <a:gd name="connsiteY2" fmla="*/ 11272 h 1125209"/>
              <a:gd name="connsiteX3" fmla="*/ 3340191 w 5921904"/>
              <a:gd name="connsiteY3" fmla="*/ 136200 h 1125209"/>
              <a:gd name="connsiteX4" fmla="*/ 5141144 w 5921904"/>
              <a:gd name="connsiteY4" fmla="*/ 927407 h 1125209"/>
              <a:gd name="connsiteX5" fmla="*/ 5921904 w 5921904"/>
              <a:gd name="connsiteY5" fmla="*/ 1125209 h 1125209"/>
              <a:gd name="connsiteX0" fmla="*/ 0 w 5921904"/>
              <a:gd name="connsiteY0" fmla="*/ 2257835 h 2866543"/>
              <a:gd name="connsiteX1" fmla="*/ 493029 w 5921904"/>
              <a:gd name="connsiteY1" fmla="*/ 1856231 h 2866543"/>
              <a:gd name="connsiteX2" fmla="*/ 2297310 w 5921904"/>
              <a:gd name="connsiteY2" fmla="*/ 6 h 2866543"/>
              <a:gd name="connsiteX3" fmla="*/ 3340191 w 5921904"/>
              <a:gd name="connsiteY3" fmla="*/ 1877534 h 2866543"/>
              <a:gd name="connsiteX4" fmla="*/ 5141144 w 5921904"/>
              <a:gd name="connsiteY4" fmla="*/ 2668741 h 2866543"/>
              <a:gd name="connsiteX5" fmla="*/ 5921904 w 5921904"/>
              <a:gd name="connsiteY5" fmla="*/ 2866543 h 2866543"/>
              <a:gd name="connsiteX0" fmla="*/ 0 w 5921904"/>
              <a:gd name="connsiteY0" fmla="*/ 2258436 h 2867144"/>
              <a:gd name="connsiteX1" fmla="*/ 429529 w 5921904"/>
              <a:gd name="connsiteY1" fmla="*/ 1679032 h 2867144"/>
              <a:gd name="connsiteX2" fmla="*/ 2297310 w 5921904"/>
              <a:gd name="connsiteY2" fmla="*/ 607 h 2867144"/>
              <a:gd name="connsiteX3" fmla="*/ 3340191 w 5921904"/>
              <a:gd name="connsiteY3" fmla="*/ 1878135 h 2867144"/>
              <a:gd name="connsiteX4" fmla="*/ 5141144 w 5921904"/>
              <a:gd name="connsiteY4" fmla="*/ 2669342 h 2867144"/>
              <a:gd name="connsiteX5" fmla="*/ 5921904 w 5921904"/>
              <a:gd name="connsiteY5" fmla="*/ 2867144 h 2867144"/>
              <a:gd name="connsiteX0" fmla="*/ 0 w 5921904"/>
              <a:gd name="connsiteY0" fmla="*/ 2258466 h 2867174"/>
              <a:gd name="connsiteX1" fmla="*/ 429529 w 5921904"/>
              <a:gd name="connsiteY1" fmla="*/ 1679062 h 2867174"/>
              <a:gd name="connsiteX2" fmla="*/ 2297310 w 5921904"/>
              <a:gd name="connsiteY2" fmla="*/ 637 h 2867174"/>
              <a:gd name="connsiteX3" fmla="*/ 3340191 w 5921904"/>
              <a:gd name="connsiteY3" fmla="*/ 1878165 h 2867174"/>
              <a:gd name="connsiteX4" fmla="*/ 5141144 w 5921904"/>
              <a:gd name="connsiteY4" fmla="*/ 2669372 h 2867174"/>
              <a:gd name="connsiteX5" fmla="*/ 5921904 w 5921904"/>
              <a:gd name="connsiteY5" fmla="*/ 2867174 h 2867174"/>
              <a:gd name="connsiteX0" fmla="*/ 0 w 5921904"/>
              <a:gd name="connsiteY0" fmla="*/ 2258650 h 2867358"/>
              <a:gd name="connsiteX1" fmla="*/ 505729 w 5921904"/>
              <a:gd name="connsiteY1" fmla="*/ 1653846 h 2867358"/>
              <a:gd name="connsiteX2" fmla="*/ 2297310 w 5921904"/>
              <a:gd name="connsiteY2" fmla="*/ 821 h 2867358"/>
              <a:gd name="connsiteX3" fmla="*/ 3340191 w 5921904"/>
              <a:gd name="connsiteY3" fmla="*/ 1878349 h 2867358"/>
              <a:gd name="connsiteX4" fmla="*/ 5141144 w 5921904"/>
              <a:gd name="connsiteY4" fmla="*/ 2669556 h 2867358"/>
              <a:gd name="connsiteX5" fmla="*/ 5921904 w 5921904"/>
              <a:gd name="connsiteY5" fmla="*/ 2867358 h 2867358"/>
              <a:gd name="connsiteX0" fmla="*/ 0 w 5921904"/>
              <a:gd name="connsiteY0" fmla="*/ 2258730 h 2867438"/>
              <a:gd name="connsiteX1" fmla="*/ 505729 w 5921904"/>
              <a:gd name="connsiteY1" fmla="*/ 1653926 h 2867438"/>
              <a:gd name="connsiteX2" fmla="*/ 2297310 w 5921904"/>
              <a:gd name="connsiteY2" fmla="*/ 901 h 2867438"/>
              <a:gd name="connsiteX3" fmla="*/ 3340191 w 5921904"/>
              <a:gd name="connsiteY3" fmla="*/ 1878429 h 2867438"/>
              <a:gd name="connsiteX4" fmla="*/ 5141144 w 5921904"/>
              <a:gd name="connsiteY4" fmla="*/ 2669636 h 2867438"/>
              <a:gd name="connsiteX5" fmla="*/ 5921904 w 5921904"/>
              <a:gd name="connsiteY5" fmla="*/ 2867438 h 2867438"/>
              <a:gd name="connsiteX0" fmla="*/ 0 w 5921904"/>
              <a:gd name="connsiteY0" fmla="*/ 2262707 h 2871415"/>
              <a:gd name="connsiteX1" fmla="*/ 505729 w 5921904"/>
              <a:gd name="connsiteY1" fmla="*/ 1657903 h 2871415"/>
              <a:gd name="connsiteX2" fmla="*/ 2297310 w 5921904"/>
              <a:gd name="connsiteY2" fmla="*/ 4878 h 2871415"/>
              <a:gd name="connsiteX3" fmla="*/ 3340191 w 5921904"/>
              <a:gd name="connsiteY3" fmla="*/ 1882406 h 2871415"/>
              <a:gd name="connsiteX4" fmla="*/ 5141144 w 5921904"/>
              <a:gd name="connsiteY4" fmla="*/ 2673613 h 2871415"/>
              <a:gd name="connsiteX5" fmla="*/ 5921904 w 5921904"/>
              <a:gd name="connsiteY5" fmla="*/ 2871415 h 2871415"/>
              <a:gd name="connsiteX0" fmla="*/ 0 w 5921904"/>
              <a:gd name="connsiteY0" fmla="*/ 2258107 h 2866815"/>
              <a:gd name="connsiteX1" fmla="*/ 505729 w 5921904"/>
              <a:gd name="connsiteY1" fmla="*/ 1653303 h 2866815"/>
              <a:gd name="connsiteX2" fmla="*/ 2297310 w 5921904"/>
              <a:gd name="connsiteY2" fmla="*/ 278 h 2866815"/>
              <a:gd name="connsiteX3" fmla="*/ 2400391 w 5921904"/>
              <a:gd name="connsiteY3" fmla="*/ 1776206 h 2866815"/>
              <a:gd name="connsiteX4" fmla="*/ 5141144 w 5921904"/>
              <a:gd name="connsiteY4" fmla="*/ 2669013 h 2866815"/>
              <a:gd name="connsiteX5" fmla="*/ 5921904 w 5921904"/>
              <a:gd name="connsiteY5" fmla="*/ 2866815 h 2866815"/>
              <a:gd name="connsiteX0" fmla="*/ 0 w 5921904"/>
              <a:gd name="connsiteY0" fmla="*/ 2258069 h 2866777"/>
              <a:gd name="connsiteX1" fmla="*/ 505729 w 5921904"/>
              <a:gd name="connsiteY1" fmla="*/ 1653265 h 2866777"/>
              <a:gd name="connsiteX2" fmla="*/ 2221110 w 5921904"/>
              <a:gd name="connsiteY2" fmla="*/ 240 h 2866777"/>
              <a:gd name="connsiteX3" fmla="*/ 2400391 w 5921904"/>
              <a:gd name="connsiteY3" fmla="*/ 1776168 h 2866777"/>
              <a:gd name="connsiteX4" fmla="*/ 5141144 w 5921904"/>
              <a:gd name="connsiteY4" fmla="*/ 2668975 h 2866777"/>
              <a:gd name="connsiteX5" fmla="*/ 5921904 w 5921904"/>
              <a:gd name="connsiteY5" fmla="*/ 2866777 h 2866777"/>
              <a:gd name="connsiteX0" fmla="*/ 0 w 5921904"/>
              <a:gd name="connsiteY0" fmla="*/ 2259460 h 2868168"/>
              <a:gd name="connsiteX1" fmla="*/ 505729 w 5921904"/>
              <a:gd name="connsiteY1" fmla="*/ 1654656 h 2868168"/>
              <a:gd name="connsiteX2" fmla="*/ 2221110 w 5921904"/>
              <a:gd name="connsiteY2" fmla="*/ 1631 h 2868168"/>
              <a:gd name="connsiteX3" fmla="*/ 2400391 w 5921904"/>
              <a:gd name="connsiteY3" fmla="*/ 1777559 h 2868168"/>
              <a:gd name="connsiteX4" fmla="*/ 5141144 w 5921904"/>
              <a:gd name="connsiteY4" fmla="*/ 2670366 h 2868168"/>
              <a:gd name="connsiteX5" fmla="*/ 5921904 w 5921904"/>
              <a:gd name="connsiteY5" fmla="*/ 2868168 h 2868168"/>
              <a:gd name="connsiteX0" fmla="*/ 0 w 5921904"/>
              <a:gd name="connsiteY0" fmla="*/ 2257910 h 2866618"/>
              <a:gd name="connsiteX1" fmla="*/ 569229 w 5921904"/>
              <a:gd name="connsiteY1" fmla="*/ 1703906 h 2866618"/>
              <a:gd name="connsiteX2" fmla="*/ 2221110 w 5921904"/>
              <a:gd name="connsiteY2" fmla="*/ 81 h 2866618"/>
              <a:gd name="connsiteX3" fmla="*/ 2400391 w 5921904"/>
              <a:gd name="connsiteY3" fmla="*/ 1776009 h 2866618"/>
              <a:gd name="connsiteX4" fmla="*/ 5141144 w 5921904"/>
              <a:gd name="connsiteY4" fmla="*/ 2668816 h 2866618"/>
              <a:gd name="connsiteX5" fmla="*/ 5921904 w 5921904"/>
              <a:gd name="connsiteY5" fmla="*/ 2866618 h 2866618"/>
              <a:gd name="connsiteX0" fmla="*/ 0 w 5921904"/>
              <a:gd name="connsiteY0" fmla="*/ 2257902 h 2866610"/>
              <a:gd name="connsiteX1" fmla="*/ 569229 w 5921904"/>
              <a:gd name="connsiteY1" fmla="*/ 1703898 h 2866610"/>
              <a:gd name="connsiteX2" fmla="*/ 2221110 w 5921904"/>
              <a:gd name="connsiteY2" fmla="*/ 73 h 2866610"/>
              <a:gd name="connsiteX3" fmla="*/ 2400391 w 5921904"/>
              <a:gd name="connsiteY3" fmla="*/ 1776001 h 2866610"/>
              <a:gd name="connsiteX4" fmla="*/ 5141144 w 5921904"/>
              <a:gd name="connsiteY4" fmla="*/ 2668808 h 2866610"/>
              <a:gd name="connsiteX5" fmla="*/ 5921904 w 5921904"/>
              <a:gd name="connsiteY5" fmla="*/ 2866610 h 2866610"/>
              <a:gd name="connsiteX0" fmla="*/ 0 w 5921904"/>
              <a:gd name="connsiteY0" fmla="*/ 2258000 h 2866708"/>
              <a:gd name="connsiteX1" fmla="*/ 518429 w 5921904"/>
              <a:gd name="connsiteY1" fmla="*/ 1665896 h 2866708"/>
              <a:gd name="connsiteX2" fmla="*/ 2221110 w 5921904"/>
              <a:gd name="connsiteY2" fmla="*/ 171 h 2866708"/>
              <a:gd name="connsiteX3" fmla="*/ 2400391 w 5921904"/>
              <a:gd name="connsiteY3" fmla="*/ 1776099 h 2866708"/>
              <a:gd name="connsiteX4" fmla="*/ 5141144 w 5921904"/>
              <a:gd name="connsiteY4" fmla="*/ 2668906 h 2866708"/>
              <a:gd name="connsiteX5" fmla="*/ 5921904 w 5921904"/>
              <a:gd name="connsiteY5" fmla="*/ 2866708 h 2866708"/>
              <a:gd name="connsiteX0" fmla="*/ 0 w 5892271"/>
              <a:gd name="connsiteY0" fmla="*/ 2236854 h 2866728"/>
              <a:gd name="connsiteX1" fmla="*/ 488796 w 5892271"/>
              <a:gd name="connsiteY1" fmla="*/ 1665916 h 2866728"/>
              <a:gd name="connsiteX2" fmla="*/ 2191477 w 5892271"/>
              <a:gd name="connsiteY2" fmla="*/ 191 h 2866728"/>
              <a:gd name="connsiteX3" fmla="*/ 2370758 w 5892271"/>
              <a:gd name="connsiteY3" fmla="*/ 1776119 h 2866728"/>
              <a:gd name="connsiteX4" fmla="*/ 5111511 w 5892271"/>
              <a:gd name="connsiteY4" fmla="*/ 2668926 h 2866728"/>
              <a:gd name="connsiteX5" fmla="*/ 5892271 w 5892271"/>
              <a:gd name="connsiteY5" fmla="*/ 2866728 h 2866728"/>
              <a:gd name="connsiteX0" fmla="*/ 0 w 5892271"/>
              <a:gd name="connsiteY0" fmla="*/ 2237232 h 2867106"/>
              <a:gd name="connsiteX1" fmla="*/ 717396 w 5892271"/>
              <a:gd name="connsiteY1" fmla="*/ 1590094 h 2867106"/>
              <a:gd name="connsiteX2" fmla="*/ 2191477 w 5892271"/>
              <a:gd name="connsiteY2" fmla="*/ 569 h 2867106"/>
              <a:gd name="connsiteX3" fmla="*/ 2370758 w 5892271"/>
              <a:gd name="connsiteY3" fmla="*/ 1776497 h 2867106"/>
              <a:gd name="connsiteX4" fmla="*/ 5111511 w 5892271"/>
              <a:gd name="connsiteY4" fmla="*/ 2669304 h 2867106"/>
              <a:gd name="connsiteX5" fmla="*/ 5892271 w 5892271"/>
              <a:gd name="connsiteY5" fmla="*/ 2867106 h 2867106"/>
              <a:gd name="connsiteX0" fmla="*/ 0 w 5892271"/>
              <a:gd name="connsiteY0" fmla="*/ 1657616 h 2287490"/>
              <a:gd name="connsiteX1" fmla="*/ 717396 w 5892271"/>
              <a:gd name="connsiteY1" fmla="*/ 1010478 h 2287490"/>
              <a:gd name="connsiteX2" fmla="*/ 1797777 w 5892271"/>
              <a:gd name="connsiteY2" fmla="*/ 920 h 2287490"/>
              <a:gd name="connsiteX3" fmla="*/ 2370758 w 5892271"/>
              <a:gd name="connsiteY3" fmla="*/ 1196881 h 2287490"/>
              <a:gd name="connsiteX4" fmla="*/ 5111511 w 5892271"/>
              <a:gd name="connsiteY4" fmla="*/ 2089688 h 2287490"/>
              <a:gd name="connsiteX5" fmla="*/ 5892271 w 5892271"/>
              <a:gd name="connsiteY5" fmla="*/ 2287490 h 2287490"/>
              <a:gd name="connsiteX0" fmla="*/ 0 w 5892271"/>
              <a:gd name="connsiteY0" fmla="*/ 1661934 h 2291808"/>
              <a:gd name="connsiteX1" fmla="*/ 717396 w 5892271"/>
              <a:gd name="connsiteY1" fmla="*/ 1014796 h 2291808"/>
              <a:gd name="connsiteX2" fmla="*/ 1797777 w 5892271"/>
              <a:gd name="connsiteY2" fmla="*/ 5238 h 2291808"/>
              <a:gd name="connsiteX3" fmla="*/ 2370758 w 5892271"/>
              <a:gd name="connsiteY3" fmla="*/ 1201199 h 2291808"/>
              <a:gd name="connsiteX4" fmla="*/ 5111511 w 5892271"/>
              <a:gd name="connsiteY4" fmla="*/ 2094006 h 2291808"/>
              <a:gd name="connsiteX5" fmla="*/ 5892271 w 5892271"/>
              <a:gd name="connsiteY5" fmla="*/ 2291808 h 2291808"/>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111511 w 5892271"/>
              <a:gd name="connsiteY4" fmla="*/ 2099071 h 2296873"/>
              <a:gd name="connsiteX5" fmla="*/ 5892271 w 5892271"/>
              <a:gd name="connsiteY5" fmla="*/ 2296873 h 2296873"/>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892271 w 5892271"/>
              <a:gd name="connsiteY4" fmla="*/ 2296873 h 2296873"/>
              <a:gd name="connsiteX0" fmla="*/ 0 w 1841591"/>
              <a:gd name="connsiteY0" fmla="*/ 1666999 h 1697331"/>
              <a:gd name="connsiteX1" fmla="*/ 717396 w 1841591"/>
              <a:gd name="connsiteY1" fmla="*/ 1019861 h 1697331"/>
              <a:gd name="connsiteX2" fmla="*/ 1797777 w 1841591"/>
              <a:gd name="connsiteY2" fmla="*/ 10303 h 1697331"/>
              <a:gd name="connsiteX3" fmla="*/ 1841591 w 1841591"/>
              <a:gd name="connsiteY3" fmla="*/ 1697331 h 1697331"/>
              <a:gd name="connsiteX0" fmla="*/ 0 w 1858317"/>
              <a:gd name="connsiteY0" fmla="*/ 1666999 h 1697331"/>
              <a:gd name="connsiteX1" fmla="*/ 717396 w 1858317"/>
              <a:gd name="connsiteY1" fmla="*/ 1019861 h 1697331"/>
              <a:gd name="connsiteX2" fmla="*/ 1797777 w 1858317"/>
              <a:gd name="connsiteY2" fmla="*/ 10303 h 1697331"/>
              <a:gd name="connsiteX3" fmla="*/ 1841591 w 1858317"/>
              <a:gd name="connsiteY3" fmla="*/ 1697331 h 1697331"/>
              <a:gd name="connsiteX0" fmla="*/ 0 w 1854375"/>
              <a:gd name="connsiteY0" fmla="*/ 1667173 h 1703855"/>
              <a:gd name="connsiteX1" fmla="*/ 717396 w 1854375"/>
              <a:gd name="connsiteY1" fmla="*/ 1020035 h 1703855"/>
              <a:gd name="connsiteX2" fmla="*/ 1797777 w 1854375"/>
              <a:gd name="connsiteY2" fmla="*/ 10477 h 1703855"/>
              <a:gd name="connsiteX3" fmla="*/ 1822541 w 1854375"/>
              <a:gd name="connsiteY3" fmla="*/ 1703855 h 1703855"/>
              <a:gd name="connsiteX0" fmla="*/ 0 w 1859905"/>
              <a:gd name="connsiteY0" fmla="*/ 1642017 h 1678699"/>
              <a:gd name="connsiteX1" fmla="*/ 717396 w 1859905"/>
              <a:gd name="connsiteY1" fmla="*/ 994879 h 1678699"/>
              <a:gd name="connsiteX2" fmla="*/ 1804127 w 1859905"/>
              <a:gd name="connsiteY2" fmla="*/ 10721 h 1678699"/>
              <a:gd name="connsiteX3" fmla="*/ 1822541 w 1859905"/>
              <a:gd name="connsiteY3" fmla="*/ 1678699 h 1678699"/>
              <a:gd name="connsiteX0" fmla="*/ 0 w 1823852"/>
              <a:gd name="connsiteY0" fmla="*/ 1649101 h 1685783"/>
              <a:gd name="connsiteX1" fmla="*/ 717396 w 1823852"/>
              <a:gd name="connsiteY1" fmla="*/ 1001963 h 1685783"/>
              <a:gd name="connsiteX2" fmla="*/ 1804127 w 1823852"/>
              <a:gd name="connsiteY2" fmla="*/ 17805 h 1685783"/>
              <a:gd name="connsiteX3" fmla="*/ 1822541 w 1823852"/>
              <a:gd name="connsiteY3" fmla="*/ 1685783 h 1685783"/>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20677"/>
              <a:gd name="connsiteY0" fmla="*/ 1658654 h 1685811"/>
              <a:gd name="connsiteX1" fmla="*/ 714221 w 1820677"/>
              <a:gd name="connsiteY1" fmla="*/ 1001991 h 1685811"/>
              <a:gd name="connsiteX2" fmla="*/ 1800952 w 1820677"/>
              <a:gd name="connsiteY2" fmla="*/ 17833 h 1685811"/>
              <a:gd name="connsiteX3" fmla="*/ 1819366 w 1820677"/>
              <a:gd name="connsiteY3" fmla="*/ 1685811 h 1685811"/>
              <a:gd name="connsiteX0" fmla="*/ 0 w 1819366"/>
              <a:gd name="connsiteY0" fmla="*/ 1667785 h 1694942"/>
              <a:gd name="connsiteX1" fmla="*/ 714221 w 1819366"/>
              <a:gd name="connsiteY1" fmla="*/ 1011122 h 1694942"/>
              <a:gd name="connsiteX2" fmla="*/ 1717519 w 1819366"/>
              <a:gd name="connsiteY2" fmla="*/ 17693 h 1694942"/>
              <a:gd name="connsiteX3" fmla="*/ 1819366 w 1819366"/>
              <a:gd name="connsiteY3" fmla="*/ 1694942 h 1694942"/>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90390 w 3474577"/>
              <a:gd name="connsiteY2" fmla="*/ 17693 h 1667785"/>
              <a:gd name="connsiteX3" fmla="*/ 3474577 w 3474577"/>
              <a:gd name="connsiteY3" fmla="*/ 1663710 h 1667785"/>
              <a:gd name="connsiteX0" fmla="*/ 0 w 3464167"/>
              <a:gd name="connsiteY0" fmla="*/ 1667785 h 1705352"/>
              <a:gd name="connsiteX1" fmla="*/ 714221 w 3464167"/>
              <a:gd name="connsiteY1" fmla="*/ 1011122 h 1705352"/>
              <a:gd name="connsiteX2" fmla="*/ 1790390 w 3464167"/>
              <a:gd name="connsiteY2" fmla="*/ 17693 h 1705352"/>
              <a:gd name="connsiteX3" fmla="*/ 3464167 w 3464167"/>
              <a:gd name="connsiteY3" fmla="*/ 1705352 h 1705352"/>
              <a:gd name="connsiteX0" fmla="*/ 0 w 3505808"/>
              <a:gd name="connsiteY0" fmla="*/ 1667785 h 1694942"/>
              <a:gd name="connsiteX1" fmla="*/ 714221 w 3505808"/>
              <a:gd name="connsiteY1" fmla="*/ 1011122 h 1694942"/>
              <a:gd name="connsiteX2" fmla="*/ 1790390 w 3505808"/>
              <a:gd name="connsiteY2" fmla="*/ 17693 h 1694942"/>
              <a:gd name="connsiteX3" fmla="*/ 3505808 w 3505808"/>
              <a:gd name="connsiteY3" fmla="*/ 1694942 h 1694942"/>
              <a:gd name="connsiteX0" fmla="*/ 0 w 2791587"/>
              <a:gd name="connsiteY0" fmla="*/ 1011122 h 1694942"/>
              <a:gd name="connsiteX1" fmla="*/ 1076169 w 2791587"/>
              <a:gd name="connsiteY1" fmla="*/ 17693 h 1694942"/>
              <a:gd name="connsiteX2" fmla="*/ 2791587 w 2791587"/>
              <a:gd name="connsiteY2" fmla="*/ 1694942 h 1694942"/>
              <a:gd name="connsiteX0" fmla="*/ 0 w 1715418"/>
              <a:gd name="connsiteY0" fmla="*/ 0 h 1677249"/>
              <a:gd name="connsiteX1" fmla="*/ 1715418 w 1715418"/>
              <a:gd name="connsiteY1" fmla="*/ 1677249 h 1677249"/>
            </a:gdLst>
            <a:ahLst/>
            <a:cxnLst>
              <a:cxn ang="0">
                <a:pos x="connsiteX0" y="connsiteY0"/>
              </a:cxn>
              <a:cxn ang="0">
                <a:pos x="connsiteX1" y="connsiteY1"/>
              </a:cxn>
            </a:cxnLst>
            <a:rect l="l" t="t" r="r" b="b"/>
            <a:pathLst>
              <a:path w="1715418" h="1677249">
                <a:moveTo>
                  <a:pt x="0" y="0"/>
                </a:moveTo>
                <a:cubicBezTo>
                  <a:pt x="88941" y="152070"/>
                  <a:pt x="1295219" y="1241510"/>
                  <a:pt x="1715418" y="1677249"/>
                </a:cubicBezTo>
              </a:path>
            </a:pathLst>
          </a:custGeom>
          <a:ln w="76200">
            <a:solidFill>
              <a:schemeClr val="accent2"/>
            </a:solidFill>
            <a:tailEnd type="none" w="lg" len="lg"/>
          </a:ln>
          <a:effectLst>
            <a:glow rad="101600">
              <a:srgbClr val="FFFF00">
                <a:alpha val="75000"/>
              </a:srgbClr>
            </a:glow>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683" name="Freeform 682"/>
          <p:cNvSpPr/>
          <p:nvPr/>
        </p:nvSpPr>
        <p:spPr>
          <a:xfrm flipH="1">
            <a:off x="6269196" y="5684853"/>
            <a:ext cx="345555" cy="514651"/>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 name="connsiteX0" fmla="*/ 0 w 5921904"/>
              <a:gd name="connsiteY0" fmla="*/ 1272239 h 1880947"/>
              <a:gd name="connsiteX1" fmla="*/ 810529 w 5921904"/>
              <a:gd name="connsiteY1" fmla="*/ 7035 h 1880947"/>
              <a:gd name="connsiteX2" fmla="*/ 2538610 w 5921904"/>
              <a:gd name="connsiteY2" fmla="*/ 767010 h 1880947"/>
              <a:gd name="connsiteX3" fmla="*/ 3340191 w 5921904"/>
              <a:gd name="connsiteY3" fmla="*/ 891938 h 1880947"/>
              <a:gd name="connsiteX4" fmla="*/ 5141144 w 5921904"/>
              <a:gd name="connsiteY4" fmla="*/ 1683145 h 1880947"/>
              <a:gd name="connsiteX5" fmla="*/ 5921904 w 5921904"/>
              <a:gd name="connsiteY5" fmla="*/ 1880947 h 1880947"/>
              <a:gd name="connsiteX0" fmla="*/ 0 w 5921904"/>
              <a:gd name="connsiteY0" fmla="*/ 505685 h 1114393"/>
              <a:gd name="connsiteX1" fmla="*/ 493029 w 5921904"/>
              <a:gd name="connsiteY1" fmla="*/ 104081 h 1114393"/>
              <a:gd name="connsiteX2" fmla="*/ 2538610 w 5921904"/>
              <a:gd name="connsiteY2" fmla="*/ 456 h 1114393"/>
              <a:gd name="connsiteX3" fmla="*/ 3340191 w 5921904"/>
              <a:gd name="connsiteY3" fmla="*/ 125384 h 1114393"/>
              <a:gd name="connsiteX4" fmla="*/ 5141144 w 5921904"/>
              <a:gd name="connsiteY4" fmla="*/ 916591 h 1114393"/>
              <a:gd name="connsiteX5" fmla="*/ 5921904 w 5921904"/>
              <a:gd name="connsiteY5" fmla="*/ 1114393 h 1114393"/>
              <a:gd name="connsiteX0" fmla="*/ 0 w 5921904"/>
              <a:gd name="connsiteY0" fmla="*/ 516501 h 1125209"/>
              <a:gd name="connsiteX1" fmla="*/ 493029 w 5921904"/>
              <a:gd name="connsiteY1" fmla="*/ 114897 h 1125209"/>
              <a:gd name="connsiteX2" fmla="*/ 2538610 w 5921904"/>
              <a:gd name="connsiteY2" fmla="*/ 11272 h 1125209"/>
              <a:gd name="connsiteX3" fmla="*/ 3340191 w 5921904"/>
              <a:gd name="connsiteY3" fmla="*/ 136200 h 1125209"/>
              <a:gd name="connsiteX4" fmla="*/ 5141144 w 5921904"/>
              <a:gd name="connsiteY4" fmla="*/ 927407 h 1125209"/>
              <a:gd name="connsiteX5" fmla="*/ 5921904 w 5921904"/>
              <a:gd name="connsiteY5" fmla="*/ 1125209 h 1125209"/>
              <a:gd name="connsiteX0" fmla="*/ 0 w 5921904"/>
              <a:gd name="connsiteY0" fmla="*/ 2257835 h 2866543"/>
              <a:gd name="connsiteX1" fmla="*/ 493029 w 5921904"/>
              <a:gd name="connsiteY1" fmla="*/ 1856231 h 2866543"/>
              <a:gd name="connsiteX2" fmla="*/ 2297310 w 5921904"/>
              <a:gd name="connsiteY2" fmla="*/ 6 h 2866543"/>
              <a:gd name="connsiteX3" fmla="*/ 3340191 w 5921904"/>
              <a:gd name="connsiteY3" fmla="*/ 1877534 h 2866543"/>
              <a:gd name="connsiteX4" fmla="*/ 5141144 w 5921904"/>
              <a:gd name="connsiteY4" fmla="*/ 2668741 h 2866543"/>
              <a:gd name="connsiteX5" fmla="*/ 5921904 w 5921904"/>
              <a:gd name="connsiteY5" fmla="*/ 2866543 h 2866543"/>
              <a:gd name="connsiteX0" fmla="*/ 0 w 5921904"/>
              <a:gd name="connsiteY0" fmla="*/ 2258436 h 2867144"/>
              <a:gd name="connsiteX1" fmla="*/ 429529 w 5921904"/>
              <a:gd name="connsiteY1" fmla="*/ 1679032 h 2867144"/>
              <a:gd name="connsiteX2" fmla="*/ 2297310 w 5921904"/>
              <a:gd name="connsiteY2" fmla="*/ 607 h 2867144"/>
              <a:gd name="connsiteX3" fmla="*/ 3340191 w 5921904"/>
              <a:gd name="connsiteY3" fmla="*/ 1878135 h 2867144"/>
              <a:gd name="connsiteX4" fmla="*/ 5141144 w 5921904"/>
              <a:gd name="connsiteY4" fmla="*/ 2669342 h 2867144"/>
              <a:gd name="connsiteX5" fmla="*/ 5921904 w 5921904"/>
              <a:gd name="connsiteY5" fmla="*/ 2867144 h 2867144"/>
              <a:gd name="connsiteX0" fmla="*/ 0 w 5921904"/>
              <a:gd name="connsiteY0" fmla="*/ 2258466 h 2867174"/>
              <a:gd name="connsiteX1" fmla="*/ 429529 w 5921904"/>
              <a:gd name="connsiteY1" fmla="*/ 1679062 h 2867174"/>
              <a:gd name="connsiteX2" fmla="*/ 2297310 w 5921904"/>
              <a:gd name="connsiteY2" fmla="*/ 637 h 2867174"/>
              <a:gd name="connsiteX3" fmla="*/ 3340191 w 5921904"/>
              <a:gd name="connsiteY3" fmla="*/ 1878165 h 2867174"/>
              <a:gd name="connsiteX4" fmla="*/ 5141144 w 5921904"/>
              <a:gd name="connsiteY4" fmla="*/ 2669372 h 2867174"/>
              <a:gd name="connsiteX5" fmla="*/ 5921904 w 5921904"/>
              <a:gd name="connsiteY5" fmla="*/ 2867174 h 2867174"/>
              <a:gd name="connsiteX0" fmla="*/ 0 w 5921904"/>
              <a:gd name="connsiteY0" fmla="*/ 2258650 h 2867358"/>
              <a:gd name="connsiteX1" fmla="*/ 505729 w 5921904"/>
              <a:gd name="connsiteY1" fmla="*/ 1653846 h 2867358"/>
              <a:gd name="connsiteX2" fmla="*/ 2297310 w 5921904"/>
              <a:gd name="connsiteY2" fmla="*/ 821 h 2867358"/>
              <a:gd name="connsiteX3" fmla="*/ 3340191 w 5921904"/>
              <a:gd name="connsiteY3" fmla="*/ 1878349 h 2867358"/>
              <a:gd name="connsiteX4" fmla="*/ 5141144 w 5921904"/>
              <a:gd name="connsiteY4" fmla="*/ 2669556 h 2867358"/>
              <a:gd name="connsiteX5" fmla="*/ 5921904 w 5921904"/>
              <a:gd name="connsiteY5" fmla="*/ 2867358 h 2867358"/>
              <a:gd name="connsiteX0" fmla="*/ 0 w 5921904"/>
              <a:gd name="connsiteY0" fmla="*/ 2258730 h 2867438"/>
              <a:gd name="connsiteX1" fmla="*/ 505729 w 5921904"/>
              <a:gd name="connsiteY1" fmla="*/ 1653926 h 2867438"/>
              <a:gd name="connsiteX2" fmla="*/ 2297310 w 5921904"/>
              <a:gd name="connsiteY2" fmla="*/ 901 h 2867438"/>
              <a:gd name="connsiteX3" fmla="*/ 3340191 w 5921904"/>
              <a:gd name="connsiteY3" fmla="*/ 1878429 h 2867438"/>
              <a:gd name="connsiteX4" fmla="*/ 5141144 w 5921904"/>
              <a:gd name="connsiteY4" fmla="*/ 2669636 h 2867438"/>
              <a:gd name="connsiteX5" fmla="*/ 5921904 w 5921904"/>
              <a:gd name="connsiteY5" fmla="*/ 2867438 h 2867438"/>
              <a:gd name="connsiteX0" fmla="*/ 0 w 5921904"/>
              <a:gd name="connsiteY0" fmla="*/ 2262707 h 2871415"/>
              <a:gd name="connsiteX1" fmla="*/ 505729 w 5921904"/>
              <a:gd name="connsiteY1" fmla="*/ 1657903 h 2871415"/>
              <a:gd name="connsiteX2" fmla="*/ 2297310 w 5921904"/>
              <a:gd name="connsiteY2" fmla="*/ 4878 h 2871415"/>
              <a:gd name="connsiteX3" fmla="*/ 3340191 w 5921904"/>
              <a:gd name="connsiteY3" fmla="*/ 1882406 h 2871415"/>
              <a:gd name="connsiteX4" fmla="*/ 5141144 w 5921904"/>
              <a:gd name="connsiteY4" fmla="*/ 2673613 h 2871415"/>
              <a:gd name="connsiteX5" fmla="*/ 5921904 w 5921904"/>
              <a:gd name="connsiteY5" fmla="*/ 2871415 h 2871415"/>
              <a:gd name="connsiteX0" fmla="*/ 0 w 5921904"/>
              <a:gd name="connsiteY0" fmla="*/ 2258107 h 2866815"/>
              <a:gd name="connsiteX1" fmla="*/ 505729 w 5921904"/>
              <a:gd name="connsiteY1" fmla="*/ 1653303 h 2866815"/>
              <a:gd name="connsiteX2" fmla="*/ 2297310 w 5921904"/>
              <a:gd name="connsiteY2" fmla="*/ 278 h 2866815"/>
              <a:gd name="connsiteX3" fmla="*/ 2400391 w 5921904"/>
              <a:gd name="connsiteY3" fmla="*/ 1776206 h 2866815"/>
              <a:gd name="connsiteX4" fmla="*/ 5141144 w 5921904"/>
              <a:gd name="connsiteY4" fmla="*/ 2669013 h 2866815"/>
              <a:gd name="connsiteX5" fmla="*/ 5921904 w 5921904"/>
              <a:gd name="connsiteY5" fmla="*/ 2866815 h 2866815"/>
              <a:gd name="connsiteX0" fmla="*/ 0 w 5921904"/>
              <a:gd name="connsiteY0" fmla="*/ 2258069 h 2866777"/>
              <a:gd name="connsiteX1" fmla="*/ 505729 w 5921904"/>
              <a:gd name="connsiteY1" fmla="*/ 1653265 h 2866777"/>
              <a:gd name="connsiteX2" fmla="*/ 2221110 w 5921904"/>
              <a:gd name="connsiteY2" fmla="*/ 240 h 2866777"/>
              <a:gd name="connsiteX3" fmla="*/ 2400391 w 5921904"/>
              <a:gd name="connsiteY3" fmla="*/ 1776168 h 2866777"/>
              <a:gd name="connsiteX4" fmla="*/ 5141144 w 5921904"/>
              <a:gd name="connsiteY4" fmla="*/ 2668975 h 2866777"/>
              <a:gd name="connsiteX5" fmla="*/ 5921904 w 5921904"/>
              <a:gd name="connsiteY5" fmla="*/ 2866777 h 2866777"/>
              <a:gd name="connsiteX0" fmla="*/ 0 w 5921904"/>
              <a:gd name="connsiteY0" fmla="*/ 2259460 h 2868168"/>
              <a:gd name="connsiteX1" fmla="*/ 505729 w 5921904"/>
              <a:gd name="connsiteY1" fmla="*/ 1654656 h 2868168"/>
              <a:gd name="connsiteX2" fmla="*/ 2221110 w 5921904"/>
              <a:gd name="connsiteY2" fmla="*/ 1631 h 2868168"/>
              <a:gd name="connsiteX3" fmla="*/ 2400391 w 5921904"/>
              <a:gd name="connsiteY3" fmla="*/ 1777559 h 2868168"/>
              <a:gd name="connsiteX4" fmla="*/ 5141144 w 5921904"/>
              <a:gd name="connsiteY4" fmla="*/ 2670366 h 2868168"/>
              <a:gd name="connsiteX5" fmla="*/ 5921904 w 5921904"/>
              <a:gd name="connsiteY5" fmla="*/ 2868168 h 2868168"/>
              <a:gd name="connsiteX0" fmla="*/ 0 w 5921904"/>
              <a:gd name="connsiteY0" fmla="*/ 2257910 h 2866618"/>
              <a:gd name="connsiteX1" fmla="*/ 569229 w 5921904"/>
              <a:gd name="connsiteY1" fmla="*/ 1703906 h 2866618"/>
              <a:gd name="connsiteX2" fmla="*/ 2221110 w 5921904"/>
              <a:gd name="connsiteY2" fmla="*/ 81 h 2866618"/>
              <a:gd name="connsiteX3" fmla="*/ 2400391 w 5921904"/>
              <a:gd name="connsiteY3" fmla="*/ 1776009 h 2866618"/>
              <a:gd name="connsiteX4" fmla="*/ 5141144 w 5921904"/>
              <a:gd name="connsiteY4" fmla="*/ 2668816 h 2866618"/>
              <a:gd name="connsiteX5" fmla="*/ 5921904 w 5921904"/>
              <a:gd name="connsiteY5" fmla="*/ 2866618 h 2866618"/>
              <a:gd name="connsiteX0" fmla="*/ 0 w 5921904"/>
              <a:gd name="connsiteY0" fmla="*/ 2257902 h 2866610"/>
              <a:gd name="connsiteX1" fmla="*/ 569229 w 5921904"/>
              <a:gd name="connsiteY1" fmla="*/ 1703898 h 2866610"/>
              <a:gd name="connsiteX2" fmla="*/ 2221110 w 5921904"/>
              <a:gd name="connsiteY2" fmla="*/ 73 h 2866610"/>
              <a:gd name="connsiteX3" fmla="*/ 2400391 w 5921904"/>
              <a:gd name="connsiteY3" fmla="*/ 1776001 h 2866610"/>
              <a:gd name="connsiteX4" fmla="*/ 5141144 w 5921904"/>
              <a:gd name="connsiteY4" fmla="*/ 2668808 h 2866610"/>
              <a:gd name="connsiteX5" fmla="*/ 5921904 w 5921904"/>
              <a:gd name="connsiteY5" fmla="*/ 2866610 h 2866610"/>
              <a:gd name="connsiteX0" fmla="*/ 0 w 5921904"/>
              <a:gd name="connsiteY0" fmla="*/ 2258000 h 2866708"/>
              <a:gd name="connsiteX1" fmla="*/ 518429 w 5921904"/>
              <a:gd name="connsiteY1" fmla="*/ 1665896 h 2866708"/>
              <a:gd name="connsiteX2" fmla="*/ 2221110 w 5921904"/>
              <a:gd name="connsiteY2" fmla="*/ 171 h 2866708"/>
              <a:gd name="connsiteX3" fmla="*/ 2400391 w 5921904"/>
              <a:gd name="connsiteY3" fmla="*/ 1776099 h 2866708"/>
              <a:gd name="connsiteX4" fmla="*/ 5141144 w 5921904"/>
              <a:gd name="connsiteY4" fmla="*/ 2668906 h 2866708"/>
              <a:gd name="connsiteX5" fmla="*/ 5921904 w 5921904"/>
              <a:gd name="connsiteY5" fmla="*/ 2866708 h 2866708"/>
              <a:gd name="connsiteX0" fmla="*/ 0 w 5921904"/>
              <a:gd name="connsiteY0" fmla="*/ 2269981 h 2878689"/>
              <a:gd name="connsiteX1" fmla="*/ 518429 w 5921904"/>
              <a:gd name="connsiteY1" fmla="*/ 1677877 h 2878689"/>
              <a:gd name="connsiteX2" fmla="*/ 2221110 w 5921904"/>
              <a:gd name="connsiteY2" fmla="*/ 12152 h 2878689"/>
              <a:gd name="connsiteX3" fmla="*/ 5141144 w 5921904"/>
              <a:gd name="connsiteY3" fmla="*/ 2680887 h 2878689"/>
              <a:gd name="connsiteX4" fmla="*/ 5921904 w 5921904"/>
              <a:gd name="connsiteY4" fmla="*/ 2878689 h 2878689"/>
              <a:gd name="connsiteX0" fmla="*/ 18031 w 5939935"/>
              <a:gd name="connsiteY0" fmla="*/ 597284 h 1205992"/>
              <a:gd name="connsiteX1" fmla="*/ 536460 w 5939935"/>
              <a:gd name="connsiteY1" fmla="*/ 5180 h 1205992"/>
              <a:gd name="connsiteX2" fmla="*/ 5159175 w 5939935"/>
              <a:gd name="connsiteY2" fmla="*/ 1008190 h 1205992"/>
              <a:gd name="connsiteX3" fmla="*/ 5939935 w 5939935"/>
              <a:gd name="connsiteY3" fmla="*/ 1205992 h 1205992"/>
              <a:gd name="connsiteX0" fmla="*/ 66833 w 5988737"/>
              <a:gd name="connsiteY0" fmla="*/ 602613 h 1211321"/>
              <a:gd name="connsiteX1" fmla="*/ 585262 w 5988737"/>
              <a:gd name="connsiteY1" fmla="*/ 10509 h 1211321"/>
              <a:gd name="connsiteX2" fmla="*/ 5988737 w 5988737"/>
              <a:gd name="connsiteY2" fmla="*/ 1211321 h 1211321"/>
              <a:gd name="connsiteX0" fmla="*/ 66833 w 585262"/>
              <a:gd name="connsiteY0" fmla="*/ 602613 h 602613"/>
              <a:gd name="connsiteX1" fmla="*/ 585262 w 585262"/>
              <a:gd name="connsiteY1" fmla="*/ 10509 h 602613"/>
              <a:gd name="connsiteX0" fmla="*/ 0 w 518429"/>
              <a:gd name="connsiteY0" fmla="*/ 592104 h 592104"/>
              <a:gd name="connsiteX1" fmla="*/ 518429 w 518429"/>
              <a:gd name="connsiteY1" fmla="*/ 0 h 592104"/>
              <a:gd name="connsiteX0" fmla="*/ 0 w 493029"/>
              <a:gd name="connsiteY0" fmla="*/ 630204 h 630204"/>
              <a:gd name="connsiteX1" fmla="*/ 493029 w 493029"/>
              <a:gd name="connsiteY1" fmla="*/ 0 h 630204"/>
              <a:gd name="connsiteX0" fmla="*/ 0 w 493029"/>
              <a:gd name="connsiteY0" fmla="*/ 630204 h 630204"/>
              <a:gd name="connsiteX1" fmla="*/ 493029 w 493029"/>
              <a:gd name="connsiteY1" fmla="*/ 0 h 630204"/>
              <a:gd name="connsiteX0" fmla="*/ 0 w 535363"/>
              <a:gd name="connsiteY0" fmla="*/ 676770 h 676770"/>
              <a:gd name="connsiteX1" fmla="*/ 535363 w 535363"/>
              <a:gd name="connsiteY1" fmla="*/ 0 h 676770"/>
              <a:gd name="connsiteX0" fmla="*/ 0 w 535363"/>
              <a:gd name="connsiteY0" fmla="*/ 676770 h 676770"/>
              <a:gd name="connsiteX1" fmla="*/ 535363 w 535363"/>
              <a:gd name="connsiteY1" fmla="*/ 0 h 676770"/>
              <a:gd name="connsiteX0" fmla="*/ 0 w 387196"/>
              <a:gd name="connsiteY0" fmla="*/ 566704 h 566704"/>
              <a:gd name="connsiteX1" fmla="*/ 387196 w 387196"/>
              <a:gd name="connsiteY1" fmla="*/ 0 h 566704"/>
              <a:gd name="connsiteX0" fmla="*/ 0 w 387196"/>
              <a:gd name="connsiteY0" fmla="*/ 566704 h 566704"/>
              <a:gd name="connsiteX1" fmla="*/ 387196 w 387196"/>
              <a:gd name="connsiteY1" fmla="*/ 0 h 566704"/>
              <a:gd name="connsiteX0" fmla="*/ 0 w 387196"/>
              <a:gd name="connsiteY0" fmla="*/ 566704 h 566704"/>
              <a:gd name="connsiteX1" fmla="*/ 387196 w 387196"/>
              <a:gd name="connsiteY1" fmla="*/ 0 h 566704"/>
              <a:gd name="connsiteX0" fmla="*/ 0 w 345555"/>
              <a:gd name="connsiteY0" fmla="*/ 514651 h 514651"/>
              <a:gd name="connsiteX1" fmla="*/ 345555 w 345555"/>
              <a:gd name="connsiteY1" fmla="*/ 0 h 514651"/>
            </a:gdLst>
            <a:ahLst/>
            <a:cxnLst>
              <a:cxn ang="0">
                <a:pos x="connsiteX0" y="connsiteY0"/>
              </a:cxn>
              <a:cxn ang="0">
                <a:pos x="connsiteX1" y="connsiteY1"/>
              </a:cxn>
            </a:cxnLst>
            <a:rect l="l" t="t" r="r" b="b"/>
            <a:pathLst>
              <a:path w="345555" h="514651">
                <a:moveTo>
                  <a:pt x="0" y="514651"/>
                </a:moveTo>
                <a:cubicBezTo>
                  <a:pt x="92756" y="379803"/>
                  <a:pt x="315304" y="410782"/>
                  <a:pt x="345555" y="0"/>
                </a:cubicBezTo>
              </a:path>
            </a:pathLst>
          </a:custGeom>
          <a:ln w="76200">
            <a:solidFill>
              <a:schemeClr val="accent2"/>
            </a:solidFill>
            <a:headEnd type="arrow" w="sm" len="sm"/>
            <a:tailEnd type="none" w="lg" len="lg"/>
          </a:ln>
          <a:effectLst>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7" name="Freeform 6"/>
          <p:cNvSpPr/>
          <p:nvPr/>
        </p:nvSpPr>
        <p:spPr>
          <a:xfrm>
            <a:off x="6242390" y="5725844"/>
            <a:ext cx="6010" cy="499710"/>
          </a:xfrm>
          <a:custGeom>
            <a:avLst/>
            <a:gdLst>
              <a:gd name="connsiteX0" fmla="*/ 0 w 6010"/>
              <a:gd name="connsiteY0" fmla="*/ 499710 h 499710"/>
              <a:gd name="connsiteX1" fmla="*/ 0 w 6010"/>
              <a:gd name="connsiteY1" fmla="*/ 0 h 499710"/>
            </a:gdLst>
            <a:ahLst/>
            <a:cxnLst>
              <a:cxn ang="0">
                <a:pos x="connsiteX0" y="connsiteY0"/>
              </a:cxn>
              <a:cxn ang="0">
                <a:pos x="connsiteX1" y="connsiteY1"/>
              </a:cxn>
            </a:cxnLst>
            <a:rect l="l" t="t" r="r" b="b"/>
            <a:pathLst>
              <a:path w="6010" h="499710">
                <a:moveTo>
                  <a:pt x="0" y="499710"/>
                </a:moveTo>
                <a:cubicBezTo>
                  <a:pt x="5205" y="295835"/>
                  <a:pt x="10410" y="91960"/>
                  <a:pt x="0" y="0"/>
                </a:cubicBezTo>
              </a:path>
            </a:pathLst>
          </a:custGeom>
          <a:ln w="76200">
            <a:solidFill>
              <a:srgbClr val="0080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10" name="Freeform 9"/>
          <p:cNvSpPr/>
          <p:nvPr/>
        </p:nvSpPr>
        <p:spPr>
          <a:xfrm>
            <a:off x="2551353" y="3936270"/>
            <a:ext cx="3673905" cy="1758342"/>
          </a:xfrm>
          <a:custGeom>
            <a:avLst/>
            <a:gdLst>
              <a:gd name="connsiteX0" fmla="*/ 3653956 w 3653956"/>
              <a:gd name="connsiteY0" fmla="*/ 1822088 h 1822088"/>
              <a:gd name="connsiteX1" fmla="*/ 739119 w 3653956"/>
              <a:gd name="connsiteY1" fmla="*/ 228 h 1822088"/>
              <a:gd name="connsiteX2" fmla="*/ 0 w 3653956"/>
              <a:gd name="connsiteY2" fmla="*/ 1697160 h 1822088"/>
              <a:gd name="connsiteX0" fmla="*/ 3653956 w 3653956"/>
              <a:gd name="connsiteY0" fmla="*/ 1886609 h 1886609"/>
              <a:gd name="connsiteX1" fmla="*/ 739119 w 3653956"/>
              <a:gd name="connsiteY1" fmla="*/ 64749 h 1886609"/>
              <a:gd name="connsiteX2" fmla="*/ 0 w 3653956"/>
              <a:gd name="connsiteY2" fmla="*/ 1761681 h 1886609"/>
              <a:gd name="connsiteX0" fmla="*/ 3653956 w 3653956"/>
              <a:gd name="connsiteY0" fmla="*/ 1869161 h 1869161"/>
              <a:gd name="connsiteX1" fmla="*/ 739119 w 3653956"/>
              <a:gd name="connsiteY1" fmla="*/ 47301 h 1869161"/>
              <a:gd name="connsiteX2" fmla="*/ 0 w 3653956"/>
              <a:gd name="connsiteY2" fmla="*/ 1744233 h 1869161"/>
              <a:gd name="connsiteX0" fmla="*/ 3653956 w 3653956"/>
              <a:gd name="connsiteY0" fmla="*/ 1869161 h 1869161"/>
              <a:gd name="connsiteX1" fmla="*/ 2082026 w 3653956"/>
              <a:gd name="connsiteY1" fmla="*/ 786456 h 1869161"/>
              <a:gd name="connsiteX2" fmla="*/ 739119 w 3653956"/>
              <a:gd name="connsiteY2" fmla="*/ 47301 h 1869161"/>
              <a:gd name="connsiteX3" fmla="*/ 0 w 3653956"/>
              <a:gd name="connsiteY3" fmla="*/ 1744233 h 1869161"/>
              <a:gd name="connsiteX0" fmla="*/ 3653956 w 3653956"/>
              <a:gd name="connsiteY0" fmla="*/ 1846925 h 1846925"/>
              <a:gd name="connsiteX1" fmla="*/ 1977925 w 3653956"/>
              <a:gd name="connsiteY1" fmla="*/ 785041 h 1846925"/>
              <a:gd name="connsiteX2" fmla="*/ 739119 w 3653956"/>
              <a:gd name="connsiteY2" fmla="*/ 25065 h 1846925"/>
              <a:gd name="connsiteX3" fmla="*/ 0 w 3653956"/>
              <a:gd name="connsiteY3" fmla="*/ 1721997 h 1846925"/>
              <a:gd name="connsiteX0" fmla="*/ 3653956 w 3653956"/>
              <a:gd name="connsiteY0" fmla="*/ 1756827 h 1756827"/>
              <a:gd name="connsiteX1" fmla="*/ 1977925 w 3653956"/>
              <a:gd name="connsiteY1" fmla="*/ 694943 h 1756827"/>
              <a:gd name="connsiteX2" fmla="*/ 572557 w 3653956"/>
              <a:gd name="connsiteY2" fmla="*/ 28662 h 1756827"/>
              <a:gd name="connsiteX3" fmla="*/ 0 w 3653956"/>
              <a:gd name="connsiteY3" fmla="*/ 1631899 h 1756827"/>
              <a:gd name="connsiteX0" fmla="*/ 3653956 w 3653956"/>
              <a:gd name="connsiteY0" fmla="*/ 1743017 h 1743017"/>
              <a:gd name="connsiteX1" fmla="*/ 1977925 w 3653956"/>
              <a:gd name="connsiteY1" fmla="*/ 681133 h 1743017"/>
              <a:gd name="connsiteX2" fmla="*/ 572557 w 3653956"/>
              <a:gd name="connsiteY2" fmla="*/ 14852 h 1743017"/>
              <a:gd name="connsiteX3" fmla="*/ 0 w 3653956"/>
              <a:gd name="connsiteY3" fmla="*/ 1618089 h 1743017"/>
              <a:gd name="connsiteX0" fmla="*/ 3653956 w 3653956"/>
              <a:gd name="connsiteY0" fmla="*/ 1763006 h 1763006"/>
              <a:gd name="connsiteX1" fmla="*/ 1977925 w 3653956"/>
              <a:gd name="connsiteY1" fmla="*/ 701122 h 1763006"/>
              <a:gd name="connsiteX2" fmla="*/ 572557 w 3653956"/>
              <a:gd name="connsiteY2" fmla="*/ 34841 h 1763006"/>
              <a:gd name="connsiteX3" fmla="*/ 0 w 3653956"/>
              <a:gd name="connsiteY3" fmla="*/ 1638078 h 1763006"/>
              <a:gd name="connsiteX0" fmla="*/ 3591495 w 3591495"/>
              <a:gd name="connsiteY0" fmla="*/ 1757330 h 1757330"/>
              <a:gd name="connsiteX1" fmla="*/ 1915464 w 3591495"/>
              <a:gd name="connsiteY1" fmla="*/ 695446 h 1757330"/>
              <a:gd name="connsiteX2" fmla="*/ 510096 w 3591495"/>
              <a:gd name="connsiteY2" fmla="*/ 29165 h 1757330"/>
              <a:gd name="connsiteX3" fmla="*/ 0 w 3591495"/>
              <a:gd name="connsiteY3" fmla="*/ 1642813 h 1757330"/>
              <a:gd name="connsiteX0" fmla="*/ 3624698 w 3624698"/>
              <a:gd name="connsiteY0" fmla="*/ 1757330 h 1757330"/>
              <a:gd name="connsiteX1" fmla="*/ 1948667 w 3624698"/>
              <a:gd name="connsiteY1" fmla="*/ 695446 h 1757330"/>
              <a:gd name="connsiteX2" fmla="*/ 543299 w 3624698"/>
              <a:gd name="connsiteY2" fmla="*/ 29165 h 1757330"/>
              <a:gd name="connsiteX3" fmla="*/ 33203 w 3624698"/>
              <a:gd name="connsiteY3" fmla="*/ 1642813 h 1757330"/>
              <a:gd name="connsiteX0" fmla="*/ 3654164 w 3654164"/>
              <a:gd name="connsiteY0" fmla="*/ 1757330 h 1757330"/>
              <a:gd name="connsiteX1" fmla="*/ 1978133 w 3654164"/>
              <a:gd name="connsiteY1" fmla="*/ 695446 h 1757330"/>
              <a:gd name="connsiteX2" fmla="*/ 572765 w 3654164"/>
              <a:gd name="connsiteY2" fmla="*/ 29165 h 1757330"/>
              <a:gd name="connsiteX3" fmla="*/ 31438 w 3654164"/>
              <a:gd name="connsiteY3" fmla="*/ 1642813 h 1757330"/>
              <a:gd name="connsiteX0" fmla="*/ 3673905 w 3673905"/>
              <a:gd name="connsiteY0" fmla="*/ 1758342 h 1758342"/>
              <a:gd name="connsiteX1" fmla="*/ 1997874 w 3673905"/>
              <a:gd name="connsiteY1" fmla="*/ 696458 h 1758342"/>
              <a:gd name="connsiteX2" fmla="*/ 592506 w 3673905"/>
              <a:gd name="connsiteY2" fmla="*/ 30177 h 1758342"/>
              <a:gd name="connsiteX3" fmla="*/ 30359 w 3673905"/>
              <a:gd name="connsiteY3" fmla="*/ 1664647 h 1758342"/>
            </a:gdLst>
            <a:ahLst/>
            <a:cxnLst>
              <a:cxn ang="0">
                <a:pos x="connsiteX0" y="connsiteY0"/>
              </a:cxn>
              <a:cxn ang="0">
                <a:pos x="connsiteX1" y="connsiteY1"/>
              </a:cxn>
              <a:cxn ang="0">
                <a:pos x="connsiteX2" y="connsiteY2"/>
              </a:cxn>
              <a:cxn ang="0">
                <a:pos x="connsiteX3" y="connsiteY3"/>
              </a:cxn>
            </a:cxnLst>
            <a:rect l="l" t="t" r="r" b="b"/>
            <a:pathLst>
              <a:path w="3673905" h="1758342">
                <a:moveTo>
                  <a:pt x="3673905" y="1758342"/>
                </a:moveTo>
                <a:cubicBezTo>
                  <a:pt x="3411917" y="1577891"/>
                  <a:pt x="2483680" y="1000101"/>
                  <a:pt x="1997874" y="696458"/>
                </a:cubicBezTo>
                <a:cubicBezTo>
                  <a:pt x="1512068" y="392815"/>
                  <a:pt x="920425" y="-131188"/>
                  <a:pt x="592506" y="30177"/>
                </a:cubicBezTo>
                <a:cubicBezTo>
                  <a:pt x="264587" y="191542"/>
                  <a:pt x="-110178" y="1352328"/>
                  <a:pt x="30359" y="1664647"/>
                </a:cubicBezTo>
              </a:path>
            </a:pathLst>
          </a:custGeom>
          <a:ln w="76200">
            <a:solidFill>
              <a:srgbClr val="008000"/>
            </a:solidFill>
          </a:ln>
          <a:effectLst>
            <a:glow rad="101600">
              <a:srgbClr val="4AFF0A">
                <a:alpha val="75000"/>
              </a:srgbClr>
            </a:glow>
            <a:outerShdw blurRad="40000" dist="20000" dir="5400000" rotWithShape="0">
              <a:srgbClr val="000000">
                <a:alpha val="38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grpSp>
        <p:nvGrpSpPr>
          <p:cNvPr id="3" name="Group 2"/>
          <p:cNvGrpSpPr/>
          <p:nvPr/>
        </p:nvGrpSpPr>
        <p:grpSpPr>
          <a:xfrm>
            <a:off x="2590800" y="3195421"/>
            <a:ext cx="3784268" cy="2670847"/>
            <a:chOff x="2590800" y="3195421"/>
            <a:chExt cx="3784268" cy="2670847"/>
          </a:xfrm>
        </p:grpSpPr>
        <p:pic>
          <p:nvPicPr>
            <p:cNvPr id="155" name="Picture 154"/>
            <p:cNvPicPr>
              <a:picLocks noChangeAspect="1"/>
            </p:cNvPicPr>
            <p:nvPr/>
          </p:nvPicPr>
          <p:blipFill>
            <a:blip r:embed="rId5"/>
            <a:stretch>
              <a:fillRect/>
            </a:stretch>
          </p:blipFill>
          <p:spPr>
            <a:xfrm>
              <a:off x="2590800" y="5156378"/>
              <a:ext cx="228600" cy="704106"/>
            </a:xfrm>
            <a:prstGeom prst="rect">
              <a:avLst/>
            </a:prstGeom>
          </p:spPr>
        </p:pic>
        <p:pic>
          <p:nvPicPr>
            <p:cNvPr id="8" name="Picture 7"/>
            <p:cNvPicPr>
              <a:picLocks noChangeAspect="1"/>
            </p:cNvPicPr>
            <p:nvPr/>
          </p:nvPicPr>
          <p:blipFill>
            <a:blip r:embed="rId5"/>
            <a:stretch>
              <a:fillRect/>
            </a:stretch>
          </p:blipFill>
          <p:spPr>
            <a:xfrm>
              <a:off x="4446395" y="3206844"/>
              <a:ext cx="228600" cy="704106"/>
            </a:xfrm>
            <a:prstGeom prst="rect">
              <a:avLst/>
            </a:prstGeom>
          </p:spPr>
        </p:pic>
        <p:pic>
          <p:nvPicPr>
            <p:cNvPr id="185" name="Picture 184"/>
            <p:cNvPicPr>
              <a:picLocks noChangeAspect="1"/>
            </p:cNvPicPr>
            <p:nvPr/>
          </p:nvPicPr>
          <p:blipFill>
            <a:blip r:embed="rId5"/>
            <a:stretch>
              <a:fillRect/>
            </a:stretch>
          </p:blipFill>
          <p:spPr>
            <a:xfrm>
              <a:off x="3138785" y="3195421"/>
              <a:ext cx="228600" cy="704106"/>
            </a:xfrm>
            <a:prstGeom prst="rect">
              <a:avLst/>
            </a:prstGeom>
          </p:spPr>
        </p:pic>
        <p:pic>
          <p:nvPicPr>
            <p:cNvPr id="186" name="Picture 185"/>
            <p:cNvPicPr>
              <a:picLocks noChangeAspect="1"/>
            </p:cNvPicPr>
            <p:nvPr/>
          </p:nvPicPr>
          <p:blipFill>
            <a:blip r:embed="rId5"/>
            <a:stretch>
              <a:fillRect/>
            </a:stretch>
          </p:blipFill>
          <p:spPr>
            <a:xfrm>
              <a:off x="5675105" y="3202072"/>
              <a:ext cx="228600" cy="704106"/>
            </a:xfrm>
            <a:prstGeom prst="rect">
              <a:avLst/>
            </a:prstGeom>
          </p:spPr>
        </p:pic>
        <p:pic>
          <p:nvPicPr>
            <p:cNvPr id="187" name="Picture 186"/>
            <p:cNvPicPr>
              <a:picLocks noChangeAspect="1"/>
            </p:cNvPicPr>
            <p:nvPr/>
          </p:nvPicPr>
          <p:blipFill>
            <a:blip r:embed="rId5"/>
            <a:stretch>
              <a:fillRect/>
            </a:stretch>
          </p:blipFill>
          <p:spPr>
            <a:xfrm>
              <a:off x="4411727" y="5155511"/>
              <a:ext cx="228600" cy="704106"/>
            </a:xfrm>
            <a:prstGeom prst="rect">
              <a:avLst/>
            </a:prstGeom>
          </p:spPr>
        </p:pic>
        <p:pic>
          <p:nvPicPr>
            <p:cNvPr id="188" name="Picture 187"/>
            <p:cNvPicPr>
              <a:picLocks noChangeAspect="1"/>
            </p:cNvPicPr>
            <p:nvPr/>
          </p:nvPicPr>
          <p:blipFill>
            <a:blip r:embed="rId5"/>
            <a:stretch>
              <a:fillRect/>
            </a:stretch>
          </p:blipFill>
          <p:spPr>
            <a:xfrm>
              <a:off x="6146468" y="5162162"/>
              <a:ext cx="228600" cy="704106"/>
            </a:xfrm>
            <a:prstGeom prst="rect">
              <a:avLst/>
            </a:prstGeom>
          </p:spPr>
        </p:pic>
      </p:grpSp>
      <p:sp>
        <p:nvSpPr>
          <p:cNvPr id="667" name="TextBox 666"/>
          <p:cNvSpPr txBox="1"/>
          <p:nvPr/>
        </p:nvSpPr>
        <p:spPr>
          <a:xfrm>
            <a:off x="1816100" y="5461178"/>
            <a:ext cx="609600" cy="400110"/>
          </a:xfrm>
          <a:prstGeom prst="rect">
            <a:avLst/>
          </a:prstGeom>
          <a:noFill/>
        </p:spPr>
        <p:txBody>
          <a:bodyPr wrap="square" rtlCol="0">
            <a:spAutoFit/>
          </a:bodyPr>
          <a:lstStyle/>
          <a:p>
            <a:pPr algn="ctr" defTabSz="914400"/>
            <a:r>
              <a:rPr lang="en-US" sz="2000" dirty="0">
                <a:solidFill>
                  <a:prstClr val="black"/>
                </a:solidFill>
                <a:latin typeface="Calibri"/>
              </a:rPr>
              <a:t>L0</a:t>
            </a:r>
          </a:p>
        </p:txBody>
      </p:sp>
      <p:sp>
        <p:nvSpPr>
          <p:cNvPr id="669" name="TextBox 668"/>
          <p:cNvSpPr txBox="1"/>
          <p:nvPr/>
        </p:nvSpPr>
        <p:spPr>
          <a:xfrm>
            <a:off x="5372100" y="5461178"/>
            <a:ext cx="508000" cy="400110"/>
          </a:xfrm>
          <a:prstGeom prst="rect">
            <a:avLst/>
          </a:prstGeom>
          <a:noFill/>
        </p:spPr>
        <p:txBody>
          <a:bodyPr wrap="square" rtlCol="0">
            <a:spAutoFit/>
          </a:bodyPr>
          <a:lstStyle/>
          <a:p>
            <a:pPr algn="ctr" defTabSz="914400"/>
            <a:r>
              <a:rPr lang="en-US" sz="2000" dirty="0">
                <a:solidFill>
                  <a:prstClr val="black"/>
                </a:solidFill>
                <a:latin typeface="Calibri"/>
              </a:rPr>
              <a:t>L2</a:t>
            </a:r>
          </a:p>
        </p:txBody>
      </p:sp>
      <p:grpSp>
        <p:nvGrpSpPr>
          <p:cNvPr id="707" name="Group 706"/>
          <p:cNvGrpSpPr/>
          <p:nvPr/>
        </p:nvGrpSpPr>
        <p:grpSpPr>
          <a:xfrm>
            <a:off x="3338584" y="2754271"/>
            <a:ext cx="1385816" cy="670328"/>
            <a:chOff x="685800" y="3749272"/>
            <a:chExt cx="1385816" cy="670328"/>
          </a:xfrm>
        </p:grpSpPr>
        <p:grpSp>
          <p:nvGrpSpPr>
            <p:cNvPr id="708" name="Group 707"/>
            <p:cNvGrpSpPr/>
            <p:nvPr/>
          </p:nvGrpSpPr>
          <p:grpSpPr>
            <a:xfrm>
              <a:off x="685800" y="3749272"/>
              <a:ext cx="1095178" cy="670328"/>
              <a:chOff x="1143000" y="3505200"/>
              <a:chExt cx="1095178" cy="670328"/>
            </a:xfrm>
          </p:grpSpPr>
          <p:sp>
            <p:nvSpPr>
              <p:cNvPr id="711" name="Rectangle 710"/>
              <p:cNvSpPr/>
              <p:nvPr/>
            </p:nvSpPr>
            <p:spPr>
              <a:xfrm>
                <a:off x="1143000" y="3505200"/>
                <a:ext cx="1095178" cy="670328"/>
              </a:xfrm>
              <a:prstGeom prst="rect">
                <a:avLst/>
              </a:prstGeom>
              <a:solidFill>
                <a:srgbClr val="EEE918"/>
              </a:solidFill>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1400" dirty="0">
                    <a:solidFill>
                      <a:prstClr val="black"/>
                    </a:solidFill>
                    <a:latin typeface="Calibri"/>
                    <a:sym typeface="Wingdings"/>
                  </a:rPr>
                  <a:t>L0</a:t>
                </a:r>
                <a:r>
                  <a:rPr lang="en-US" sz="1400" dirty="0">
                    <a:solidFill>
                      <a:prstClr val="black"/>
                    </a:solidFill>
                    <a:latin typeface="Wingdings"/>
                    <a:ea typeface="Wingdings"/>
                    <a:cs typeface="Wingdings"/>
                    <a:sym typeface="Wingdings"/>
                  </a:rPr>
                  <a:t></a:t>
                </a:r>
                <a:r>
                  <a:rPr lang="en-US" sz="1400" dirty="0">
                    <a:solidFill>
                      <a:prstClr val="black"/>
                    </a:solidFill>
                    <a:latin typeface="Calibri"/>
                    <a:sym typeface="Wingdings"/>
                  </a:rPr>
                  <a:t>L2</a:t>
                </a:r>
              </a:p>
              <a:p>
                <a:pPr algn="ctr" defTabSz="914400"/>
                <a:r>
                  <a:rPr lang="en-US" sz="1400" dirty="0">
                    <a:solidFill>
                      <a:prstClr val="black"/>
                    </a:solidFill>
                    <a:latin typeface="Calibri"/>
                    <a:sym typeface="Wingdings"/>
                  </a:rPr>
                  <a:t>Path=2</a:t>
                </a:r>
              </a:p>
              <a:p>
                <a:pPr algn="ctr" defTabSz="914400"/>
                <a:r>
                  <a:rPr lang="en-US" sz="1400" dirty="0">
                    <a:solidFill>
                      <a:prstClr val="black"/>
                    </a:solidFill>
                    <a:latin typeface="Calibri"/>
                    <a:sym typeface="Wingdings"/>
                  </a:rPr>
                  <a:t>CE=0</a:t>
                </a:r>
                <a:endParaRPr lang="en-US" sz="1400" dirty="0">
                  <a:solidFill>
                    <a:prstClr val="black"/>
                  </a:solidFill>
                  <a:latin typeface="Calibri"/>
                </a:endParaRPr>
              </a:p>
            </p:txBody>
          </p:sp>
          <p:cxnSp>
            <p:nvCxnSpPr>
              <p:cNvPr id="712" name="Straight Connector 711"/>
              <p:cNvCxnSpPr/>
              <p:nvPr/>
            </p:nvCxnSpPr>
            <p:spPr>
              <a:xfrm flipH="1">
                <a:off x="1145115" y="3727004"/>
                <a:ext cx="1082653" cy="10410"/>
              </a:xfrm>
              <a:prstGeom prst="line">
                <a:avLst/>
              </a:prstGeom>
              <a:ln w="127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grpSp>
        <p:sp>
          <p:nvSpPr>
            <p:cNvPr id="709" name="Rectangle 708"/>
            <p:cNvSpPr/>
            <p:nvPr/>
          </p:nvSpPr>
          <p:spPr>
            <a:xfrm>
              <a:off x="1935383" y="3962653"/>
              <a:ext cx="136233" cy="266700"/>
            </a:xfrm>
            <a:prstGeom prst="rect">
              <a:avLst/>
            </a:prstGeom>
            <a:pattFill prst="ltVert">
              <a:fgClr>
                <a:srgbClr val="BD0A12"/>
              </a:fgClr>
              <a:bgClr>
                <a:prstClr val="white"/>
              </a:bgClr>
            </a:patt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a:solidFill>
                  <a:prstClr val="white"/>
                </a:solidFill>
                <a:latin typeface="Calibri"/>
              </a:endParaRPr>
            </a:p>
          </p:txBody>
        </p:sp>
        <p:sp>
          <p:nvSpPr>
            <p:cNvPr id="710" name="Rectangle 709"/>
            <p:cNvSpPr/>
            <p:nvPr/>
          </p:nvSpPr>
          <p:spPr>
            <a:xfrm>
              <a:off x="1782237" y="3956303"/>
              <a:ext cx="152400" cy="27940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100" dirty="0">
                <a:solidFill>
                  <a:prstClr val="white"/>
                </a:solidFill>
                <a:latin typeface="Calibri"/>
              </a:endParaRPr>
            </a:p>
          </p:txBody>
        </p:sp>
      </p:grpSp>
      <p:grpSp>
        <p:nvGrpSpPr>
          <p:cNvPr id="190" name="Group 189"/>
          <p:cNvGrpSpPr/>
          <p:nvPr/>
        </p:nvGrpSpPr>
        <p:grpSpPr>
          <a:xfrm>
            <a:off x="3338584" y="2758672"/>
            <a:ext cx="1385816" cy="670328"/>
            <a:chOff x="685800" y="3749272"/>
            <a:chExt cx="1385816" cy="670328"/>
          </a:xfrm>
        </p:grpSpPr>
        <p:grpSp>
          <p:nvGrpSpPr>
            <p:cNvPr id="191" name="Group 190"/>
            <p:cNvGrpSpPr/>
            <p:nvPr/>
          </p:nvGrpSpPr>
          <p:grpSpPr>
            <a:xfrm>
              <a:off x="685800" y="3749272"/>
              <a:ext cx="1095178" cy="670328"/>
              <a:chOff x="1143000" y="3505200"/>
              <a:chExt cx="1095178" cy="670328"/>
            </a:xfrm>
          </p:grpSpPr>
          <p:sp>
            <p:nvSpPr>
              <p:cNvPr id="194" name="Rectangle 193"/>
              <p:cNvSpPr/>
              <p:nvPr/>
            </p:nvSpPr>
            <p:spPr>
              <a:xfrm>
                <a:off x="1143000" y="3505200"/>
                <a:ext cx="1095178" cy="670328"/>
              </a:xfrm>
              <a:prstGeom prst="rect">
                <a:avLst/>
              </a:prstGeom>
              <a:solidFill>
                <a:srgbClr val="EEE918"/>
              </a:solidFill>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1400" dirty="0">
                    <a:solidFill>
                      <a:prstClr val="black"/>
                    </a:solidFill>
                    <a:latin typeface="Calibri"/>
                    <a:sym typeface="Wingdings"/>
                  </a:rPr>
                  <a:t>L0</a:t>
                </a:r>
                <a:r>
                  <a:rPr lang="en-US" sz="1400" dirty="0">
                    <a:solidFill>
                      <a:prstClr val="black"/>
                    </a:solidFill>
                    <a:latin typeface="Wingdings"/>
                    <a:ea typeface="Wingdings"/>
                    <a:cs typeface="Wingdings"/>
                    <a:sym typeface="Wingdings"/>
                  </a:rPr>
                  <a:t></a:t>
                </a:r>
                <a:r>
                  <a:rPr lang="en-US" sz="1400" dirty="0">
                    <a:solidFill>
                      <a:prstClr val="black"/>
                    </a:solidFill>
                    <a:latin typeface="Calibri"/>
                    <a:sym typeface="Wingdings"/>
                  </a:rPr>
                  <a:t>L2</a:t>
                </a:r>
              </a:p>
              <a:p>
                <a:pPr algn="ctr" defTabSz="914400"/>
                <a:r>
                  <a:rPr lang="en-US" sz="1400" dirty="0">
                    <a:solidFill>
                      <a:prstClr val="black"/>
                    </a:solidFill>
                    <a:latin typeface="Calibri"/>
                    <a:sym typeface="Wingdings"/>
                  </a:rPr>
                  <a:t>Path=2</a:t>
                </a:r>
              </a:p>
              <a:p>
                <a:pPr algn="ctr" defTabSz="914400"/>
                <a:r>
                  <a:rPr lang="en-US" sz="1400" b="1" dirty="0">
                    <a:solidFill>
                      <a:srgbClr val="BD0A12"/>
                    </a:solidFill>
                    <a:latin typeface="Calibri"/>
                    <a:sym typeface="Wingdings"/>
                  </a:rPr>
                  <a:t>CE=5</a:t>
                </a:r>
                <a:endParaRPr lang="en-US" sz="1400" b="1" dirty="0">
                  <a:solidFill>
                    <a:srgbClr val="BD0A12"/>
                  </a:solidFill>
                  <a:latin typeface="Calibri"/>
                </a:endParaRPr>
              </a:p>
            </p:txBody>
          </p:sp>
          <p:cxnSp>
            <p:nvCxnSpPr>
              <p:cNvPr id="195" name="Straight Connector 194"/>
              <p:cNvCxnSpPr/>
              <p:nvPr/>
            </p:nvCxnSpPr>
            <p:spPr>
              <a:xfrm flipH="1">
                <a:off x="1145115" y="3727004"/>
                <a:ext cx="1082653" cy="10410"/>
              </a:xfrm>
              <a:prstGeom prst="line">
                <a:avLst/>
              </a:prstGeom>
              <a:ln w="127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grpSp>
        <p:sp>
          <p:nvSpPr>
            <p:cNvPr id="192" name="Rectangle 191"/>
            <p:cNvSpPr/>
            <p:nvPr/>
          </p:nvSpPr>
          <p:spPr>
            <a:xfrm>
              <a:off x="1935383" y="3962653"/>
              <a:ext cx="136233" cy="266700"/>
            </a:xfrm>
            <a:prstGeom prst="rect">
              <a:avLst/>
            </a:prstGeom>
            <a:pattFill prst="ltVert">
              <a:fgClr>
                <a:srgbClr val="BD0A12"/>
              </a:fgClr>
              <a:bgClr>
                <a:prstClr val="white"/>
              </a:bgClr>
            </a:patt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a:solidFill>
                  <a:prstClr val="white"/>
                </a:solidFill>
                <a:latin typeface="Calibri"/>
              </a:endParaRPr>
            </a:p>
          </p:txBody>
        </p:sp>
        <p:sp>
          <p:nvSpPr>
            <p:cNvPr id="193" name="Rectangle 192"/>
            <p:cNvSpPr/>
            <p:nvPr/>
          </p:nvSpPr>
          <p:spPr>
            <a:xfrm>
              <a:off x="1782237" y="3956303"/>
              <a:ext cx="152400" cy="27940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100" dirty="0">
                <a:solidFill>
                  <a:prstClr val="white"/>
                </a:solidFill>
                <a:latin typeface="Calibri"/>
              </a:endParaRPr>
            </a:p>
          </p:txBody>
        </p:sp>
      </p:grpSp>
      <p:cxnSp>
        <p:nvCxnSpPr>
          <p:cNvPr id="14" name="Straight Arrow Connector 13"/>
          <p:cNvCxnSpPr>
            <a:stCxn id="220" idx="1"/>
          </p:cNvCxnSpPr>
          <p:nvPr/>
        </p:nvCxnSpPr>
        <p:spPr>
          <a:xfrm flipH="1">
            <a:off x="4176784" y="2954923"/>
            <a:ext cx="776216" cy="35797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823984" y="5044672"/>
            <a:ext cx="1385816" cy="670328"/>
            <a:chOff x="685800" y="3749272"/>
            <a:chExt cx="1385816" cy="670328"/>
          </a:xfrm>
        </p:grpSpPr>
        <p:grpSp>
          <p:nvGrpSpPr>
            <p:cNvPr id="68" name="Group 67"/>
            <p:cNvGrpSpPr/>
            <p:nvPr/>
          </p:nvGrpSpPr>
          <p:grpSpPr>
            <a:xfrm>
              <a:off x="685800" y="3749272"/>
              <a:ext cx="1095178" cy="670328"/>
              <a:chOff x="1143000" y="3505200"/>
              <a:chExt cx="1095178" cy="670328"/>
            </a:xfrm>
          </p:grpSpPr>
          <p:sp>
            <p:nvSpPr>
              <p:cNvPr id="696" name="Rectangle 695"/>
              <p:cNvSpPr/>
              <p:nvPr/>
            </p:nvSpPr>
            <p:spPr>
              <a:xfrm>
                <a:off x="1143000" y="3505200"/>
                <a:ext cx="1095178" cy="670328"/>
              </a:xfrm>
              <a:prstGeom prst="rect">
                <a:avLst/>
              </a:prstGeom>
              <a:solidFill>
                <a:srgbClr val="EEE918"/>
              </a:solidFill>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1400" dirty="0">
                    <a:solidFill>
                      <a:prstClr val="black"/>
                    </a:solidFill>
                    <a:latin typeface="Calibri"/>
                    <a:sym typeface="Wingdings"/>
                  </a:rPr>
                  <a:t>L0</a:t>
                </a:r>
                <a:r>
                  <a:rPr lang="en-US" sz="1400" dirty="0">
                    <a:solidFill>
                      <a:prstClr val="black"/>
                    </a:solidFill>
                    <a:latin typeface="Wingdings"/>
                    <a:ea typeface="Wingdings"/>
                    <a:cs typeface="Wingdings"/>
                    <a:sym typeface="Wingdings"/>
                  </a:rPr>
                  <a:t></a:t>
                </a:r>
                <a:r>
                  <a:rPr lang="en-US" sz="1400" dirty="0">
                    <a:solidFill>
                      <a:prstClr val="black"/>
                    </a:solidFill>
                    <a:latin typeface="Calibri"/>
                    <a:sym typeface="Wingdings"/>
                  </a:rPr>
                  <a:t>L2</a:t>
                </a:r>
              </a:p>
              <a:p>
                <a:pPr algn="ctr" defTabSz="914400"/>
                <a:r>
                  <a:rPr lang="en-US" sz="1400" dirty="0">
                    <a:solidFill>
                      <a:prstClr val="black"/>
                    </a:solidFill>
                    <a:latin typeface="Calibri"/>
                    <a:sym typeface="Wingdings"/>
                  </a:rPr>
                  <a:t>Path=2</a:t>
                </a:r>
              </a:p>
              <a:p>
                <a:pPr algn="ctr" defTabSz="914400"/>
                <a:r>
                  <a:rPr lang="en-US" sz="1400" dirty="0">
                    <a:solidFill>
                      <a:prstClr val="black"/>
                    </a:solidFill>
                    <a:latin typeface="Calibri"/>
                    <a:sym typeface="Wingdings"/>
                  </a:rPr>
                  <a:t>CE=0</a:t>
                </a:r>
                <a:endParaRPr lang="en-US" sz="1400" dirty="0">
                  <a:solidFill>
                    <a:prstClr val="black"/>
                  </a:solidFill>
                  <a:latin typeface="Calibri"/>
                </a:endParaRPr>
              </a:p>
            </p:txBody>
          </p:sp>
          <p:cxnSp>
            <p:nvCxnSpPr>
              <p:cNvPr id="700" name="Straight Connector 699"/>
              <p:cNvCxnSpPr/>
              <p:nvPr/>
            </p:nvCxnSpPr>
            <p:spPr>
              <a:xfrm flipH="1">
                <a:off x="1145115" y="3727004"/>
                <a:ext cx="1082653" cy="10410"/>
              </a:xfrm>
              <a:prstGeom prst="line">
                <a:avLst/>
              </a:prstGeom>
              <a:ln w="127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grpSp>
        <p:sp>
          <p:nvSpPr>
            <p:cNvPr id="705" name="Rectangle 704"/>
            <p:cNvSpPr/>
            <p:nvPr/>
          </p:nvSpPr>
          <p:spPr>
            <a:xfrm>
              <a:off x="1935383" y="3962653"/>
              <a:ext cx="136233" cy="266700"/>
            </a:xfrm>
            <a:prstGeom prst="rect">
              <a:avLst/>
            </a:prstGeom>
            <a:pattFill prst="ltVert">
              <a:fgClr>
                <a:srgbClr val="BD0A12"/>
              </a:fgClr>
              <a:bgClr>
                <a:prstClr val="white"/>
              </a:bgClr>
            </a:patt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a:solidFill>
                  <a:prstClr val="white"/>
                </a:solidFill>
                <a:latin typeface="Calibri"/>
              </a:endParaRPr>
            </a:p>
          </p:txBody>
        </p:sp>
        <p:sp>
          <p:nvSpPr>
            <p:cNvPr id="706" name="Rectangle 705"/>
            <p:cNvSpPr/>
            <p:nvPr/>
          </p:nvSpPr>
          <p:spPr>
            <a:xfrm>
              <a:off x="1782237" y="3956303"/>
              <a:ext cx="152400" cy="27940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100" dirty="0">
                <a:solidFill>
                  <a:prstClr val="white"/>
                </a:solidFill>
                <a:latin typeface="Calibri"/>
              </a:endParaRPr>
            </a:p>
          </p:txBody>
        </p:sp>
      </p:grpSp>
      <p:grpSp>
        <p:nvGrpSpPr>
          <p:cNvPr id="6" name="Group 5"/>
          <p:cNvGrpSpPr/>
          <p:nvPr/>
        </p:nvGrpSpPr>
        <p:grpSpPr>
          <a:xfrm>
            <a:off x="823984" y="5044672"/>
            <a:ext cx="1383991" cy="670328"/>
            <a:chOff x="6190740" y="1914270"/>
            <a:chExt cx="1383991" cy="670328"/>
          </a:xfrm>
        </p:grpSpPr>
        <p:grpSp>
          <p:nvGrpSpPr>
            <p:cNvPr id="701" name="Group 700"/>
            <p:cNvGrpSpPr/>
            <p:nvPr/>
          </p:nvGrpSpPr>
          <p:grpSpPr>
            <a:xfrm>
              <a:off x="6190740" y="1914270"/>
              <a:ext cx="1095178" cy="670328"/>
              <a:chOff x="1143000" y="3505200"/>
              <a:chExt cx="1095178" cy="670328"/>
            </a:xfrm>
          </p:grpSpPr>
          <p:sp>
            <p:nvSpPr>
              <p:cNvPr id="702" name="Rectangle 701"/>
              <p:cNvSpPr/>
              <p:nvPr/>
            </p:nvSpPr>
            <p:spPr>
              <a:xfrm>
                <a:off x="1143000" y="3505200"/>
                <a:ext cx="1095178" cy="670328"/>
              </a:xfrm>
              <a:prstGeom prst="rect">
                <a:avLst/>
              </a:prstGeom>
              <a:solidFill>
                <a:srgbClr val="4AFF0A"/>
              </a:solidFill>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1400" dirty="0">
                    <a:solidFill>
                      <a:prstClr val="black"/>
                    </a:solidFill>
                    <a:latin typeface="Calibri"/>
                    <a:sym typeface="Wingdings"/>
                  </a:rPr>
                  <a:t>L2</a:t>
                </a:r>
                <a:r>
                  <a:rPr lang="en-US" sz="1400" dirty="0">
                    <a:solidFill>
                      <a:prstClr val="black"/>
                    </a:solidFill>
                    <a:latin typeface="Wingdings"/>
                    <a:ea typeface="Wingdings"/>
                    <a:cs typeface="Wingdings"/>
                    <a:sym typeface="Wingdings"/>
                  </a:rPr>
                  <a:t></a:t>
                </a:r>
                <a:r>
                  <a:rPr lang="en-US" sz="1400" dirty="0">
                    <a:solidFill>
                      <a:prstClr val="black"/>
                    </a:solidFill>
                    <a:latin typeface="Calibri"/>
                    <a:sym typeface="Wingdings"/>
                  </a:rPr>
                  <a:t>L0</a:t>
                </a:r>
              </a:p>
              <a:p>
                <a:pPr algn="ctr" defTabSz="914400"/>
                <a:r>
                  <a:rPr lang="en-US" sz="1400" dirty="0">
                    <a:solidFill>
                      <a:prstClr val="black"/>
                    </a:solidFill>
                    <a:latin typeface="Calibri"/>
                    <a:sym typeface="Wingdings"/>
                  </a:rPr>
                  <a:t>FB-Path=2</a:t>
                </a:r>
              </a:p>
              <a:p>
                <a:pPr algn="ctr" defTabSz="914400"/>
                <a:r>
                  <a:rPr lang="en-US" sz="1400" dirty="0">
                    <a:solidFill>
                      <a:prstClr val="black"/>
                    </a:solidFill>
                    <a:latin typeface="Calibri"/>
                    <a:sym typeface="Wingdings"/>
                  </a:rPr>
                  <a:t>FB-Metric=5</a:t>
                </a:r>
                <a:endParaRPr lang="en-US" sz="1400" dirty="0">
                  <a:solidFill>
                    <a:prstClr val="black"/>
                  </a:solidFill>
                  <a:latin typeface="Calibri"/>
                </a:endParaRPr>
              </a:p>
            </p:txBody>
          </p:sp>
          <p:cxnSp>
            <p:nvCxnSpPr>
              <p:cNvPr id="703" name="Straight Connector 702"/>
              <p:cNvCxnSpPr/>
              <p:nvPr/>
            </p:nvCxnSpPr>
            <p:spPr>
              <a:xfrm flipH="1">
                <a:off x="1145115" y="3727004"/>
                <a:ext cx="1082653" cy="10410"/>
              </a:xfrm>
              <a:prstGeom prst="line">
                <a:avLst/>
              </a:prstGeom>
              <a:ln w="127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grpSp>
        <p:sp>
          <p:nvSpPr>
            <p:cNvPr id="209" name="Rectangle 208"/>
            <p:cNvSpPr/>
            <p:nvPr/>
          </p:nvSpPr>
          <p:spPr>
            <a:xfrm>
              <a:off x="7438498" y="2121408"/>
              <a:ext cx="136233" cy="266700"/>
            </a:xfrm>
            <a:prstGeom prst="rect">
              <a:avLst/>
            </a:prstGeom>
            <a:pattFill prst="ltVert">
              <a:fgClr>
                <a:srgbClr val="008000"/>
              </a:fgClr>
              <a:bgClr>
                <a:prstClr val="white"/>
              </a:bgClr>
            </a:patt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a:solidFill>
                  <a:prstClr val="white"/>
                </a:solidFill>
                <a:latin typeface="Calibri"/>
              </a:endParaRPr>
            </a:p>
          </p:txBody>
        </p:sp>
        <p:sp>
          <p:nvSpPr>
            <p:cNvPr id="210" name="Rectangle 209"/>
            <p:cNvSpPr/>
            <p:nvPr/>
          </p:nvSpPr>
          <p:spPr>
            <a:xfrm>
              <a:off x="7285352" y="2115058"/>
              <a:ext cx="152400" cy="279400"/>
            </a:xfrm>
            <a:prstGeom prst="rect">
              <a:avLst/>
            </a:prstGeom>
            <a:solidFill>
              <a:srgbClr val="00800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100" dirty="0">
                <a:solidFill>
                  <a:prstClr val="white"/>
                </a:solidFill>
                <a:latin typeface="Calibri"/>
              </a:endParaRPr>
            </a:p>
          </p:txBody>
        </p:sp>
      </p:grpSp>
      <p:grpSp>
        <p:nvGrpSpPr>
          <p:cNvPr id="29" name="Group 28"/>
          <p:cNvGrpSpPr/>
          <p:nvPr/>
        </p:nvGrpSpPr>
        <p:grpSpPr>
          <a:xfrm>
            <a:off x="1018500" y="3653135"/>
            <a:ext cx="1090528" cy="735232"/>
            <a:chOff x="1018500" y="3653135"/>
            <a:chExt cx="1090528" cy="735232"/>
          </a:xfrm>
        </p:grpSpPr>
        <p:sp>
          <p:nvSpPr>
            <p:cNvPr id="227" name="TextBox 226"/>
            <p:cNvSpPr txBox="1"/>
            <p:nvPr/>
          </p:nvSpPr>
          <p:spPr>
            <a:xfrm>
              <a:off x="1032240" y="3657600"/>
              <a:ext cx="224848" cy="461665"/>
            </a:xfrm>
            <a:prstGeom prst="rect">
              <a:avLst/>
            </a:prstGeom>
            <a:noFill/>
          </p:spPr>
          <p:txBody>
            <a:bodyPr wrap="square" rtlCol="0">
              <a:spAutoFit/>
            </a:bodyPr>
            <a:lstStyle/>
            <a:p>
              <a:pPr defTabSz="914400"/>
              <a:r>
                <a:rPr lang="en-US" sz="2400" b="1" dirty="0">
                  <a:solidFill>
                    <a:srgbClr val="BD0A12"/>
                  </a:solidFill>
                  <a:latin typeface="Calibri"/>
                </a:rPr>
                <a:t>5</a:t>
              </a:r>
            </a:p>
          </p:txBody>
        </p:sp>
        <p:sp>
          <p:nvSpPr>
            <p:cNvPr id="228" name="TextBox 227"/>
            <p:cNvSpPr txBox="1"/>
            <p:nvPr/>
          </p:nvSpPr>
          <p:spPr>
            <a:xfrm>
              <a:off x="1018500" y="3926702"/>
              <a:ext cx="224848" cy="461665"/>
            </a:xfrm>
            <a:prstGeom prst="rect">
              <a:avLst/>
            </a:prstGeom>
            <a:noFill/>
          </p:spPr>
          <p:txBody>
            <a:bodyPr wrap="square" rtlCol="0">
              <a:spAutoFit/>
            </a:bodyPr>
            <a:lstStyle/>
            <a:p>
              <a:pPr defTabSz="914400"/>
              <a:r>
                <a:rPr lang="en-US" sz="2400" b="1" dirty="0">
                  <a:solidFill>
                    <a:srgbClr val="BD0A12"/>
                  </a:solidFill>
                  <a:latin typeface="Calibri"/>
                </a:rPr>
                <a:t>1</a:t>
              </a:r>
            </a:p>
          </p:txBody>
        </p:sp>
        <p:sp>
          <p:nvSpPr>
            <p:cNvPr id="229" name="TextBox 228"/>
            <p:cNvSpPr txBox="1"/>
            <p:nvPr/>
          </p:nvSpPr>
          <p:spPr>
            <a:xfrm>
              <a:off x="1316642" y="3922942"/>
              <a:ext cx="224848" cy="461665"/>
            </a:xfrm>
            <a:prstGeom prst="rect">
              <a:avLst/>
            </a:prstGeom>
            <a:noFill/>
          </p:spPr>
          <p:txBody>
            <a:bodyPr wrap="square" rtlCol="0">
              <a:spAutoFit/>
            </a:bodyPr>
            <a:lstStyle/>
            <a:p>
              <a:pPr defTabSz="914400"/>
              <a:r>
                <a:rPr lang="en-US" sz="2400" b="1" dirty="0">
                  <a:solidFill>
                    <a:srgbClr val="BD0A12"/>
                  </a:solidFill>
                  <a:latin typeface="Calibri"/>
                </a:rPr>
                <a:t>1</a:t>
              </a:r>
            </a:p>
          </p:txBody>
        </p:sp>
        <p:sp>
          <p:nvSpPr>
            <p:cNvPr id="230" name="TextBox 229"/>
            <p:cNvSpPr txBox="1"/>
            <p:nvPr/>
          </p:nvSpPr>
          <p:spPr>
            <a:xfrm>
              <a:off x="1884180" y="3917432"/>
              <a:ext cx="224848" cy="461665"/>
            </a:xfrm>
            <a:prstGeom prst="rect">
              <a:avLst/>
            </a:prstGeom>
            <a:noFill/>
          </p:spPr>
          <p:txBody>
            <a:bodyPr wrap="square" rtlCol="0">
              <a:spAutoFit/>
            </a:bodyPr>
            <a:lstStyle/>
            <a:p>
              <a:pPr defTabSz="914400"/>
              <a:r>
                <a:rPr lang="en-US" sz="2400" b="1" dirty="0">
                  <a:solidFill>
                    <a:srgbClr val="BD0A12"/>
                  </a:solidFill>
                  <a:latin typeface="Calibri"/>
                </a:rPr>
                <a:t>4</a:t>
              </a:r>
            </a:p>
          </p:txBody>
        </p:sp>
        <p:sp>
          <p:nvSpPr>
            <p:cNvPr id="231" name="TextBox 230"/>
            <p:cNvSpPr txBox="1"/>
            <p:nvPr/>
          </p:nvSpPr>
          <p:spPr>
            <a:xfrm>
              <a:off x="1299152" y="3657600"/>
              <a:ext cx="224848" cy="461665"/>
            </a:xfrm>
            <a:prstGeom prst="rect">
              <a:avLst/>
            </a:prstGeom>
            <a:noFill/>
          </p:spPr>
          <p:txBody>
            <a:bodyPr wrap="square" rtlCol="0">
              <a:spAutoFit/>
            </a:bodyPr>
            <a:lstStyle/>
            <a:p>
              <a:pPr defTabSz="914400"/>
              <a:r>
                <a:rPr lang="en-US" sz="2400" b="1" dirty="0">
                  <a:solidFill>
                    <a:srgbClr val="BD0A12"/>
                  </a:solidFill>
                  <a:latin typeface="Calibri"/>
                </a:rPr>
                <a:t>3</a:t>
              </a:r>
            </a:p>
          </p:txBody>
        </p:sp>
        <p:sp>
          <p:nvSpPr>
            <p:cNvPr id="232" name="TextBox 231"/>
            <p:cNvSpPr txBox="1"/>
            <p:nvPr/>
          </p:nvSpPr>
          <p:spPr>
            <a:xfrm>
              <a:off x="1603952" y="3657600"/>
              <a:ext cx="224848" cy="461665"/>
            </a:xfrm>
            <a:prstGeom prst="rect">
              <a:avLst/>
            </a:prstGeom>
            <a:noFill/>
          </p:spPr>
          <p:txBody>
            <a:bodyPr wrap="square" rtlCol="0">
              <a:spAutoFit/>
            </a:bodyPr>
            <a:lstStyle/>
            <a:p>
              <a:pPr defTabSz="914400"/>
              <a:r>
                <a:rPr lang="en-US" sz="2400" b="1" dirty="0">
                  <a:solidFill>
                    <a:srgbClr val="BD0A12"/>
                  </a:solidFill>
                  <a:latin typeface="Calibri"/>
                </a:rPr>
                <a:t>7</a:t>
              </a:r>
            </a:p>
          </p:txBody>
        </p:sp>
        <p:sp>
          <p:nvSpPr>
            <p:cNvPr id="233" name="TextBox 232"/>
            <p:cNvSpPr txBox="1"/>
            <p:nvPr/>
          </p:nvSpPr>
          <p:spPr>
            <a:xfrm>
              <a:off x="1877521" y="3653135"/>
              <a:ext cx="224848" cy="461665"/>
            </a:xfrm>
            <a:prstGeom prst="rect">
              <a:avLst/>
            </a:prstGeom>
            <a:noFill/>
          </p:spPr>
          <p:txBody>
            <a:bodyPr wrap="square" rtlCol="0">
              <a:spAutoFit/>
            </a:bodyPr>
            <a:lstStyle/>
            <a:p>
              <a:pPr defTabSz="914400"/>
              <a:r>
                <a:rPr lang="en-US" sz="2400" b="1" dirty="0">
                  <a:solidFill>
                    <a:srgbClr val="BD0A12"/>
                  </a:solidFill>
                  <a:latin typeface="Calibri"/>
                </a:rPr>
                <a:t>2</a:t>
              </a:r>
            </a:p>
          </p:txBody>
        </p:sp>
      </p:grpSp>
      <p:sp>
        <p:nvSpPr>
          <p:cNvPr id="235" name="TextBox 234"/>
          <p:cNvSpPr txBox="1"/>
          <p:nvPr/>
        </p:nvSpPr>
        <p:spPr>
          <a:xfrm>
            <a:off x="5762174" y="2438400"/>
            <a:ext cx="3429000" cy="646331"/>
          </a:xfrm>
          <a:prstGeom prst="rect">
            <a:avLst/>
          </a:prstGeom>
          <a:noFill/>
        </p:spPr>
        <p:txBody>
          <a:bodyPr wrap="square" rtlCol="0">
            <a:spAutoFit/>
          </a:bodyPr>
          <a:lstStyle/>
          <a:p>
            <a:pPr defTabSz="914400"/>
            <a:r>
              <a:rPr lang="en-US" dirty="0">
                <a:solidFill>
                  <a:srgbClr val="BD0A12"/>
                </a:solidFill>
                <a:latin typeface="Verdana"/>
                <a:cs typeface="Verdana"/>
              </a:rPr>
              <a:t>Rate Measurement Module</a:t>
            </a:r>
          </a:p>
          <a:p>
            <a:pPr defTabSz="914400"/>
            <a:r>
              <a:rPr lang="en-US" dirty="0">
                <a:solidFill>
                  <a:prstClr val="black"/>
                </a:solidFill>
                <a:latin typeface="Verdana"/>
                <a:cs typeface="Verdana"/>
              </a:rPr>
              <a:t>measures link utilization</a:t>
            </a:r>
          </a:p>
        </p:txBody>
      </p:sp>
      <p:sp>
        <p:nvSpPr>
          <p:cNvPr id="236" name="Rectangle 235"/>
          <p:cNvSpPr/>
          <p:nvPr/>
        </p:nvSpPr>
        <p:spPr>
          <a:xfrm>
            <a:off x="381000" y="3234267"/>
            <a:ext cx="2209800" cy="1794933"/>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400"/>
            <a:endParaRPr lang="en-US" sz="1400" dirty="0">
              <a:solidFill>
                <a:srgbClr val="000000"/>
              </a:solidFill>
              <a:latin typeface="Calibri"/>
            </a:endParaRPr>
          </a:p>
        </p:txBody>
      </p:sp>
      <p:grpSp>
        <p:nvGrpSpPr>
          <p:cNvPr id="2" name="Group 1"/>
          <p:cNvGrpSpPr/>
          <p:nvPr/>
        </p:nvGrpSpPr>
        <p:grpSpPr>
          <a:xfrm>
            <a:off x="4724400" y="2785646"/>
            <a:ext cx="3657600" cy="1118860"/>
            <a:chOff x="4724400" y="2785646"/>
            <a:chExt cx="3657600" cy="1118860"/>
          </a:xfrm>
        </p:grpSpPr>
        <p:pic>
          <p:nvPicPr>
            <p:cNvPr id="189" name="Picture 188"/>
            <p:cNvPicPr>
              <a:picLocks noChangeAspect="1"/>
            </p:cNvPicPr>
            <p:nvPr/>
          </p:nvPicPr>
          <p:blipFill>
            <a:blip r:embed="rId5"/>
            <a:stretch>
              <a:fillRect/>
            </a:stretch>
          </p:blipFill>
          <p:spPr>
            <a:xfrm>
              <a:off x="4724400" y="3200400"/>
              <a:ext cx="228600" cy="704106"/>
            </a:xfrm>
            <a:prstGeom prst="rect">
              <a:avLst/>
            </a:prstGeom>
          </p:spPr>
        </p:pic>
        <p:sp>
          <p:nvSpPr>
            <p:cNvPr id="220" name="TextBox 219"/>
            <p:cNvSpPr txBox="1"/>
            <p:nvPr/>
          </p:nvSpPr>
          <p:spPr>
            <a:xfrm>
              <a:off x="4953000" y="2785646"/>
              <a:ext cx="342900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914400"/>
              <a:r>
                <a:rPr lang="en-US" sz="1600" dirty="0" err="1">
                  <a:solidFill>
                    <a:prstClr val="black"/>
                  </a:solidFill>
                  <a:latin typeface="Verdana"/>
                  <a:cs typeface="Verdana"/>
                </a:rPr>
                <a:t>pkt.CE</a:t>
              </a:r>
              <a:r>
                <a:rPr lang="en-US" sz="1600" dirty="0">
                  <a:solidFill>
                    <a:prstClr val="black"/>
                  </a:solidFill>
                  <a:latin typeface="Verdana"/>
                  <a:cs typeface="Verdana"/>
                </a:rPr>
                <a:t> </a:t>
              </a:r>
              <a:r>
                <a:rPr lang="en-US" sz="1600" dirty="0">
                  <a:solidFill>
                    <a:prstClr val="black"/>
                  </a:solidFill>
                  <a:latin typeface="Wingdings"/>
                  <a:ea typeface="Wingdings"/>
                  <a:cs typeface="Wingdings"/>
                  <a:sym typeface="Wingdings"/>
                </a:rPr>
                <a:t></a:t>
              </a:r>
              <a:r>
                <a:rPr lang="en-US" sz="1600" dirty="0">
                  <a:solidFill>
                    <a:prstClr val="black"/>
                  </a:solidFill>
                  <a:latin typeface="Verdana"/>
                  <a:cs typeface="Verdana"/>
                </a:rPr>
                <a:t> max(</a:t>
              </a:r>
              <a:r>
                <a:rPr lang="en-US" sz="1600" dirty="0" err="1">
                  <a:solidFill>
                    <a:prstClr val="black"/>
                  </a:solidFill>
                  <a:latin typeface="Verdana"/>
                  <a:cs typeface="Verdana"/>
                </a:rPr>
                <a:t>pkt.CE</a:t>
              </a:r>
              <a:r>
                <a:rPr lang="en-US" sz="1600" dirty="0">
                  <a:solidFill>
                    <a:prstClr val="black"/>
                  </a:solidFill>
                  <a:latin typeface="Verdana"/>
                  <a:cs typeface="Verdana"/>
                </a:rPr>
                <a:t>, </a:t>
              </a:r>
              <a:r>
                <a:rPr lang="en-US" sz="1600" dirty="0" err="1">
                  <a:solidFill>
                    <a:prstClr val="black"/>
                  </a:solidFill>
                  <a:latin typeface="Verdana"/>
                  <a:cs typeface="Verdana"/>
                </a:rPr>
                <a:t>link.util</a:t>
              </a:r>
              <a:r>
                <a:rPr lang="en-US" sz="1600" dirty="0">
                  <a:solidFill>
                    <a:prstClr val="black"/>
                  </a:solidFill>
                  <a:latin typeface="Verdana"/>
                  <a:cs typeface="Verdana"/>
                </a:rPr>
                <a:t>)</a:t>
              </a:r>
            </a:p>
          </p:txBody>
        </p:sp>
      </p:grpSp>
      <p:cxnSp>
        <p:nvCxnSpPr>
          <p:cNvPr id="219" name="Straight Arrow Connector 218"/>
          <p:cNvCxnSpPr/>
          <p:nvPr/>
        </p:nvCxnSpPr>
        <p:spPr>
          <a:xfrm flipH="1" flipV="1">
            <a:off x="1821773" y="4341233"/>
            <a:ext cx="31231" cy="103065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18068" y="5856222"/>
            <a:ext cx="2262799" cy="369332"/>
          </a:xfrm>
          <a:prstGeom prst="rect">
            <a:avLst/>
          </a:prstGeom>
          <a:noFill/>
        </p:spPr>
        <p:txBody>
          <a:bodyPr wrap="none" rtlCol="0">
            <a:spAutoFit/>
          </a:bodyPr>
          <a:lstStyle/>
          <a:p>
            <a:r>
              <a:rPr lang="en-US" dirty="0"/>
              <a:t>CE: congestion extent</a:t>
            </a:r>
          </a:p>
        </p:txBody>
      </p:sp>
    </p:spTree>
    <p:custDataLst>
      <p:tags r:id="rId1"/>
    </p:custDataLst>
    <p:extLst>
      <p:ext uri="{BB962C8B-B14F-4D97-AF65-F5344CB8AC3E}">
        <p14:creationId xmlns:p14="http://schemas.microsoft.com/office/powerpoint/2010/main" val="2809230835"/>
      </p:ext>
    </p:extLst>
  </p:cSld>
  <p:clrMapOvr>
    <a:masterClrMapping/>
  </p:clrMapOvr>
  <mc:AlternateContent xmlns:mc="http://schemas.openxmlformats.org/markup-compatibility/2006" xmlns:p14="http://schemas.microsoft.com/office/powerpoint/2010/main">
    <mc:Choice Requires="p14">
      <p:transition spd="slow" p14:dur="2000" advTm="124562"/>
    </mc:Choice>
    <mc:Fallback xmlns="">
      <p:transition xmlns:p14="http://schemas.microsoft.com/office/powerpoint/2010/main" spd="slow" advTm="124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35"/>
                                        </p:tgtEl>
                                        <p:attrNameLst>
                                          <p:attrName>style.visibility</p:attrName>
                                        </p:attrNameLst>
                                      </p:cBhvr>
                                      <p:to>
                                        <p:strVal val="hidden"/>
                                      </p:to>
                                    </p:se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670"/>
                                        </p:tgtEl>
                                        <p:attrNameLst>
                                          <p:attrName>style.visibility</p:attrName>
                                        </p:attrNameLst>
                                      </p:cBhvr>
                                      <p:to>
                                        <p:strVal val="visible"/>
                                      </p:to>
                                    </p:set>
                                    <p:animEffect transition="in" filter="wipe(down)">
                                      <p:cBhvr>
                                        <p:cTn id="29" dur="500"/>
                                        <p:tgtEl>
                                          <p:spTgt spid="670"/>
                                        </p:tgtEl>
                                      </p:cBhvr>
                                    </p:animEffec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81"/>
                                        </p:tgtEl>
                                      </p:cBhvr>
                                    </p:animEffect>
                                    <p:set>
                                      <p:cBhvr>
                                        <p:cTn id="41" dur="1" fill="hold">
                                          <p:stCondLst>
                                            <p:cond delay="499"/>
                                          </p:stCondLst>
                                        </p:cTn>
                                        <p:tgtEl>
                                          <p:spTgt spid="81"/>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677"/>
                                        </p:tgtEl>
                                        <p:attrNameLst>
                                          <p:attrName>style.visibility</p:attrName>
                                        </p:attrNameLst>
                                      </p:cBhvr>
                                      <p:to>
                                        <p:strVal val="visible"/>
                                      </p:to>
                                    </p:set>
                                    <p:animEffect transition="in" filter="wipe(left)">
                                      <p:cBhvr>
                                        <p:cTn id="45" dur="500"/>
                                        <p:tgtEl>
                                          <p:spTgt spid="677"/>
                                        </p:tgtEl>
                                      </p:cBhvr>
                                    </p:animEffect>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7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0"/>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07"/>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
                                        </p:tgtEl>
                                        <p:attrNameLst>
                                          <p:attrName>style.visibility</p:attrName>
                                        </p:attrNameLst>
                                      </p:cBhvr>
                                      <p:to>
                                        <p:strVal val="hidden"/>
                                      </p:to>
                                    </p:set>
                                  </p:childTnLst>
                                </p:cTn>
                              </p:par>
                              <p:par>
                                <p:cTn id="63" presetID="9" presetClass="exit" presetSubtype="0" fill="hold" nodeType="withEffect">
                                  <p:stCondLst>
                                    <p:cond delay="0"/>
                                  </p:stCondLst>
                                  <p:childTnLst>
                                    <p:animEffect transition="out" filter="dissolve">
                                      <p:cBhvr>
                                        <p:cTn id="64" dur="500"/>
                                        <p:tgtEl>
                                          <p:spTgt spid="190"/>
                                        </p:tgtEl>
                                      </p:cBhvr>
                                    </p:animEffect>
                                    <p:set>
                                      <p:cBhvr>
                                        <p:cTn id="65" dur="1" fill="hold">
                                          <p:stCondLst>
                                            <p:cond delay="499"/>
                                          </p:stCondLst>
                                        </p:cTn>
                                        <p:tgtEl>
                                          <p:spTgt spid="190"/>
                                        </p:tgtEl>
                                        <p:attrNameLst>
                                          <p:attrName>style.visibility</p:attrName>
                                        </p:attrNameLst>
                                      </p:cBhvr>
                                      <p:to>
                                        <p:strVal val="hidden"/>
                                      </p:to>
                                    </p:set>
                                  </p:childTnLst>
                                </p:cTn>
                              </p:par>
                              <p:par>
                                <p:cTn id="66" presetID="9" presetClass="exit" presetSubtype="0" fill="hold" nodeType="withEffect">
                                  <p:stCondLst>
                                    <p:cond delay="0"/>
                                  </p:stCondLst>
                                  <p:childTnLst>
                                    <p:animEffect transition="out" filter="dissolv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704"/>
                                        </p:tgtEl>
                                        <p:attrNameLst>
                                          <p:attrName>style.visibility</p:attrName>
                                        </p:attrNameLst>
                                      </p:cBhvr>
                                      <p:to>
                                        <p:strVal val="visible"/>
                                      </p:to>
                                    </p:set>
                                    <p:animEffect transition="in" filter="wipe(left)">
                                      <p:cBhvr>
                                        <p:cTn id="72" dur="500"/>
                                        <p:tgtEl>
                                          <p:spTgt spid="704"/>
                                        </p:tgtEl>
                                      </p:cBhvr>
                                    </p:animEffect>
                                  </p:childTnLst>
                                </p:cTn>
                              </p:par>
                            </p:childTnLst>
                          </p:cTn>
                        </p:par>
                        <p:par>
                          <p:cTn id="73" fill="hold">
                            <p:stCondLst>
                              <p:cond delay="1000"/>
                            </p:stCondLst>
                            <p:childTnLst>
                              <p:par>
                                <p:cTn id="74" presetID="1" presetClass="entr" presetSubtype="0" fill="hold" nodeType="afterEffect">
                                  <p:stCondLst>
                                    <p:cond delay="0"/>
                                  </p:stCondLst>
                                  <p:childTnLst>
                                    <p:set>
                                      <p:cBhvr>
                                        <p:cTn id="75" dur="1" fill="hold">
                                          <p:stCondLst>
                                            <p:cond delay="0"/>
                                          </p:stCondLst>
                                        </p:cTn>
                                        <p:tgtEl>
                                          <p:spTgt spid="20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23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9" presetClass="exit" presetSubtype="0" fill="hold" nodeType="clickEffect">
                                  <p:stCondLst>
                                    <p:cond delay="0"/>
                                  </p:stCondLst>
                                  <p:childTnLst>
                                    <p:animEffect transition="out" filter="dissolve">
                                      <p:cBhvr>
                                        <p:cTn id="94" dur="500"/>
                                        <p:tgtEl>
                                          <p:spTgt spid="202"/>
                                        </p:tgtEl>
                                      </p:cBhvr>
                                    </p:animEffect>
                                    <p:set>
                                      <p:cBhvr>
                                        <p:cTn id="95" dur="1" fill="hold">
                                          <p:stCondLst>
                                            <p:cond delay="499"/>
                                          </p:stCondLst>
                                        </p:cTn>
                                        <p:tgtEl>
                                          <p:spTgt spid="202"/>
                                        </p:tgtEl>
                                        <p:attrNameLst>
                                          <p:attrName>style.visibility</p:attrName>
                                        </p:attrNameLst>
                                      </p:cBhvr>
                                      <p:to>
                                        <p:strVal val="hidden"/>
                                      </p:to>
                                    </p:set>
                                  </p:childTnLst>
                                </p:cTn>
                              </p:par>
                              <p:par>
                                <p:cTn id="96" presetID="9" presetClass="exit" presetSubtype="0" fill="hold" nodeType="withEffect">
                                  <p:stCondLst>
                                    <p:cond delay="0"/>
                                  </p:stCondLst>
                                  <p:childTnLst>
                                    <p:animEffect transition="out" filter="dissolve">
                                      <p:cBhvr>
                                        <p:cTn id="97" dur="500"/>
                                        <p:tgtEl>
                                          <p:spTgt spid="214"/>
                                        </p:tgtEl>
                                      </p:cBhvr>
                                    </p:animEffect>
                                    <p:set>
                                      <p:cBhvr>
                                        <p:cTn id="98" dur="1" fill="hold">
                                          <p:stCondLst>
                                            <p:cond delay="499"/>
                                          </p:stCondLst>
                                        </p:cTn>
                                        <p:tgtEl>
                                          <p:spTgt spid="214"/>
                                        </p:tgtEl>
                                        <p:attrNameLst>
                                          <p:attrName>style.visibility</p:attrName>
                                        </p:attrNameLst>
                                      </p:cBhvr>
                                      <p:to>
                                        <p:strVal val="hidden"/>
                                      </p:to>
                                    </p:set>
                                  </p:childTnLst>
                                </p:cTn>
                              </p:par>
                            </p:childTnLst>
                          </p:cTn>
                        </p:par>
                        <p:par>
                          <p:cTn id="99" fill="hold">
                            <p:stCondLst>
                              <p:cond delay="500"/>
                            </p:stCondLst>
                            <p:childTnLst>
                              <p:par>
                                <p:cTn id="100" presetID="22" presetClass="entr" presetSubtype="1" fill="hold" grpId="0" nodeType="afterEffect">
                                  <p:stCondLst>
                                    <p:cond delay="0"/>
                                  </p:stCondLst>
                                  <p:childTnLst>
                                    <p:set>
                                      <p:cBhvr>
                                        <p:cTn id="101" dur="1" fill="hold">
                                          <p:stCondLst>
                                            <p:cond delay="0"/>
                                          </p:stCondLst>
                                        </p:cTn>
                                        <p:tgtEl>
                                          <p:spTgt spid="683"/>
                                        </p:tgtEl>
                                        <p:attrNameLst>
                                          <p:attrName>style.visibility</p:attrName>
                                        </p:attrNameLst>
                                      </p:cBhvr>
                                      <p:to>
                                        <p:strVal val="visible"/>
                                      </p:to>
                                    </p:set>
                                    <p:animEffect transition="in" filter="wipe(up)">
                                      <p:cBhvr>
                                        <p:cTn id="102" dur="500"/>
                                        <p:tgtEl>
                                          <p:spTgt spid="68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wipe(down)">
                                      <p:cBhvr>
                                        <p:cTn id="107" dur="200"/>
                                        <p:tgtEl>
                                          <p:spTgt spid="7"/>
                                        </p:tgtEl>
                                      </p:cBhvr>
                                    </p:animEffect>
                                  </p:childTnLst>
                                </p:cTn>
                              </p:par>
                            </p:childTnLst>
                          </p:cTn>
                        </p:par>
                        <p:par>
                          <p:cTn id="108" fill="hold">
                            <p:stCondLst>
                              <p:cond delay="200"/>
                            </p:stCondLst>
                            <p:childTnLst>
                              <p:par>
                                <p:cTn id="109" presetID="22" presetClass="entr" presetSubtype="2" fill="hold" grpId="0" nodeType="after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wipe(right)">
                                      <p:cBhvr>
                                        <p:cTn id="111" dur="500"/>
                                        <p:tgtEl>
                                          <p:spTgt spid="10"/>
                                        </p:tgtEl>
                                      </p:cBhvr>
                                    </p:animEffect>
                                  </p:childTnLst>
                                </p:cTn>
                              </p:par>
                            </p:childTnLst>
                          </p:cTn>
                        </p:par>
                        <p:par>
                          <p:cTn id="112" fill="hold">
                            <p:stCondLst>
                              <p:cond delay="700"/>
                            </p:stCondLst>
                            <p:childTnLst>
                              <p:par>
                                <p:cTn id="113" presetID="22" presetClass="entr" presetSubtype="1" fill="hold" grpId="0" nodeType="afterEffect">
                                  <p:stCondLst>
                                    <p:cond delay="0"/>
                                  </p:stCondLst>
                                  <p:childTnLst>
                                    <p:set>
                                      <p:cBhvr>
                                        <p:cTn id="114" dur="1" fill="hold">
                                          <p:stCondLst>
                                            <p:cond delay="0"/>
                                          </p:stCondLst>
                                        </p:cTn>
                                        <p:tgtEl>
                                          <p:spTgt spid="213"/>
                                        </p:tgtEl>
                                        <p:attrNameLst>
                                          <p:attrName>style.visibility</p:attrName>
                                        </p:attrNameLst>
                                      </p:cBhvr>
                                      <p:to>
                                        <p:strVal val="visible"/>
                                      </p:to>
                                    </p:set>
                                    <p:animEffect transition="in" filter="wipe(up)">
                                      <p:cBhvr>
                                        <p:cTn id="115" dur="200"/>
                                        <p:tgtEl>
                                          <p:spTgt spid="213"/>
                                        </p:tgtEl>
                                      </p:cBhvr>
                                    </p:animEffect>
                                  </p:childTnLst>
                                </p:cTn>
                              </p:par>
                            </p:childTnLst>
                          </p:cTn>
                        </p:par>
                        <p:par>
                          <p:cTn id="116" fill="hold">
                            <p:stCondLst>
                              <p:cond delay="900"/>
                            </p:stCondLst>
                            <p:childTnLst>
                              <p:par>
                                <p:cTn id="117" presetID="1" presetClass="entr" presetSubtype="0" fill="hold" nodeType="after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1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1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6"/>
                                        </p:tgtEl>
                                      </p:cBhvr>
                                    </p:animEffect>
                                    <p:set>
                                      <p:cBhvr>
                                        <p:cTn id="129" dur="1" fill="hold">
                                          <p:stCondLst>
                                            <p:cond delay="499"/>
                                          </p:stCondLst>
                                        </p:cTn>
                                        <p:tgtEl>
                                          <p:spTgt spid="6"/>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219"/>
                                        </p:tgtEl>
                                      </p:cBhvr>
                                    </p:animEffect>
                                    <p:set>
                                      <p:cBhvr>
                                        <p:cTn id="132" dur="1" fill="hold">
                                          <p:stCondLst>
                                            <p:cond delay="499"/>
                                          </p:stCondLst>
                                        </p:cTn>
                                        <p:tgtEl>
                                          <p:spTgt spid="219"/>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9"/>
                                        </p:tgtEl>
                                      </p:cBhvr>
                                    </p:animEffect>
                                    <p:set>
                                      <p:cBhvr>
                                        <p:cTn id="135" dur="1" fill="hold">
                                          <p:stCondLst>
                                            <p:cond delay="499"/>
                                          </p:stCondLst>
                                        </p:cTn>
                                        <p:tgtEl>
                                          <p:spTgt spid="9"/>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208"/>
                                        </p:tgtEl>
                                      </p:cBhvr>
                                    </p:animEffect>
                                    <p:set>
                                      <p:cBhvr>
                                        <p:cTn id="138" dur="1" fill="hold">
                                          <p:stCondLst>
                                            <p:cond delay="499"/>
                                          </p:stCondLst>
                                        </p:cTn>
                                        <p:tgtEl>
                                          <p:spTgt spid="208"/>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7"/>
                                        </p:tgtEl>
                                      </p:cBhvr>
                                    </p:animEffect>
                                    <p:set>
                                      <p:cBhvr>
                                        <p:cTn id="141" dur="1" fill="hold">
                                          <p:stCondLst>
                                            <p:cond delay="499"/>
                                          </p:stCondLst>
                                        </p:cTn>
                                        <p:tgtEl>
                                          <p:spTgt spid="7"/>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683"/>
                                        </p:tgtEl>
                                      </p:cBhvr>
                                    </p:animEffect>
                                    <p:set>
                                      <p:cBhvr>
                                        <p:cTn id="144" dur="1" fill="hold">
                                          <p:stCondLst>
                                            <p:cond delay="499"/>
                                          </p:stCondLst>
                                        </p:cTn>
                                        <p:tgtEl>
                                          <p:spTgt spid="683"/>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670"/>
                                        </p:tgtEl>
                                      </p:cBhvr>
                                    </p:animEffect>
                                    <p:set>
                                      <p:cBhvr>
                                        <p:cTn id="147" dur="1" fill="hold">
                                          <p:stCondLst>
                                            <p:cond delay="499"/>
                                          </p:stCondLst>
                                        </p:cTn>
                                        <p:tgtEl>
                                          <p:spTgt spid="670"/>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213"/>
                                        </p:tgtEl>
                                      </p:cBhvr>
                                    </p:animEffect>
                                    <p:set>
                                      <p:cBhvr>
                                        <p:cTn id="150" dur="1" fill="hold">
                                          <p:stCondLst>
                                            <p:cond delay="499"/>
                                          </p:stCondLst>
                                        </p:cTn>
                                        <p:tgtEl>
                                          <p:spTgt spid="213"/>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10"/>
                                        </p:tgtEl>
                                      </p:cBhvr>
                                    </p:animEffect>
                                    <p:set>
                                      <p:cBhvr>
                                        <p:cTn id="153" dur="1" fill="hold">
                                          <p:stCondLst>
                                            <p:cond delay="499"/>
                                          </p:stCondLst>
                                        </p:cTn>
                                        <p:tgtEl>
                                          <p:spTgt spid="10"/>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677"/>
                                        </p:tgtEl>
                                      </p:cBhvr>
                                    </p:animEffect>
                                    <p:set>
                                      <p:cBhvr>
                                        <p:cTn id="156" dur="1" fill="hold">
                                          <p:stCondLst>
                                            <p:cond delay="499"/>
                                          </p:stCondLst>
                                        </p:cTn>
                                        <p:tgtEl>
                                          <p:spTgt spid="677"/>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704"/>
                                        </p:tgtEl>
                                      </p:cBhvr>
                                    </p:animEffect>
                                    <p:set>
                                      <p:cBhvr>
                                        <p:cTn id="159" dur="1" fill="hold">
                                          <p:stCondLst>
                                            <p:cond delay="499"/>
                                          </p:stCondLst>
                                        </p:cTn>
                                        <p:tgtEl>
                                          <p:spTgt spid="704"/>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225"/>
                                        </p:tgtEl>
                                      </p:cBhvr>
                                    </p:animEffect>
                                    <p:set>
                                      <p:cBhvr>
                                        <p:cTn id="162" dur="1" fill="hold">
                                          <p:stCondLst>
                                            <p:cond delay="499"/>
                                          </p:stCondLst>
                                        </p:cTn>
                                        <p:tgtEl>
                                          <p:spTgt spid="225"/>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225" grpId="0" animBg="1"/>
      <p:bldP spid="225" grpId="1" animBg="1"/>
      <p:bldP spid="208" grpId="0"/>
      <p:bldP spid="208" grpId="1"/>
      <p:bldP spid="212" grpId="0"/>
      <p:bldP spid="677" grpId="0" animBg="1"/>
      <p:bldP spid="677" grpId="1" animBg="1"/>
      <p:bldP spid="213" grpId="0" animBg="1"/>
      <p:bldP spid="213" grpId="1" animBg="1"/>
      <p:bldP spid="670" grpId="0" animBg="1"/>
      <p:bldP spid="670" grpId="1" animBg="1"/>
      <p:bldP spid="704" grpId="0" animBg="1"/>
      <p:bldP spid="704" grpId="1" animBg="1"/>
      <p:bldP spid="683" grpId="0" animBg="1"/>
      <p:bldP spid="683" grpId="1" animBg="1"/>
      <p:bldP spid="7" grpId="0" animBg="1"/>
      <p:bldP spid="7" grpId="1" animBg="1"/>
      <p:bldP spid="10" grpId="0" animBg="1"/>
      <p:bldP spid="10" grpId="1" animBg="1"/>
      <p:bldP spid="235" grpId="0"/>
      <p:bldP spid="235" grpId="1"/>
      <p:bldP spid="236" grpId="0" animBg="1"/>
      <p:bldP spid="23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normAutofit/>
          </a:bodyPr>
          <a:lstStyle/>
          <a:p>
            <a:r>
              <a:rPr lang="en-US" dirty="0"/>
              <a:t>Design: LB Decisions</a:t>
            </a:r>
          </a:p>
        </p:txBody>
      </p:sp>
      <p:sp>
        <p:nvSpPr>
          <p:cNvPr id="3" name="Content Placeholder 2"/>
          <p:cNvSpPr>
            <a:spLocks noGrp="1"/>
          </p:cNvSpPr>
          <p:nvPr>
            <p:ph idx="1"/>
          </p:nvPr>
        </p:nvSpPr>
        <p:spPr>
          <a:xfrm>
            <a:off x="457200" y="1686896"/>
            <a:ext cx="8382000" cy="758734"/>
          </a:xfrm>
        </p:spPr>
        <p:txBody>
          <a:bodyPr>
            <a:normAutofit/>
          </a:bodyPr>
          <a:lstStyle/>
          <a:p>
            <a:pPr marL="0" indent="0">
              <a:buNone/>
            </a:pPr>
            <a:r>
              <a:rPr lang="en-US" sz="2400" dirty="0"/>
              <a:t>Send each packet</a:t>
            </a:r>
            <a:r>
              <a:rPr lang="en-US" sz="2400" dirty="0">
                <a:solidFill>
                  <a:srgbClr val="0033CC"/>
                </a:solidFill>
              </a:rPr>
              <a:t> </a:t>
            </a:r>
            <a:r>
              <a:rPr lang="en-US" sz="2400" dirty="0"/>
              <a:t>on </a:t>
            </a:r>
            <a:r>
              <a:rPr lang="en-US" sz="2400" dirty="0">
                <a:solidFill>
                  <a:srgbClr val="0033CC"/>
                </a:solidFill>
              </a:rPr>
              <a:t>least</a:t>
            </a:r>
            <a:r>
              <a:rPr lang="en-US" sz="2400" dirty="0">
                <a:solidFill>
                  <a:srgbClr val="0000FF"/>
                </a:solidFill>
              </a:rPr>
              <a:t> </a:t>
            </a:r>
            <a:r>
              <a:rPr lang="en-US" sz="2400" dirty="0"/>
              <a:t>congested path</a:t>
            </a:r>
          </a:p>
        </p:txBody>
      </p:sp>
      <p:sp>
        <p:nvSpPr>
          <p:cNvPr id="4" name="Slide Number Placeholder 3"/>
          <p:cNvSpPr>
            <a:spLocks noGrp="1"/>
          </p:cNvSpPr>
          <p:nvPr>
            <p:ph type="sldNum" sz="quarter" idx="12"/>
          </p:nvPr>
        </p:nvSpPr>
        <p:spPr/>
        <p:txBody>
          <a:bodyPr/>
          <a:lstStyle/>
          <a:p>
            <a:fld id="{3AC99A5B-5B03-425B-9284-2F10A88898BE}" type="slidenum">
              <a:rPr lang="en-US" smtClean="0">
                <a:solidFill>
                  <a:prstClr val="black">
                    <a:tint val="75000"/>
                  </a:prstClr>
                </a:solidFill>
              </a:rPr>
              <a:pPr/>
              <a:t>17</a:t>
            </a:fld>
            <a:endParaRPr lang="en-US">
              <a:solidFill>
                <a:prstClr val="black">
                  <a:tint val="75000"/>
                </a:prstClr>
              </a:solidFill>
            </a:endParaRPr>
          </a:p>
        </p:txBody>
      </p:sp>
      <p:cxnSp>
        <p:nvCxnSpPr>
          <p:cNvPr id="5" name="Straight Arrow Connector 4"/>
          <p:cNvCxnSpPr>
            <a:stCxn id="33" idx="0"/>
          </p:cNvCxnSpPr>
          <p:nvPr/>
        </p:nvCxnSpPr>
        <p:spPr>
          <a:xfrm flipV="1">
            <a:off x="2726501" y="3920929"/>
            <a:ext cx="1685654" cy="167640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698689" y="3906816"/>
            <a:ext cx="535782" cy="168125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854743" y="3930199"/>
            <a:ext cx="2827444" cy="167799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25" idx="3"/>
          </p:cNvCxnSpPr>
          <p:nvPr/>
        </p:nvCxnSpPr>
        <p:spPr>
          <a:xfrm flipH="1" flipV="1">
            <a:off x="3262281" y="3916086"/>
            <a:ext cx="1168414" cy="170138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5" idx="0"/>
          </p:cNvCxnSpPr>
          <p:nvPr/>
        </p:nvCxnSpPr>
        <p:spPr>
          <a:xfrm flipH="1" flipV="1">
            <a:off x="4467777" y="3800409"/>
            <a:ext cx="77989" cy="180525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21" idx="2"/>
          </p:cNvCxnSpPr>
          <p:nvPr/>
        </p:nvCxnSpPr>
        <p:spPr>
          <a:xfrm flipV="1">
            <a:off x="4671723" y="3929016"/>
            <a:ext cx="1129981" cy="166991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5923215" y="3939470"/>
            <a:ext cx="556219" cy="165945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90" idx="1"/>
          </p:cNvCxnSpPr>
          <p:nvPr/>
        </p:nvCxnSpPr>
        <p:spPr>
          <a:xfrm flipH="1" flipV="1">
            <a:off x="4536874" y="3910660"/>
            <a:ext cx="1761291" cy="176270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383152" y="3911658"/>
            <a:ext cx="2706929" cy="1687267"/>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220155" y="3255221"/>
            <a:ext cx="506751" cy="664708"/>
            <a:chOff x="1027560" y="1988818"/>
            <a:chExt cx="545969" cy="678181"/>
          </a:xfrm>
        </p:grpSpPr>
        <p:sp>
          <p:nvSpPr>
            <p:cNvPr id="15" name="Cube 1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1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19" name="Group 18"/>
          <p:cNvGrpSpPr/>
          <p:nvPr/>
        </p:nvGrpSpPr>
        <p:grpSpPr>
          <a:xfrm>
            <a:off x="5481494" y="3268081"/>
            <a:ext cx="506751" cy="664708"/>
            <a:chOff x="1027560" y="1988818"/>
            <a:chExt cx="545969" cy="678181"/>
          </a:xfrm>
        </p:grpSpPr>
        <p:sp>
          <p:nvSpPr>
            <p:cNvPr id="20" name="Cube 1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2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24" name="Group 23"/>
          <p:cNvGrpSpPr/>
          <p:nvPr/>
        </p:nvGrpSpPr>
        <p:grpSpPr>
          <a:xfrm>
            <a:off x="2945562" y="3251378"/>
            <a:ext cx="506751" cy="664708"/>
            <a:chOff x="1027560" y="1988818"/>
            <a:chExt cx="545969" cy="678181"/>
          </a:xfrm>
        </p:grpSpPr>
        <p:sp>
          <p:nvSpPr>
            <p:cNvPr id="25" name="Cube 2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2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cxnSp>
        <p:nvCxnSpPr>
          <p:cNvPr id="29" name="Straight Connector 28"/>
          <p:cNvCxnSpPr>
            <a:stCxn id="98" idx="0"/>
            <a:endCxn id="33" idx="2"/>
          </p:cNvCxnSpPr>
          <p:nvPr/>
        </p:nvCxnSpPr>
        <p:spPr>
          <a:xfrm flipV="1">
            <a:off x="2296805" y="5835518"/>
            <a:ext cx="42969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99" idx="0"/>
            <a:endCxn id="33" idx="2"/>
          </p:cNvCxnSpPr>
          <p:nvPr/>
        </p:nvCxnSpPr>
        <p:spPr>
          <a:xfrm flipV="1">
            <a:off x="2716635" y="5835518"/>
            <a:ext cx="986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00" idx="0"/>
            <a:endCxn id="33" idx="2"/>
          </p:cNvCxnSpPr>
          <p:nvPr/>
        </p:nvCxnSpPr>
        <p:spPr>
          <a:xfrm flipH="1" flipV="1">
            <a:off x="2726500" y="5835518"/>
            <a:ext cx="41191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2332765" y="5597338"/>
            <a:ext cx="787471" cy="238179"/>
            <a:chOff x="5220661" y="3675707"/>
            <a:chExt cx="978209" cy="243008"/>
          </a:xfrm>
        </p:grpSpPr>
        <p:sp>
          <p:nvSpPr>
            <p:cNvPr id="33" name="Rectangle 3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3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4" name="Group 53"/>
          <p:cNvGrpSpPr/>
          <p:nvPr/>
        </p:nvGrpSpPr>
        <p:grpSpPr>
          <a:xfrm>
            <a:off x="4152030" y="5605660"/>
            <a:ext cx="787471" cy="238179"/>
            <a:chOff x="5220661" y="3675707"/>
            <a:chExt cx="978209" cy="243008"/>
          </a:xfrm>
        </p:grpSpPr>
        <p:sp>
          <p:nvSpPr>
            <p:cNvPr id="55" name="Rectangle 5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5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6" name="Group 75"/>
          <p:cNvGrpSpPr/>
          <p:nvPr/>
        </p:nvGrpSpPr>
        <p:grpSpPr>
          <a:xfrm>
            <a:off x="5831352" y="5597338"/>
            <a:ext cx="787471" cy="238179"/>
            <a:chOff x="5220661" y="3675707"/>
            <a:chExt cx="978209" cy="243008"/>
          </a:xfrm>
        </p:grpSpPr>
        <p:sp>
          <p:nvSpPr>
            <p:cNvPr id="77" name="Rectangle 76"/>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7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Rectangle 97"/>
          <p:cNvSpPr/>
          <p:nvPr/>
        </p:nvSpPr>
        <p:spPr>
          <a:xfrm>
            <a:off x="2120900" y="6228570"/>
            <a:ext cx="351808" cy="31148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H1</a:t>
            </a:r>
          </a:p>
        </p:txBody>
      </p:sp>
      <p:sp>
        <p:nvSpPr>
          <p:cNvPr id="99" name="Rectangle 98"/>
          <p:cNvSpPr/>
          <p:nvPr/>
        </p:nvSpPr>
        <p:spPr>
          <a:xfrm>
            <a:off x="2540731" y="6228570"/>
            <a:ext cx="351808" cy="31148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H2</a:t>
            </a:r>
          </a:p>
        </p:txBody>
      </p:sp>
      <p:sp>
        <p:nvSpPr>
          <p:cNvPr id="100" name="Rectangle 99"/>
          <p:cNvSpPr/>
          <p:nvPr/>
        </p:nvSpPr>
        <p:spPr>
          <a:xfrm>
            <a:off x="2962511" y="6228570"/>
            <a:ext cx="351808" cy="311481"/>
          </a:xfrm>
          <a:prstGeom prst="rect">
            <a:avLst/>
          </a:prstGeom>
          <a:solidFill>
            <a:srgbClr val="008000"/>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400">
              <a:defRPr/>
            </a:pPr>
            <a:r>
              <a:rPr lang="en-US" sz="1200" kern="0" dirty="0">
                <a:solidFill>
                  <a:prstClr val="white"/>
                </a:solidFill>
                <a:latin typeface="Calibri"/>
              </a:rPr>
              <a:t>H3</a:t>
            </a:r>
          </a:p>
        </p:txBody>
      </p:sp>
      <p:cxnSp>
        <p:nvCxnSpPr>
          <p:cNvPr id="101" name="Straight Connector 100"/>
          <p:cNvCxnSpPr>
            <a:stCxn id="104" idx="0"/>
            <a:endCxn id="55" idx="2"/>
          </p:cNvCxnSpPr>
          <p:nvPr/>
        </p:nvCxnSpPr>
        <p:spPr>
          <a:xfrm flipV="1">
            <a:off x="4121897" y="5843840"/>
            <a:ext cx="423869"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05" idx="0"/>
            <a:endCxn id="55" idx="2"/>
          </p:cNvCxnSpPr>
          <p:nvPr/>
        </p:nvCxnSpPr>
        <p:spPr>
          <a:xfrm flipV="1">
            <a:off x="4541727" y="5843840"/>
            <a:ext cx="4039"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106" idx="0"/>
            <a:endCxn id="55" idx="2"/>
          </p:cNvCxnSpPr>
          <p:nvPr/>
        </p:nvCxnSpPr>
        <p:spPr>
          <a:xfrm flipH="1" flipV="1">
            <a:off x="4545766" y="5843840"/>
            <a:ext cx="417741"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3945992" y="6233385"/>
            <a:ext cx="351808" cy="311481"/>
          </a:xfrm>
          <a:prstGeom prst="rect">
            <a:avLst/>
          </a:prstGeom>
          <a:solidFill>
            <a:srgbClr val="0033CC"/>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H4</a:t>
            </a:r>
          </a:p>
        </p:txBody>
      </p:sp>
      <p:sp>
        <p:nvSpPr>
          <p:cNvPr id="105" name="Rectangle 104"/>
          <p:cNvSpPr/>
          <p:nvPr/>
        </p:nvSpPr>
        <p:spPr>
          <a:xfrm>
            <a:off x="4365823" y="6233385"/>
            <a:ext cx="351808" cy="311481"/>
          </a:xfrm>
          <a:prstGeom prst="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1200" kern="0" dirty="0">
                <a:solidFill>
                  <a:prstClr val="white"/>
                </a:solidFill>
                <a:latin typeface="Calibri"/>
              </a:rPr>
              <a:t>H5</a:t>
            </a:r>
          </a:p>
        </p:txBody>
      </p:sp>
      <p:sp>
        <p:nvSpPr>
          <p:cNvPr id="106" name="Rectangle 105"/>
          <p:cNvSpPr/>
          <p:nvPr/>
        </p:nvSpPr>
        <p:spPr>
          <a:xfrm>
            <a:off x="4787603" y="6233385"/>
            <a:ext cx="351808" cy="311481"/>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H6</a:t>
            </a:r>
          </a:p>
        </p:txBody>
      </p:sp>
      <p:cxnSp>
        <p:nvCxnSpPr>
          <p:cNvPr id="107" name="Straight Connector 106"/>
          <p:cNvCxnSpPr>
            <a:stCxn id="108" idx="0"/>
            <a:endCxn id="77" idx="2"/>
          </p:cNvCxnSpPr>
          <p:nvPr/>
        </p:nvCxnSpPr>
        <p:spPr>
          <a:xfrm flipV="1">
            <a:off x="5805105" y="5835518"/>
            <a:ext cx="419983" cy="394361"/>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5629200" y="6229878"/>
            <a:ext cx="351808" cy="311481"/>
          </a:xfrm>
          <a:prstGeom prst="rect">
            <a:avLst/>
          </a:prstGeom>
          <a:solidFill>
            <a:srgbClr val="0033CC"/>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H7</a:t>
            </a:r>
          </a:p>
        </p:txBody>
      </p:sp>
      <p:sp>
        <p:nvSpPr>
          <p:cNvPr id="109" name="TextBox 108"/>
          <p:cNvSpPr txBox="1"/>
          <p:nvPr/>
        </p:nvSpPr>
        <p:spPr>
          <a:xfrm>
            <a:off x="1816100" y="5461178"/>
            <a:ext cx="609600" cy="400110"/>
          </a:xfrm>
          <a:prstGeom prst="rect">
            <a:avLst/>
          </a:prstGeom>
          <a:noFill/>
        </p:spPr>
        <p:txBody>
          <a:bodyPr wrap="square" rtlCol="0">
            <a:spAutoFit/>
          </a:bodyPr>
          <a:lstStyle/>
          <a:p>
            <a:pPr algn="ctr" defTabSz="914400"/>
            <a:r>
              <a:rPr lang="en-US" sz="2000" dirty="0">
                <a:solidFill>
                  <a:prstClr val="black"/>
                </a:solidFill>
                <a:latin typeface="Calibri"/>
              </a:rPr>
              <a:t>L0</a:t>
            </a:r>
          </a:p>
        </p:txBody>
      </p:sp>
      <p:sp>
        <p:nvSpPr>
          <p:cNvPr id="110" name="TextBox 109"/>
          <p:cNvSpPr txBox="1"/>
          <p:nvPr/>
        </p:nvSpPr>
        <p:spPr>
          <a:xfrm>
            <a:off x="3644900" y="5461178"/>
            <a:ext cx="609600" cy="400110"/>
          </a:xfrm>
          <a:prstGeom prst="rect">
            <a:avLst/>
          </a:prstGeom>
          <a:noFill/>
        </p:spPr>
        <p:txBody>
          <a:bodyPr wrap="square" rtlCol="0">
            <a:spAutoFit/>
          </a:bodyPr>
          <a:lstStyle/>
          <a:p>
            <a:pPr algn="ctr" defTabSz="914400"/>
            <a:r>
              <a:rPr lang="en-US" sz="2000" dirty="0">
                <a:solidFill>
                  <a:prstClr val="black"/>
                </a:solidFill>
                <a:latin typeface="Calibri"/>
              </a:rPr>
              <a:t>L1</a:t>
            </a:r>
          </a:p>
        </p:txBody>
      </p:sp>
      <p:sp>
        <p:nvSpPr>
          <p:cNvPr id="111" name="TextBox 110"/>
          <p:cNvSpPr txBox="1"/>
          <p:nvPr/>
        </p:nvSpPr>
        <p:spPr>
          <a:xfrm>
            <a:off x="5372100" y="5461178"/>
            <a:ext cx="508000" cy="400110"/>
          </a:xfrm>
          <a:prstGeom prst="rect">
            <a:avLst/>
          </a:prstGeom>
          <a:noFill/>
        </p:spPr>
        <p:txBody>
          <a:bodyPr wrap="square" rtlCol="0">
            <a:spAutoFit/>
          </a:bodyPr>
          <a:lstStyle/>
          <a:p>
            <a:pPr algn="ctr" defTabSz="914400"/>
            <a:r>
              <a:rPr lang="en-US" sz="2000" dirty="0">
                <a:solidFill>
                  <a:prstClr val="black"/>
                </a:solidFill>
                <a:latin typeface="Calibri"/>
              </a:rPr>
              <a:t>L2</a:t>
            </a:r>
          </a:p>
        </p:txBody>
      </p:sp>
      <p:grpSp>
        <p:nvGrpSpPr>
          <p:cNvPr id="113" name="Group 112"/>
          <p:cNvGrpSpPr/>
          <p:nvPr/>
        </p:nvGrpSpPr>
        <p:grpSpPr>
          <a:xfrm>
            <a:off x="6225088" y="5835517"/>
            <a:ext cx="622335" cy="713418"/>
            <a:chOff x="8064465" y="5632139"/>
            <a:chExt cx="622335" cy="713418"/>
          </a:xfrm>
        </p:grpSpPr>
        <p:sp>
          <p:nvSpPr>
            <p:cNvPr id="114" name="Rectangle 113"/>
            <p:cNvSpPr/>
            <p:nvPr/>
          </p:nvSpPr>
          <p:spPr>
            <a:xfrm>
              <a:off x="8334992" y="6034076"/>
              <a:ext cx="351808" cy="311481"/>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H9</a:t>
              </a:r>
            </a:p>
          </p:txBody>
        </p:sp>
        <p:cxnSp>
          <p:nvCxnSpPr>
            <p:cNvPr id="115" name="Straight Connector 114"/>
            <p:cNvCxnSpPr>
              <a:stCxn id="114" idx="0"/>
              <a:endCxn id="77" idx="2"/>
            </p:cNvCxnSpPr>
            <p:nvPr/>
          </p:nvCxnSpPr>
          <p:spPr>
            <a:xfrm flipH="1" flipV="1">
              <a:off x="8064465" y="5632139"/>
              <a:ext cx="446431" cy="401937"/>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sp>
        <p:nvSpPr>
          <p:cNvPr id="116" name="Rectangle 115"/>
          <p:cNvSpPr/>
          <p:nvPr/>
        </p:nvSpPr>
        <p:spPr>
          <a:xfrm>
            <a:off x="6066226" y="6241719"/>
            <a:ext cx="351808" cy="311481"/>
          </a:xfrm>
          <a:prstGeom prst="rect">
            <a:avLst/>
          </a:prstGeom>
          <a:solidFill>
            <a:srgbClr val="00800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200" kern="0" dirty="0">
                <a:solidFill>
                  <a:prstClr val="white"/>
                </a:solidFill>
                <a:latin typeface="Calibri"/>
              </a:rPr>
              <a:t>H8</a:t>
            </a:r>
          </a:p>
        </p:txBody>
      </p:sp>
      <p:cxnSp>
        <p:nvCxnSpPr>
          <p:cNvPr id="117" name="Straight Connector 116"/>
          <p:cNvCxnSpPr>
            <a:stCxn id="116" idx="0"/>
            <a:endCxn id="77" idx="2"/>
          </p:cNvCxnSpPr>
          <p:nvPr/>
        </p:nvCxnSpPr>
        <p:spPr>
          <a:xfrm flipH="1" flipV="1">
            <a:off x="6225088" y="5835517"/>
            <a:ext cx="17042" cy="40620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H="1" flipV="1">
            <a:off x="4699535" y="3930200"/>
            <a:ext cx="1659385" cy="165945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2572981" y="3901613"/>
            <a:ext cx="535782" cy="168125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76" name="Group 175"/>
          <p:cNvGrpSpPr/>
          <p:nvPr/>
        </p:nvGrpSpPr>
        <p:grpSpPr>
          <a:xfrm>
            <a:off x="304800" y="2971800"/>
            <a:ext cx="2514600" cy="2117545"/>
            <a:chOff x="304801" y="2971797"/>
            <a:chExt cx="2514600" cy="2117545"/>
          </a:xfrm>
        </p:grpSpPr>
        <p:grpSp>
          <p:nvGrpSpPr>
            <p:cNvPr id="131" name="Group 130"/>
            <p:cNvGrpSpPr/>
            <p:nvPr/>
          </p:nvGrpSpPr>
          <p:grpSpPr>
            <a:xfrm>
              <a:off x="304801" y="2971797"/>
              <a:ext cx="2514600" cy="2117545"/>
              <a:chOff x="-1418677" y="2833374"/>
              <a:chExt cx="2053386" cy="1729157"/>
            </a:xfrm>
          </p:grpSpPr>
          <p:grpSp>
            <p:nvGrpSpPr>
              <p:cNvPr id="132" name="Group 131"/>
              <p:cNvGrpSpPr/>
              <p:nvPr/>
            </p:nvGrpSpPr>
            <p:grpSpPr>
              <a:xfrm>
                <a:off x="-1418677" y="2833374"/>
                <a:ext cx="2053386" cy="1729157"/>
                <a:chOff x="2101278" y="4509773"/>
                <a:chExt cx="2053386" cy="1729157"/>
              </a:xfrm>
            </p:grpSpPr>
            <p:grpSp>
              <p:nvGrpSpPr>
                <p:cNvPr id="134" name="Group 133"/>
                <p:cNvGrpSpPr/>
                <p:nvPr/>
              </p:nvGrpSpPr>
              <p:grpSpPr>
                <a:xfrm>
                  <a:off x="2101278" y="4509773"/>
                  <a:ext cx="2053386" cy="1729157"/>
                  <a:chOff x="1575758" y="3820000"/>
                  <a:chExt cx="2184600" cy="1839653"/>
                </a:xfrm>
              </p:grpSpPr>
              <p:sp>
                <p:nvSpPr>
                  <p:cNvPr id="136" name="TextBox 135"/>
                  <p:cNvSpPr txBox="1"/>
                  <p:nvPr/>
                </p:nvSpPr>
                <p:spPr>
                  <a:xfrm>
                    <a:off x="1647479" y="5071404"/>
                    <a:ext cx="2112879" cy="588249"/>
                  </a:xfrm>
                  <a:prstGeom prst="rect">
                    <a:avLst/>
                  </a:prstGeom>
                  <a:noFill/>
                </p:spPr>
                <p:txBody>
                  <a:bodyPr wrap="square" rtlCol="0">
                    <a:spAutoFit/>
                  </a:bodyPr>
                  <a:lstStyle/>
                  <a:p>
                    <a:pPr algn="ctr" defTabSz="914400"/>
                    <a:r>
                      <a:rPr lang="en-US" dirty="0">
                        <a:solidFill>
                          <a:prstClr val="black"/>
                        </a:solidFill>
                        <a:latin typeface="Calibri"/>
                      </a:rPr>
                      <a:t>Congestion-To-Leaf</a:t>
                    </a:r>
                  </a:p>
                  <a:p>
                    <a:pPr algn="ctr" defTabSz="914400"/>
                    <a:r>
                      <a:rPr lang="en-US" sz="2000" dirty="0">
                        <a:solidFill>
                          <a:prstClr val="black"/>
                        </a:solidFill>
                        <a:latin typeface="Calibri"/>
                      </a:rPr>
                      <a:t>Table @L0</a:t>
                    </a:r>
                  </a:p>
                </p:txBody>
              </p:sp>
              <p:sp>
                <p:nvSpPr>
                  <p:cNvPr id="137" name="Rectangle 136"/>
                  <p:cNvSpPr/>
                  <p:nvPr/>
                </p:nvSpPr>
                <p:spPr>
                  <a:xfrm>
                    <a:off x="2205104" y="4517556"/>
                    <a:ext cx="1021926" cy="47008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sz="2800">
                      <a:solidFill>
                        <a:prstClr val="black"/>
                      </a:solidFill>
                      <a:latin typeface="Calibri"/>
                    </a:endParaRPr>
                  </a:p>
                </p:txBody>
              </p:sp>
              <p:sp>
                <p:nvSpPr>
                  <p:cNvPr id="138" name="TextBox 137"/>
                  <p:cNvSpPr txBox="1"/>
                  <p:nvPr/>
                </p:nvSpPr>
                <p:spPr>
                  <a:xfrm rot="16200000">
                    <a:off x="1073733" y="4322025"/>
                    <a:ext cx="1298173" cy="294124"/>
                  </a:xfrm>
                  <a:prstGeom prst="rect">
                    <a:avLst/>
                  </a:prstGeom>
                  <a:noFill/>
                </p:spPr>
                <p:txBody>
                  <a:bodyPr wrap="square" rtlCol="0">
                    <a:spAutoFit/>
                  </a:bodyPr>
                  <a:lstStyle/>
                  <a:p>
                    <a:pPr defTabSz="914400"/>
                    <a:r>
                      <a:rPr lang="en-US" sz="1600" dirty="0" err="1">
                        <a:solidFill>
                          <a:prstClr val="black"/>
                        </a:solidFill>
                        <a:latin typeface="Calibri"/>
                      </a:rPr>
                      <a:t>Dest</a:t>
                    </a:r>
                    <a:r>
                      <a:rPr lang="en-US" sz="1600" dirty="0">
                        <a:solidFill>
                          <a:prstClr val="black"/>
                        </a:solidFill>
                        <a:latin typeface="Calibri"/>
                      </a:rPr>
                      <a:t> Leaf</a:t>
                    </a:r>
                  </a:p>
                </p:txBody>
              </p:sp>
              <p:cxnSp>
                <p:nvCxnSpPr>
                  <p:cNvPr id="139" name="Straight Connector 138"/>
                  <p:cNvCxnSpPr>
                    <a:endCxn id="137" idx="3"/>
                  </p:cNvCxnSpPr>
                  <p:nvPr/>
                </p:nvCxnSpPr>
                <p:spPr>
                  <a:xfrm flipV="1">
                    <a:off x="2205104" y="4752596"/>
                    <a:ext cx="1021926" cy="706"/>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2473325" y="4518026"/>
                    <a:ext cx="0" cy="467194"/>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2205616" y="3952403"/>
                    <a:ext cx="1025141" cy="294124"/>
                  </a:xfrm>
                  <a:prstGeom prst="rect">
                    <a:avLst/>
                  </a:prstGeom>
                  <a:noFill/>
                </p:spPr>
                <p:txBody>
                  <a:bodyPr wrap="square" rtlCol="0">
                    <a:spAutoFit/>
                  </a:bodyPr>
                  <a:lstStyle/>
                  <a:p>
                    <a:pPr algn="ctr" defTabSz="914400"/>
                    <a:r>
                      <a:rPr lang="en-US" sz="1600" dirty="0">
                        <a:solidFill>
                          <a:prstClr val="black"/>
                        </a:solidFill>
                        <a:latin typeface="Calibri"/>
                      </a:rPr>
                      <a:t>Path</a:t>
                    </a:r>
                  </a:p>
                </p:txBody>
              </p:sp>
              <p:sp>
                <p:nvSpPr>
                  <p:cNvPr id="142" name="TextBox 141"/>
                  <p:cNvSpPr txBox="1"/>
                  <p:nvPr/>
                </p:nvSpPr>
                <p:spPr>
                  <a:xfrm>
                    <a:off x="2162445" y="4146870"/>
                    <a:ext cx="275955" cy="338554"/>
                  </a:xfrm>
                  <a:prstGeom prst="rect">
                    <a:avLst/>
                  </a:prstGeom>
                  <a:noFill/>
                </p:spPr>
                <p:txBody>
                  <a:bodyPr wrap="square" rtlCol="0">
                    <a:spAutoFit/>
                  </a:bodyPr>
                  <a:lstStyle/>
                  <a:p>
                    <a:pPr defTabSz="914400"/>
                    <a:r>
                      <a:rPr lang="en-US" dirty="0">
                        <a:solidFill>
                          <a:prstClr val="black"/>
                        </a:solidFill>
                        <a:latin typeface="Calibri"/>
                      </a:rPr>
                      <a:t>0</a:t>
                    </a:r>
                  </a:p>
                </p:txBody>
              </p:sp>
              <p:sp>
                <p:nvSpPr>
                  <p:cNvPr id="143" name="TextBox 142"/>
                  <p:cNvSpPr txBox="1"/>
                  <p:nvPr/>
                </p:nvSpPr>
                <p:spPr>
                  <a:xfrm>
                    <a:off x="2448194" y="4146870"/>
                    <a:ext cx="352155" cy="338554"/>
                  </a:xfrm>
                  <a:prstGeom prst="rect">
                    <a:avLst/>
                  </a:prstGeom>
                  <a:noFill/>
                </p:spPr>
                <p:txBody>
                  <a:bodyPr wrap="square" rtlCol="0">
                    <a:spAutoFit/>
                  </a:bodyPr>
                  <a:lstStyle/>
                  <a:p>
                    <a:pPr defTabSz="914400"/>
                    <a:r>
                      <a:rPr lang="en-US" dirty="0">
                        <a:solidFill>
                          <a:prstClr val="black"/>
                        </a:solidFill>
                        <a:latin typeface="Calibri"/>
                      </a:rPr>
                      <a:t>1</a:t>
                    </a:r>
                  </a:p>
                </p:txBody>
              </p:sp>
              <p:sp>
                <p:nvSpPr>
                  <p:cNvPr id="144" name="TextBox 143"/>
                  <p:cNvSpPr txBox="1"/>
                  <p:nvPr/>
                </p:nvSpPr>
                <p:spPr>
                  <a:xfrm>
                    <a:off x="2705100" y="4142359"/>
                    <a:ext cx="602172" cy="338554"/>
                  </a:xfrm>
                  <a:prstGeom prst="rect">
                    <a:avLst/>
                  </a:prstGeom>
                  <a:noFill/>
                </p:spPr>
                <p:txBody>
                  <a:bodyPr wrap="square" rtlCol="0">
                    <a:spAutoFit/>
                  </a:bodyPr>
                  <a:lstStyle/>
                  <a:p>
                    <a:pPr defTabSz="914400"/>
                    <a:r>
                      <a:rPr lang="en-US" dirty="0">
                        <a:solidFill>
                          <a:prstClr val="black"/>
                        </a:solidFill>
                        <a:latin typeface="Calibri"/>
                      </a:rPr>
                      <a:t>2</a:t>
                    </a:r>
                  </a:p>
                </p:txBody>
              </p:sp>
              <p:sp>
                <p:nvSpPr>
                  <p:cNvPr id="145" name="TextBox 144"/>
                  <p:cNvSpPr txBox="1"/>
                  <p:nvPr/>
                </p:nvSpPr>
                <p:spPr>
                  <a:xfrm>
                    <a:off x="1828798" y="4447313"/>
                    <a:ext cx="533400" cy="338554"/>
                  </a:xfrm>
                  <a:prstGeom prst="rect">
                    <a:avLst/>
                  </a:prstGeom>
                  <a:noFill/>
                </p:spPr>
                <p:txBody>
                  <a:bodyPr wrap="square" rtlCol="0">
                    <a:spAutoFit/>
                  </a:bodyPr>
                  <a:lstStyle/>
                  <a:p>
                    <a:pPr defTabSz="914400"/>
                    <a:r>
                      <a:rPr lang="en-US" dirty="0">
                        <a:solidFill>
                          <a:prstClr val="black"/>
                        </a:solidFill>
                        <a:latin typeface="Calibri"/>
                      </a:rPr>
                      <a:t>L1</a:t>
                    </a:r>
                  </a:p>
                </p:txBody>
              </p:sp>
              <p:sp>
                <p:nvSpPr>
                  <p:cNvPr id="146" name="TextBox 145"/>
                  <p:cNvSpPr txBox="1"/>
                  <p:nvPr/>
                </p:nvSpPr>
                <p:spPr>
                  <a:xfrm>
                    <a:off x="1828800" y="4680600"/>
                    <a:ext cx="533401" cy="338554"/>
                  </a:xfrm>
                  <a:prstGeom prst="rect">
                    <a:avLst/>
                  </a:prstGeom>
                  <a:noFill/>
                </p:spPr>
                <p:txBody>
                  <a:bodyPr wrap="square" rtlCol="0">
                    <a:spAutoFit/>
                  </a:bodyPr>
                  <a:lstStyle/>
                  <a:p>
                    <a:pPr defTabSz="914400"/>
                    <a:r>
                      <a:rPr lang="en-US" dirty="0">
                        <a:solidFill>
                          <a:prstClr val="black"/>
                        </a:solidFill>
                        <a:latin typeface="Calibri"/>
                      </a:rPr>
                      <a:t>L2</a:t>
                    </a:r>
                  </a:p>
                </p:txBody>
              </p:sp>
              <p:cxnSp>
                <p:nvCxnSpPr>
                  <p:cNvPr id="147" name="Straight Connector 146"/>
                  <p:cNvCxnSpPr/>
                  <p:nvPr/>
                </p:nvCxnSpPr>
                <p:spPr>
                  <a:xfrm flipV="1">
                    <a:off x="2720748" y="4517556"/>
                    <a:ext cx="0" cy="470081"/>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5" name="Straight Connector 134"/>
                <p:cNvCxnSpPr/>
                <p:nvPr/>
              </p:nvCxnSpPr>
              <p:spPr>
                <a:xfrm flipV="1">
                  <a:off x="3418795" y="5165434"/>
                  <a:ext cx="0" cy="441846"/>
                </a:xfrm>
                <a:prstGeom prst="line">
                  <a:avLst/>
                </a:prstGeom>
                <a:ln w="1778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3" name="TextBox 132"/>
              <p:cNvSpPr txBox="1"/>
              <p:nvPr/>
            </p:nvSpPr>
            <p:spPr>
              <a:xfrm>
                <a:off x="-128735" y="3134612"/>
                <a:ext cx="566003" cy="317132"/>
              </a:xfrm>
              <a:prstGeom prst="rect">
                <a:avLst/>
              </a:prstGeom>
              <a:noFill/>
            </p:spPr>
            <p:txBody>
              <a:bodyPr wrap="square" rtlCol="0">
                <a:spAutoFit/>
              </a:bodyPr>
              <a:lstStyle/>
              <a:p>
                <a:pPr defTabSz="914400"/>
                <a:r>
                  <a:rPr lang="en-US" dirty="0">
                    <a:solidFill>
                      <a:prstClr val="black"/>
                    </a:solidFill>
                    <a:latin typeface="Calibri"/>
                  </a:rPr>
                  <a:t>3</a:t>
                </a:r>
              </a:p>
            </p:txBody>
          </p:sp>
        </p:grpSp>
        <p:sp>
          <p:nvSpPr>
            <p:cNvPr id="148" name="TextBox 147"/>
            <p:cNvSpPr txBox="1"/>
            <p:nvPr/>
          </p:nvSpPr>
          <p:spPr>
            <a:xfrm>
              <a:off x="1602630" y="3931673"/>
              <a:ext cx="224848" cy="461665"/>
            </a:xfrm>
            <a:prstGeom prst="rect">
              <a:avLst/>
            </a:prstGeom>
            <a:noFill/>
          </p:spPr>
          <p:txBody>
            <a:bodyPr wrap="square" rtlCol="0">
              <a:spAutoFit/>
            </a:bodyPr>
            <a:lstStyle/>
            <a:p>
              <a:pPr defTabSz="914400"/>
              <a:r>
                <a:rPr lang="en-US" sz="2400" b="1" dirty="0">
                  <a:solidFill>
                    <a:srgbClr val="BD0A12"/>
                  </a:solidFill>
                  <a:latin typeface="Calibri"/>
                </a:rPr>
                <a:t>5</a:t>
              </a:r>
            </a:p>
          </p:txBody>
        </p:sp>
        <p:grpSp>
          <p:nvGrpSpPr>
            <p:cNvPr id="149" name="Group 148"/>
            <p:cNvGrpSpPr/>
            <p:nvPr/>
          </p:nvGrpSpPr>
          <p:grpSpPr>
            <a:xfrm>
              <a:off x="1018500" y="3653135"/>
              <a:ext cx="1090528" cy="735232"/>
              <a:chOff x="1018500" y="3653135"/>
              <a:chExt cx="1090528" cy="735232"/>
            </a:xfrm>
          </p:grpSpPr>
          <p:sp>
            <p:nvSpPr>
              <p:cNvPr id="150" name="TextBox 149"/>
              <p:cNvSpPr txBox="1"/>
              <p:nvPr/>
            </p:nvSpPr>
            <p:spPr>
              <a:xfrm>
                <a:off x="1032240" y="3657600"/>
                <a:ext cx="224848" cy="461665"/>
              </a:xfrm>
              <a:prstGeom prst="rect">
                <a:avLst/>
              </a:prstGeom>
              <a:noFill/>
            </p:spPr>
            <p:txBody>
              <a:bodyPr wrap="square" rtlCol="0">
                <a:spAutoFit/>
              </a:bodyPr>
              <a:lstStyle/>
              <a:p>
                <a:pPr defTabSz="914400"/>
                <a:r>
                  <a:rPr lang="en-US" sz="2400" b="1" dirty="0">
                    <a:solidFill>
                      <a:srgbClr val="BD0A12"/>
                    </a:solidFill>
                    <a:latin typeface="Calibri"/>
                  </a:rPr>
                  <a:t>5</a:t>
                </a:r>
              </a:p>
            </p:txBody>
          </p:sp>
          <p:sp>
            <p:nvSpPr>
              <p:cNvPr id="151" name="TextBox 150"/>
              <p:cNvSpPr txBox="1"/>
              <p:nvPr/>
            </p:nvSpPr>
            <p:spPr>
              <a:xfrm>
                <a:off x="1018500" y="3926702"/>
                <a:ext cx="224848" cy="461665"/>
              </a:xfrm>
              <a:prstGeom prst="rect">
                <a:avLst/>
              </a:prstGeom>
              <a:noFill/>
            </p:spPr>
            <p:txBody>
              <a:bodyPr wrap="square" rtlCol="0">
                <a:spAutoFit/>
              </a:bodyPr>
              <a:lstStyle/>
              <a:p>
                <a:pPr defTabSz="914400"/>
                <a:r>
                  <a:rPr lang="en-US" sz="2400" b="1" dirty="0">
                    <a:solidFill>
                      <a:srgbClr val="BD0A12"/>
                    </a:solidFill>
                    <a:latin typeface="Calibri"/>
                  </a:rPr>
                  <a:t>1</a:t>
                </a:r>
              </a:p>
            </p:txBody>
          </p:sp>
          <p:sp>
            <p:nvSpPr>
              <p:cNvPr id="152" name="TextBox 151"/>
              <p:cNvSpPr txBox="1"/>
              <p:nvPr/>
            </p:nvSpPr>
            <p:spPr>
              <a:xfrm>
                <a:off x="1316642" y="3922942"/>
                <a:ext cx="224848" cy="461665"/>
              </a:xfrm>
              <a:prstGeom prst="rect">
                <a:avLst/>
              </a:prstGeom>
              <a:noFill/>
            </p:spPr>
            <p:txBody>
              <a:bodyPr wrap="square" rtlCol="0">
                <a:spAutoFit/>
              </a:bodyPr>
              <a:lstStyle/>
              <a:p>
                <a:pPr defTabSz="914400"/>
                <a:r>
                  <a:rPr lang="en-US" sz="2400" b="1" dirty="0">
                    <a:solidFill>
                      <a:srgbClr val="BD0A12"/>
                    </a:solidFill>
                    <a:latin typeface="Calibri"/>
                  </a:rPr>
                  <a:t>1</a:t>
                </a:r>
              </a:p>
            </p:txBody>
          </p:sp>
          <p:sp>
            <p:nvSpPr>
              <p:cNvPr id="153" name="TextBox 152"/>
              <p:cNvSpPr txBox="1"/>
              <p:nvPr/>
            </p:nvSpPr>
            <p:spPr>
              <a:xfrm>
                <a:off x="1884180" y="3917432"/>
                <a:ext cx="224848" cy="461665"/>
              </a:xfrm>
              <a:prstGeom prst="rect">
                <a:avLst/>
              </a:prstGeom>
              <a:noFill/>
            </p:spPr>
            <p:txBody>
              <a:bodyPr wrap="square" rtlCol="0">
                <a:spAutoFit/>
              </a:bodyPr>
              <a:lstStyle/>
              <a:p>
                <a:pPr defTabSz="914400"/>
                <a:r>
                  <a:rPr lang="en-US" sz="2400" b="1" dirty="0">
                    <a:solidFill>
                      <a:srgbClr val="BD0A12"/>
                    </a:solidFill>
                    <a:latin typeface="Calibri"/>
                  </a:rPr>
                  <a:t>4</a:t>
                </a:r>
              </a:p>
            </p:txBody>
          </p:sp>
          <p:sp>
            <p:nvSpPr>
              <p:cNvPr id="154" name="TextBox 153"/>
              <p:cNvSpPr txBox="1"/>
              <p:nvPr/>
            </p:nvSpPr>
            <p:spPr>
              <a:xfrm>
                <a:off x="1299152" y="3657600"/>
                <a:ext cx="224848" cy="461665"/>
              </a:xfrm>
              <a:prstGeom prst="rect">
                <a:avLst/>
              </a:prstGeom>
              <a:noFill/>
            </p:spPr>
            <p:txBody>
              <a:bodyPr wrap="square" rtlCol="0">
                <a:spAutoFit/>
              </a:bodyPr>
              <a:lstStyle/>
              <a:p>
                <a:pPr defTabSz="914400"/>
                <a:r>
                  <a:rPr lang="en-US" sz="2400" b="1" dirty="0">
                    <a:solidFill>
                      <a:srgbClr val="BD0A12"/>
                    </a:solidFill>
                    <a:latin typeface="Calibri"/>
                  </a:rPr>
                  <a:t>3</a:t>
                </a:r>
              </a:p>
            </p:txBody>
          </p:sp>
          <p:sp>
            <p:nvSpPr>
              <p:cNvPr id="155" name="TextBox 154"/>
              <p:cNvSpPr txBox="1"/>
              <p:nvPr/>
            </p:nvSpPr>
            <p:spPr>
              <a:xfrm>
                <a:off x="1603952" y="3657600"/>
                <a:ext cx="224848" cy="461665"/>
              </a:xfrm>
              <a:prstGeom prst="rect">
                <a:avLst/>
              </a:prstGeom>
              <a:noFill/>
            </p:spPr>
            <p:txBody>
              <a:bodyPr wrap="square" rtlCol="0">
                <a:spAutoFit/>
              </a:bodyPr>
              <a:lstStyle/>
              <a:p>
                <a:pPr defTabSz="914400"/>
                <a:r>
                  <a:rPr lang="en-US" sz="2400" b="1" dirty="0">
                    <a:solidFill>
                      <a:srgbClr val="BD0A12"/>
                    </a:solidFill>
                    <a:latin typeface="Calibri"/>
                  </a:rPr>
                  <a:t>7</a:t>
                </a:r>
              </a:p>
            </p:txBody>
          </p:sp>
          <p:sp>
            <p:nvSpPr>
              <p:cNvPr id="156" name="TextBox 155"/>
              <p:cNvSpPr txBox="1"/>
              <p:nvPr/>
            </p:nvSpPr>
            <p:spPr>
              <a:xfrm>
                <a:off x="1877521" y="3653135"/>
                <a:ext cx="224848" cy="461665"/>
              </a:xfrm>
              <a:prstGeom prst="rect">
                <a:avLst/>
              </a:prstGeom>
              <a:noFill/>
            </p:spPr>
            <p:txBody>
              <a:bodyPr wrap="square" rtlCol="0">
                <a:spAutoFit/>
              </a:bodyPr>
              <a:lstStyle/>
              <a:p>
                <a:pPr defTabSz="914400"/>
                <a:r>
                  <a:rPr lang="en-US" sz="2400" b="1" dirty="0">
                    <a:solidFill>
                      <a:srgbClr val="BD0A12"/>
                    </a:solidFill>
                    <a:latin typeface="Calibri"/>
                  </a:rPr>
                  <a:t>2</a:t>
                </a:r>
              </a:p>
            </p:txBody>
          </p:sp>
        </p:grpSp>
      </p:grpSp>
      <p:grpSp>
        <p:nvGrpSpPr>
          <p:cNvPr id="191" name="Group 190"/>
          <p:cNvGrpSpPr/>
          <p:nvPr/>
        </p:nvGrpSpPr>
        <p:grpSpPr>
          <a:xfrm>
            <a:off x="2209800" y="5193267"/>
            <a:ext cx="1022800" cy="369333"/>
            <a:chOff x="501685" y="3276601"/>
            <a:chExt cx="1022800" cy="369333"/>
          </a:xfrm>
        </p:grpSpPr>
        <p:sp>
          <p:nvSpPr>
            <p:cNvPr id="192" name="TextBox 191"/>
            <p:cNvSpPr txBox="1"/>
            <p:nvPr/>
          </p:nvSpPr>
          <p:spPr>
            <a:xfrm>
              <a:off x="671045" y="3276601"/>
              <a:ext cx="609600" cy="369332"/>
            </a:xfrm>
            <a:prstGeom prst="rect">
              <a:avLst/>
            </a:prstGeom>
            <a:noFill/>
          </p:spPr>
          <p:txBody>
            <a:bodyPr wrap="square" rtlCol="0">
              <a:spAutoFit/>
            </a:bodyPr>
            <a:lstStyle/>
            <a:p>
              <a:pPr algn="ctr" defTabSz="914400"/>
              <a:r>
                <a:rPr lang="en-US" dirty="0">
                  <a:solidFill>
                    <a:srgbClr val="EEECE1">
                      <a:lumMod val="25000"/>
                    </a:srgbClr>
                  </a:solidFill>
                  <a:latin typeface="Calibri"/>
                </a:rPr>
                <a:t>1</a:t>
              </a:r>
            </a:p>
          </p:txBody>
        </p:sp>
        <p:sp>
          <p:nvSpPr>
            <p:cNvPr id="193" name="TextBox 192"/>
            <p:cNvSpPr txBox="1"/>
            <p:nvPr/>
          </p:nvSpPr>
          <p:spPr>
            <a:xfrm>
              <a:off x="841733" y="3276602"/>
              <a:ext cx="609600" cy="369332"/>
            </a:xfrm>
            <a:prstGeom prst="rect">
              <a:avLst/>
            </a:prstGeom>
            <a:noFill/>
          </p:spPr>
          <p:txBody>
            <a:bodyPr wrap="square" rtlCol="0">
              <a:spAutoFit/>
            </a:bodyPr>
            <a:lstStyle/>
            <a:p>
              <a:pPr algn="ctr" defTabSz="914400"/>
              <a:r>
                <a:rPr lang="en-US" dirty="0">
                  <a:solidFill>
                    <a:srgbClr val="EEECE1">
                      <a:lumMod val="25000"/>
                    </a:srgbClr>
                  </a:solidFill>
                  <a:latin typeface="Calibri"/>
                </a:rPr>
                <a:t>2</a:t>
              </a:r>
            </a:p>
          </p:txBody>
        </p:sp>
        <p:sp>
          <p:nvSpPr>
            <p:cNvPr id="194" name="TextBox 193"/>
            <p:cNvSpPr txBox="1"/>
            <p:nvPr/>
          </p:nvSpPr>
          <p:spPr>
            <a:xfrm>
              <a:off x="1143485" y="3276601"/>
              <a:ext cx="381000" cy="369332"/>
            </a:xfrm>
            <a:prstGeom prst="rect">
              <a:avLst/>
            </a:prstGeom>
            <a:noFill/>
          </p:spPr>
          <p:txBody>
            <a:bodyPr wrap="square" rtlCol="0">
              <a:spAutoFit/>
            </a:bodyPr>
            <a:lstStyle/>
            <a:p>
              <a:pPr algn="ctr" defTabSz="914400"/>
              <a:r>
                <a:rPr lang="en-US" dirty="0">
                  <a:solidFill>
                    <a:srgbClr val="EEECE1">
                      <a:lumMod val="25000"/>
                    </a:srgbClr>
                  </a:solidFill>
                  <a:latin typeface="Calibri"/>
                </a:rPr>
                <a:t>3</a:t>
              </a:r>
            </a:p>
          </p:txBody>
        </p:sp>
        <p:sp>
          <p:nvSpPr>
            <p:cNvPr id="195" name="TextBox 194"/>
            <p:cNvSpPr txBox="1"/>
            <p:nvPr/>
          </p:nvSpPr>
          <p:spPr>
            <a:xfrm>
              <a:off x="501685" y="3276601"/>
              <a:ext cx="609600" cy="369332"/>
            </a:xfrm>
            <a:prstGeom prst="rect">
              <a:avLst/>
            </a:prstGeom>
            <a:noFill/>
          </p:spPr>
          <p:txBody>
            <a:bodyPr wrap="square" rtlCol="0">
              <a:spAutoFit/>
            </a:bodyPr>
            <a:lstStyle/>
            <a:p>
              <a:pPr algn="ctr" defTabSz="914400"/>
              <a:r>
                <a:rPr lang="en-US" dirty="0">
                  <a:solidFill>
                    <a:srgbClr val="EEECE1">
                      <a:lumMod val="25000"/>
                    </a:srgbClr>
                  </a:solidFill>
                  <a:latin typeface="Calibri"/>
                </a:rPr>
                <a:t>0</a:t>
              </a:r>
            </a:p>
          </p:txBody>
        </p:sp>
      </p:grpSp>
      <p:sp>
        <p:nvSpPr>
          <p:cNvPr id="196" name="TextBox 195"/>
          <p:cNvSpPr txBox="1"/>
          <p:nvPr/>
        </p:nvSpPr>
        <p:spPr>
          <a:xfrm>
            <a:off x="3200400" y="4306669"/>
            <a:ext cx="261002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914400"/>
            <a:r>
              <a:rPr lang="en-US" dirty="0">
                <a:solidFill>
                  <a:prstClr val="black"/>
                </a:solidFill>
                <a:latin typeface="Verdana"/>
                <a:cs typeface="Verdana"/>
              </a:rPr>
              <a:t>L0 </a:t>
            </a:r>
            <a:r>
              <a:rPr lang="en-US" dirty="0">
                <a:solidFill>
                  <a:prstClr val="black"/>
                </a:solidFill>
                <a:latin typeface="Wingdings"/>
                <a:ea typeface="Wingdings"/>
                <a:cs typeface="Wingdings"/>
                <a:sym typeface="Wingdings"/>
              </a:rPr>
              <a:t></a:t>
            </a:r>
            <a:r>
              <a:rPr lang="en-US" dirty="0">
                <a:solidFill>
                  <a:prstClr val="black"/>
                </a:solidFill>
                <a:latin typeface="Verdana"/>
                <a:cs typeface="Verdana"/>
              </a:rPr>
              <a:t> L1: </a:t>
            </a:r>
            <a:r>
              <a:rPr lang="en-US" dirty="0">
                <a:solidFill>
                  <a:srgbClr val="0033CC"/>
                </a:solidFill>
                <a:latin typeface="Verdana"/>
                <a:cs typeface="Verdana"/>
              </a:rPr>
              <a:t>p</a:t>
            </a:r>
            <a:r>
              <a:rPr lang="en-US" baseline="30000" dirty="0">
                <a:solidFill>
                  <a:srgbClr val="0033CC"/>
                </a:solidFill>
                <a:latin typeface="Verdana"/>
                <a:cs typeface="Verdana"/>
              </a:rPr>
              <a:t>*</a:t>
            </a:r>
            <a:r>
              <a:rPr lang="en-US" dirty="0">
                <a:solidFill>
                  <a:srgbClr val="0033CC"/>
                </a:solidFill>
                <a:latin typeface="Verdana"/>
                <a:cs typeface="Verdana"/>
              </a:rPr>
              <a:t> = 3</a:t>
            </a:r>
          </a:p>
          <a:p>
            <a:pPr defTabSz="914400"/>
            <a:r>
              <a:rPr lang="en-US" dirty="0">
                <a:solidFill>
                  <a:prstClr val="black"/>
                </a:solidFill>
                <a:latin typeface="Verdana"/>
                <a:cs typeface="Verdana"/>
              </a:rPr>
              <a:t>L0 </a:t>
            </a:r>
            <a:r>
              <a:rPr lang="en-US" dirty="0">
                <a:solidFill>
                  <a:prstClr val="black"/>
                </a:solidFill>
                <a:latin typeface="Wingdings"/>
                <a:ea typeface="Wingdings"/>
                <a:cs typeface="Wingdings"/>
                <a:sym typeface="Wingdings"/>
              </a:rPr>
              <a:t></a:t>
            </a:r>
            <a:r>
              <a:rPr lang="en-US" dirty="0">
                <a:solidFill>
                  <a:prstClr val="black"/>
                </a:solidFill>
                <a:latin typeface="Verdana"/>
                <a:cs typeface="Verdana"/>
              </a:rPr>
              <a:t> L2: </a:t>
            </a:r>
            <a:r>
              <a:rPr lang="en-US" dirty="0">
                <a:solidFill>
                  <a:srgbClr val="0033CC"/>
                </a:solidFill>
                <a:latin typeface="Verdana"/>
                <a:cs typeface="Verdana"/>
              </a:rPr>
              <a:t>p</a:t>
            </a:r>
            <a:r>
              <a:rPr lang="en-US" baseline="30000" dirty="0">
                <a:solidFill>
                  <a:srgbClr val="0033CC"/>
                </a:solidFill>
                <a:latin typeface="Verdana"/>
                <a:cs typeface="Verdana"/>
              </a:rPr>
              <a:t>*</a:t>
            </a:r>
            <a:r>
              <a:rPr lang="en-US" dirty="0">
                <a:solidFill>
                  <a:srgbClr val="0033CC"/>
                </a:solidFill>
                <a:latin typeface="Verdana"/>
                <a:cs typeface="Verdana"/>
              </a:rPr>
              <a:t> = 0 or 1</a:t>
            </a:r>
          </a:p>
        </p:txBody>
      </p:sp>
      <p:grpSp>
        <p:nvGrpSpPr>
          <p:cNvPr id="200" name="Group 199"/>
          <p:cNvGrpSpPr/>
          <p:nvPr/>
        </p:nvGrpSpPr>
        <p:grpSpPr>
          <a:xfrm>
            <a:off x="1006994" y="3719862"/>
            <a:ext cx="1213389" cy="643467"/>
            <a:chOff x="854594" y="3735917"/>
            <a:chExt cx="1213389" cy="643467"/>
          </a:xfrm>
        </p:grpSpPr>
        <p:sp>
          <p:nvSpPr>
            <p:cNvPr id="197" name="Oval 196"/>
            <p:cNvSpPr/>
            <p:nvPr/>
          </p:nvSpPr>
          <p:spPr>
            <a:xfrm>
              <a:off x="1722428" y="3735917"/>
              <a:ext cx="345555" cy="349250"/>
            </a:xfrm>
            <a:prstGeom prst="ellipse">
              <a:avLst/>
            </a:prstGeom>
            <a:noFill/>
            <a:ln w="38100">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2800" dirty="0">
                <a:solidFill>
                  <a:srgbClr val="0033CC"/>
                </a:solidFill>
                <a:latin typeface="Calibri"/>
              </a:endParaRPr>
            </a:p>
          </p:txBody>
        </p:sp>
        <p:sp>
          <p:nvSpPr>
            <p:cNvPr id="198" name="Oval 197"/>
            <p:cNvSpPr/>
            <p:nvPr/>
          </p:nvSpPr>
          <p:spPr>
            <a:xfrm>
              <a:off x="854594" y="4025900"/>
              <a:ext cx="345555" cy="349250"/>
            </a:xfrm>
            <a:prstGeom prst="ellipse">
              <a:avLst/>
            </a:prstGeom>
            <a:noFill/>
            <a:ln w="38100">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199" name="Oval 198"/>
            <p:cNvSpPr/>
            <p:nvPr/>
          </p:nvSpPr>
          <p:spPr>
            <a:xfrm>
              <a:off x="1155160" y="4030134"/>
              <a:ext cx="345555" cy="349250"/>
            </a:xfrm>
            <a:prstGeom prst="ellipse">
              <a:avLst/>
            </a:prstGeom>
            <a:noFill/>
            <a:ln w="38100">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123" name="Group 122"/>
          <p:cNvGrpSpPr/>
          <p:nvPr/>
        </p:nvGrpSpPr>
        <p:grpSpPr>
          <a:xfrm>
            <a:off x="2146830" y="1668907"/>
            <a:ext cx="4722041" cy="1376365"/>
            <a:chOff x="2136335" y="1668907"/>
            <a:chExt cx="4722041" cy="1376365"/>
          </a:xfrm>
        </p:grpSpPr>
        <p:sp>
          <p:nvSpPr>
            <p:cNvPr id="181" name="Content Placeholder 2"/>
            <p:cNvSpPr txBox="1">
              <a:spLocks/>
            </p:cNvSpPr>
            <p:nvPr/>
          </p:nvSpPr>
          <p:spPr>
            <a:xfrm>
              <a:off x="2136335" y="2286000"/>
              <a:ext cx="4722041" cy="7592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err="1">
                  <a:solidFill>
                    <a:srgbClr val="BD0A12"/>
                  </a:solidFill>
                </a:rPr>
                <a:t>flowlet</a:t>
              </a:r>
              <a:r>
                <a:rPr lang="en-US" sz="2400" dirty="0">
                  <a:solidFill>
                    <a:srgbClr val="BD0A12"/>
                  </a:solidFill>
                </a:rPr>
                <a:t> [</a:t>
              </a:r>
              <a:r>
                <a:rPr lang="en-US" sz="2400" dirty="0" err="1">
                  <a:solidFill>
                    <a:srgbClr val="BD0A12"/>
                  </a:solidFill>
                </a:rPr>
                <a:t>Kandula</a:t>
              </a:r>
              <a:r>
                <a:rPr lang="en-US" sz="2400" dirty="0">
                  <a:solidFill>
                    <a:srgbClr val="BD0A12"/>
                  </a:solidFill>
                </a:rPr>
                <a:t> et al 2007]</a:t>
              </a:r>
            </a:p>
          </p:txBody>
        </p:sp>
        <p:cxnSp>
          <p:nvCxnSpPr>
            <p:cNvPr id="121" name="Straight Connector 120"/>
            <p:cNvCxnSpPr/>
            <p:nvPr/>
          </p:nvCxnSpPr>
          <p:spPr>
            <a:xfrm flipH="1">
              <a:off x="2337124" y="1668907"/>
              <a:ext cx="771639" cy="590794"/>
            </a:xfrm>
            <a:prstGeom prst="line">
              <a:avLst/>
            </a:prstGeom>
            <a:ln w="63500">
              <a:solidFill>
                <a:srgbClr val="BD0A12"/>
              </a:solidFill>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393759486"/>
      </p:ext>
    </p:extLst>
  </p:cSld>
  <p:clrMapOvr>
    <a:masterClrMapping/>
  </p:clrMapOvr>
  <mc:AlternateContent xmlns:mc="http://schemas.openxmlformats.org/markup-compatibility/2006" xmlns:p14="http://schemas.microsoft.com/office/powerpoint/2010/main">
    <mc:Choice Requires="p14">
      <p:transition spd="slow" p14:dur="2000" advTm="53019"/>
    </mc:Choice>
    <mc:Fallback xmlns="">
      <p:transition xmlns:p14="http://schemas.microsoft.com/office/powerpoint/2010/main" spd="slow" advTm="53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CA67-DF41-5E4E-99C9-E5D9156DC93C}"/>
              </a:ext>
            </a:extLst>
          </p:cNvPr>
          <p:cNvSpPr>
            <a:spLocks noGrp="1"/>
          </p:cNvSpPr>
          <p:nvPr>
            <p:ph type="title"/>
          </p:nvPr>
        </p:nvSpPr>
        <p:spPr>
          <a:xfrm>
            <a:off x="457200" y="274638"/>
            <a:ext cx="8229600" cy="1143000"/>
          </a:xfrm>
        </p:spPr>
        <p:txBody>
          <a:bodyPr>
            <a:normAutofit fontScale="90000"/>
          </a:bodyPr>
          <a:lstStyle/>
          <a:p>
            <a:r>
              <a:rPr lang="en-US" dirty="0" err="1"/>
              <a:t>Flowlets</a:t>
            </a:r>
            <a:r>
              <a:rPr lang="en-US" dirty="0"/>
              <a:t> for finer load balancing</a:t>
            </a:r>
          </a:p>
        </p:txBody>
      </p:sp>
      <p:pic>
        <p:nvPicPr>
          <p:cNvPr id="6" name="Content Placeholder 5" descr="Diagram&#10;&#10;Description automatically generated">
            <a:extLst>
              <a:ext uri="{FF2B5EF4-FFF2-40B4-BE49-F238E27FC236}">
                <a16:creationId xmlns:a16="http://schemas.microsoft.com/office/drawing/2014/main" id="{E295C2C4-5D18-6742-97B1-42E503B468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576461"/>
            <a:ext cx="6896628" cy="3903516"/>
          </a:xfrm>
        </p:spPr>
      </p:pic>
      <p:sp>
        <p:nvSpPr>
          <p:cNvPr id="4" name="Slide Number Placeholder 3">
            <a:extLst>
              <a:ext uri="{FF2B5EF4-FFF2-40B4-BE49-F238E27FC236}">
                <a16:creationId xmlns:a16="http://schemas.microsoft.com/office/drawing/2014/main" id="{BCDB8017-F349-5E4E-AD0B-084D0394050F}"/>
              </a:ext>
            </a:extLst>
          </p:cNvPr>
          <p:cNvSpPr>
            <a:spLocks noGrp="1"/>
          </p:cNvSpPr>
          <p:nvPr>
            <p:ph type="sldNum" sz="quarter" idx="12"/>
          </p:nvPr>
        </p:nvSpPr>
        <p:spPr/>
        <p:txBody>
          <a:bodyPr/>
          <a:lstStyle/>
          <a:p>
            <a:fld id="{3AC99A5B-5B03-425B-9284-2F10A88898BE}" type="slidenum">
              <a:rPr lang="en-US" smtClean="0"/>
              <a:t>18</a:t>
            </a:fld>
            <a:endParaRPr lang="en-US"/>
          </a:p>
        </p:txBody>
      </p:sp>
      <p:sp>
        <p:nvSpPr>
          <p:cNvPr id="14" name="Content Placeholder 2">
            <a:extLst>
              <a:ext uri="{FF2B5EF4-FFF2-40B4-BE49-F238E27FC236}">
                <a16:creationId xmlns:a16="http://schemas.microsoft.com/office/drawing/2014/main" id="{4B2775D5-ACCC-F840-BB67-B9895B3A1B14}"/>
              </a:ext>
            </a:extLst>
          </p:cNvPr>
          <p:cNvSpPr txBox="1">
            <a:spLocks/>
          </p:cNvSpPr>
          <p:nvPr/>
        </p:nvSpPr>
        <p:spPr>
          <a:xfrm>
            <a:off x="1561572" y="5638800"/>
            <a:ext cx="6896628" cy="10826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The source leaf switch detects </a:t>
            </a:r>
            <a:r>
              <a:rPr lang="en-US" sz="1600" dirty="0" err="1"/>
              <a:t>flowlets</a:t>
            </a:r>
            <a:r>
              <a:rPr lang="en-US" sz="1600" dirty="0"/>
              <a:t> and routes them via the least congested path to the destination using congestion metrics obtained from leaf-to-leaf feedback. </a:t>
            </a:r>
          </a:p>
          <a:p>
            <a:pPr marL="0" indent="0">
              <a:buNone/>
            </a:pP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728245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CA67-DF41-5E4E-99C9-E5D9156DC93C}"/>
              </a:ext>
            </a:extLst>
          </p:cNvPr>
          <p:cNvSpPr>
            <a:spLocks noGrp="1"/>
          </p:cNvSpPr>
          <p:nvPr>
            <p:ph type="title"/>
          </p:nvPr>
        </p:nvSpPr>
        <p:spPr/>
        <p:txBody>
          <a:bodyPr/>
          <a:lstStyle/>
          <a:p>
            <a:r>
              <a:rPr lang="en-US" dirty="0" err="1"/>
              <a:t>Flowlet</a:t>
            </a:r>
            <a:r>
              <a:rPr lang="en-US" dirty="0"/>
              <a:t> </a:t>
            </a:r>
            <a:r>
              <a:rPr lang="en-US"/>
              <a:t>table update</a:t>
            </a:r>
            <a:endParaRPr lang="en-US" dirty="0"/>
          </a:p>
        </p:txBody>
      </p:sp>
      <p:sp>
        <p:nvSpPr>
          <p:cNvPr id="4" name="Slide Number Placeholder 3">
            <a:extLst>
              <a:ext uri="{FF2B5EF4-FFF2-40B4-BE49-F238E27FC236}">
                <a16:creationId xmlns:a16="http://schemas.microsoft.com/office/drawing/2014/main" id="{BCDB8017-F349-5E4E-AD0B-084D0394050F}"/>
              </a:ext>
            </a:extLst>
          </p:cNvPr>
          <p:cNvSpPr>
            <a:spLocks noGrp="1"/>
          </p:cNvSpPr>
          <p:nvPr>
            <p:ph type="sldNum" sz="quarter" idx="12"/>
          </p:nvPr>
        </p:nvSpPr>
        <p:spPr/>
        <p:txBody>
          <a:bodyPr/>
          <a:lstStyle/>
          <a:p>
            <a:fld id="{3AC99A5B-5B03-425B-9284-2F10A88898BE}" type="slidenum">
              <a:rPr lang="en-US" smtClean="0"/>
              <a:t>19</a:t>
            </a:fld>
            <a:endParaRPr lang="en-US"/>
          </a:p>
        </p:txBody>
      </p:sp>
      <p:sp>
        <p:nvSpPr>
          <p:cNvPr id="10" name="Content Placeholder 2">
            <a:extLst>
              <a:ext uri="{FF2B5EF4-FFF2-40B4-BE49-F238E27FC236}">
                <a16:creationId xmlns:a16="http://schemas.microsoft.com/office/drawing/2014/main" id="{058D32C4-6E82-3E47-9FD9-1ED8AB77B625}"/>
              </a:ext>
            </a:extLst>
          </p:cNvPr>
          <p:cNvSpPr txBox="1">
            <a:spLocks/>
          </p:cNvSpPr>
          <p:nvPr/>
        </p:nvSpPr>
        <p:spPr>
          <a:xfrm>
            <a:off x="114300" y="4723711"/>
            <a:ext cx="8915400" cy="185965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a:p>
          <a:p>
            <a:endParaRPr lang="en-US" sz="1400" dirty="0"/>
          </a:p>
          <a:p>
            <a:endParaRPr lang="en-US" sz="1400" dirty="0"/>
          </a:p>
          <a:p>
            <a:endParaRPr lang="en-US" sz="1400" dirty="0"/>
          </a:p>
        </p:txBody>
      </p:sp>
      <p:graphicFrame>
        <p:nvGraphicFramePr>
          <p:cNvPr id="11" name="Table 11">
            <a:extLst>
              <a:ext uri="{FF2B5EF4-FFF2-40B4-BE49-F238E27FC236}">
                <a16:creationId xmlns:a16="http://schemas.microsoft.com/office/drawing/2014/main" id="{A9684453-66DB-BA48-B516-2F3212B8B675}"/>
              </a:ext>
            </a:extLst>
          </p:cNvPr>
          <p:cNvGraphicFramePr>
            <a:graphicFrameLocks noGrp="1"/>
          </p:cNvGraphicFramePr>
          <p:nvPr>
            <p:extLst>
              <p:ext uri="{D42A27DB-BD31-4B8C-83A1-F6EECF244321}">
                <p14:modId xmlns:p14="http://schemas.microsoft.com/office/powerpoint/2010/main" val="1854991082"/>
              </p:ext>
            </p:extLst>
          </p:nvPr>
        </p:nvGraphicFramePr>
        <p:xfrm>
          <a:off x="6021080" y="2308663"/>
          <a:ext cx="2729673" cy="1505304"/>
        </p:xfrm>
        <a:graphic>
          <a:graphicData uri="http://schemas.openxmlformats.org/drawingml/2006/table">
            <a:tbl>
              <a:tblPr firstRow="1" bandRow="1">
                <a:tableStyleId>{5C22544A-7EE6-4342-B048-85BDC9FD1C3A}</a:tableStyleId>
              </a:tblPr>
              <a:tblGrid>
                <a:gridCol w="779907">
                  <a:extLst>
                    <a:ext uri="{9D8B030D-6E8A-4147-A177-3AD203B41FA5}">
                      <a16:colId xmlns:a16="http://schemas.microsoft.com/office/drawing/2014/main" val="2235944525"/>
                    </a:ext>
                  </a:extLst>
                </a:gridCol>
                <a:gridCol w="1039875">
                  <a:extLst>
                    <a:ext uri="{9D8B030D-6E8A-4147-A177-3AD203B41FA5}">
                      <a16:colId xmlns:a16="http://schemas.microsoft.com/office/drawing/2014/main" val="304107268"/>
                    </a:ext>
                  </a:extLst>
                </a:gridCol>
                <a:gridCol w="909891">
                  <a:extLst>
                    <a:ext uri="{9D8B030D-6E8A-4147-A177-3AD203B41FA5}">
                      <a16:colId xmlns:a16="http://schemas.microsoft.com/office/drawing/2014/main" val="2360508180"/>
                    </a:ext>
                  </a:extLst>
                </a:gridCol>
              </a:tblGrid>
              <a:tr h="387906">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44849771"/>
                  </a:ext>
                </a:extLst>
              </a:tr>
              <a:tr h="623110">
                <a:tc>
                  <a:txBody>
                    <a:bodyPr/>
                    <a:lstStyle/>
                    <a:p>
                      <a:r>
                        <a:rPr lang="en-US" dirty="0"/>
                        <a:t>Port #</a:t>
                      </a:r>
                    </a:p>
                  </a:txBody>
                  <a:tcPr/>
                </a:tc>
                <a:tc>
                  <a:txBody>
                    <a:bodyPr/>
                    <a:lstStyle/>
                    <a:p>
                      <a:r>
                        <a:rPr lang="en-US" dirty="0"/>
                        <a:t>Valid bit (V)</a:t>
                      </a:r>
                    </a:p>
                  </a:txBody>
                  <a:tcPr/>
                </a:tc>
                <a:tc>
                  <a:txBody>
                    <a:bodyPr/>
                    <a:lstStyle/>
                    <a:p>
                      <a:r>
                        <a:rPr lang="en-US" dirty="0"/>
                        <a:t>Age bit (A)</a:t>
                      </a:r>
                    </a:p>
                  </a:txBody>
                  <a:tcPr/>
                </a:tc>
                <a:extLst>
                  <a:ext uri="{0D108BD9-81ED-4DB2-BD59-A6C34878D82A}">
                    <a16:rowId xmlns:a16="http://schemas.microsoft.com/office/drawing/2014/main" val="2072834240"/>
                  </a:ext>
                </a:extLst>
              </a:tr>
              <a:tr h="477318">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3021333"/>
                  </a:ext>
                </a:extLst>
              </a:tr>
            </a:tbl>
          </a:graphicData>
        </a:graphic>
      </p:graphicFrame>
      <p:sp>
        <p:nvSpPr>
          <p:cNvPr id="12" name="TextBox 11">
            <a:extLst>
              <a:ext uri="{FF2B5EF4-FFF2-40B4-BE49-F238E27FC236}">
                <a16:creationId xmlns:a16="http://schemas.microsoft.com/office/drawing/2014/main" id="{C2129AD9-C458-004D-A458-E87A4CFD8B4D}"/>
              </a:ext>
            </a:extLst>
          </p:cNvPr>
          <p:cNvSpPr txBox="1"/>
          <p:nvPr/>
        </p:nvSpPr>
        <p:spPr>
          <a:xfrm>
            <a:off x="6470908" y="1769214"/>
            <a:ext cx="1831271" cy="461665"/>
          </a:xfrm>
          <a:prstGeom prst="rect">
            <a:avLst/>
          </a:prstGeom>
          <a:noFill/>
        </p:spPr>
        <p:txBody>
          <a:bodyPr wrap="none" rtlCol="0">
            <a:spAutoFit/>
          </a:bodyPr>
          <a:lstStyle/>
          <a:p>
            <a:r>
              <a:rPr lang="en-US" sz="2400" dirty="0" err="1"/>
              <a:t>Flowlet</a:t>
            </a:r>
            <a:r>
              <a:rPr lang="en-US" sz="2400" dirty="0"/>
              <a:t> Table</a:t>
            </a:r>
          </a:p>
        </p:txBody>
      </p:sp>
      <p:sp>
        <p:nvSpPr>
          <p:cNvPr id="13" name="TextBox 12">
            <a:extLst>
              <a:ext uri="{FF2B5EF4-FFF2-40B4-BE49-F238E27FC236}">
                <a16:creationId xmlns:a16="http://schemas.microsoft.com/office/drawing/2014/main" id="{849863AC-EF57-8848-A548-7DE7E6340CF0}"/>
              </a:ext>
            </a:extLst>
          </p:cNvPr>
          <p:cNvSpPr txBox="1"/>
          <p:nvPr/>
        </p:nvSpPr>
        <p:spPr>
          <a:xfrm>
            <a:off x="6121144" y="3776879"/>
            <a:ext cx="2335704" cy="646331"/>
          </a:xfrm>
          <a:prstGeom prst="rect">
            <a:avLst/>
          </a:prstGeom>
          <a:noFill/>
        </p:spPr>
        <p:txBody>
          <a:bodyPr wrap="none" rtlCol="0">
            <a:spAutoFit/>
          </a:bodyPr>
          <a:lstStyle/>
          <a:p>
            <a:r>
              <a:rPr lang="en-US" dirty="0"/>
              <a:t>Each entry pointed by </a:t>
            </a:r>
          </a:p>
          <a:p>
            <a:r>
              <a:rPr lang="en-US" dirty="0"/>
              <a:t>a 5-tuple hashed value</a:t>
            </a:r>
          </a:p>
        </p:txBody>
      </p:sp>
      <p:sp>
        <p:nvSpPr>
          <p:cNvPr id="5" name="Content Placeholder 4">
            <a:extLst>
              <a:ext uri="{FF2B5EF4-FFF2-40B4-BE49-F238E27FC236}">
                <a16:creationId xmlns:a16="http://schemas.microsoft.com/office/drawing/2014/main" id="{F40CB721-3A20-2A49-8DC3-625A4E2926D4}"/>
              </a:ext>
            </a:extLst>
          </p:cNvPr>
          <p:cNvSpPr>
            <a:spLocks noGrp="1"/>
          </p:cNvSpPr>
          <p:nvPr>
            <p:ph idx="1"/>
          </p:nvPr>
        </p:nvSpPr>
        <p:spPr>
          <a:xfrm>
            <a:off x="393248" y="1752600"/>
            <a:ext cx="5627832" cy="2670610"/>
          </a:xfrm>
        </p:spPr>
        <p:txBody>
          <a:bodyPr>
            <a:normAutofit fontScale="92500"/>
          </a:bodyPr>
          <a:lstStyle/>
          <a:p>
            <a:r>
              <a:rPr lang="en-US" sz="1600" dirty="0"/>
              <a:t>When a packet arrives, if </a:t>
            </a:r>
            <a:r>
              <a:rPr lang="en-US" sz="1600" dirty="0" err="1"/>
              <a:t>valid_bit</a:t>
            </a:r>
            <a:r>
              <a:rPr lang="en-US" sz="1600" dirty="0"/>
              <a:t> = 1, the </a:t>
            </a:r>
            <a:r>
              <a:rPr lang="en-US" sz="1600" dirty="0" err="1"/>
              <a:t>flowlet</a:t>
            </a:r>
            <a:r>
              <a:rPr lang="en-US" sz="1600" dirty="0"/>
              <a:t> is active and the packet is sent on the port indicated in the entry. If the entry is not valid, the incoming packet starts a new </a:t>
            </a:r>
            <a:r>
              <a:rPr lang="en-US" sz="1600" dirty="0" err="1"/>
              <a:t>flowlet</a:t>
            </a:r>
            <a:r>
              <a:rPr lang="en-US" sz="1600" dirty="0"/>
              <a:t>. </a:t>
            </a:r>
          </a:p>
          <a:p>
            <a:r>
              <a:rPr lang="en-US" sz="1600" dirty="0"/>
              <a:t>Each incoming packet resets the age bit. A timer periodically (every T seconds) checks the age bit before setting it. If the age bit is set when the timer checks it, then there have not been any packets for that entry in the last T seconds and the entry times out (the valid bit is set to zero). Note that a single age bit allows us to detect gaps between T and 2T. </a:t>
            </a:r>
          </a:p>
          <a:p>
            <a:endParaRPr lang="en-US" sz="1600" dirty="0"/>
          </a:p>
        </p:txBody>
      </p:sp>
      <p:cxnSp>
        <p:nvCxnSpPr>
          <p:cNvPr id="8" name="Straight Connector 7">
            <a:extLst>
              <a:ext uri="{FF2B5EF4-FFF2-40B4-BE49-F238E27FC236}">
                <a16:creationId xmlns:a16="http://schemas.microsoft.com/office/drawing/2014/main" id="{BB7B2AB1-54A4-E24C-9862-E11BB8271F72}"/>
              </a:ext>
            </a:extLst>
          </p:cNvPr>
          <p:cNvCxnSpPr>
            <a:cxnSpLocks/>
          </p:cNvCxnSpPr>
          <p:nvPr/>
        </p:nvCxnSpPr>
        <p:spPr>
          <a:xfrm>
            <a:off x="1872343" y="5125738"/>
            <a:ext cx="6208478" cy="0"/>
          </a:xfrm>
          <a:prstGeom prst="line">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3BF19789-08DB-D041-854B-0FDC488A0556}"/>
              </a:ext>
            </a:extLst>
          </p:cNvPr>
          <p:cNvCxnSpPr>
            <a:cxnSpLocks/>
          </p:cNvCxnSpPr>
          <p:nvPr/>
        </p:nvCxnSpPr>
        <p:spPr>
          <a:xfrm>
            <a:off x="2291443" y="4667849"/>
            <a:ext cx="0" cy="45788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E43D99-FFC6-C643-9437-43705CDCDD60}"/>
              </a:ext>
            </a:extLst>
          </p:cNvPr>
          <p:cNvCxnSpPr>
            <a:cxnSpLocks/>
          </p:cNvCxnSpPr>
          <p:nvPr/>
        </p:nvCxnSpPr>
        <p:spPr>
          <a:xfrm>
            <a:off x="4653643" y="4667849"/>
            <a:ext cx="0" cy="45788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2569BB-B507-F948-92BF-F9123806F582}"/>
              </a:ext>
            </a:extLst>
          </p:cNvPr>
          <p:cNvCxnSpPr>
            <a:cxnSpLocks/>
          </p:cNvCxnSpPr>
          <p:nvPr/>
        </p:nvCxnSpPr>
        <p:spPr>
          <a:xfrm>
            <a:off x="7015843" y="4667849"/>
            <a:ext cx="0" cy="45788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07BA82-DC9B-0148-A9F0-89C3EE334E7D}"/>
              </a:ext>
            </a:extLst>
          </p:cNvPr>
          <p:cNvCxnSpPr>
            <a:cxnSpLocks/>
          </p:cNvCxnSpPr>
          <p:nvPr/>
        </p:nvCxnSpPr>
        <p:spPr>
          <a:xfrm flipV="1">
            <a:off x="2642719" y="5140474"/>
            <a:ext cx="0" cy="457200"/>
          </a:xfrm>
          <a:prstGeom prst="straightConnector1">
            <a:avLst/>
          </a:prstGeom>
          <a:ln w="57150">
            <a:solidFill>
              <a:srgbClr val="00206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D7A9724-C292-DB47-9027-229C314C5BB2}"/>
              </a:ext>
            </a:extLst>
          </p:cNvPr>
          <p:cNvSpPr txBox="1"/>
          <p:nvPr/>
        </p:nvSpPr>
        <p:spPr>
          <a:xfrm>
            <a:off x="2435468" y="4756406"/>
            <a:ext cx="550151" cy="369332"/>
          </a:xfrm>
          <a:prstGeom prst="rect">
            <a:avLst/>
          </a:prstGeom>
          <a:noFill/>
        </p:spPr>
        <p:txBody>
          <a:bodyPr wrap="square" rtlCol="0">
            <a:spAutoFit/>
          </a:bodyPr>
          <a:lstStyle/>
          <a:p>
            <a:r>
              <a:rPr lang="en-US" dirty="0"/>
              <a:t>A=0</a:t>
            </a:r>
          </a:p>
        </p:txBody>
      </p:sp>
      <p:sp>
        <p:nvSpPr>
          <p:cNvPr id="20" name="TextBox 19">
            <a:extLst>
              <a:ext uri="{FF2B5EF4-FFF2-40B4-BE49-F238E27FC236}">
                <a16:creationId xmlns:a16="http://schemas.microsoft.com/office/drawing/2014/main" id="{3D42DA2E-2742-D746-B68A-012ED72AC75F}"/>
              </a:ext>
            </a:extLst>
          </p:cNvPr>
          <p:cNvSpPr txBox="1"/>
          <p:nvPr/>
        </p:nvSpPr>
        <p:spPr>
          <a:xfrm>
            <a:off x="4378567" y="5148698"/>
            <a:ext cx="550151" cy="369332"/>
          </a:xfrm>
          <a:prstGeom prst="rect">
            <a:avLst/>
          </a:prstGeom>
          <a:noFill/>
        </p:spPr>
        <p:txBody>
          <a:bodyPr wrap="square" rtlCol="0">
            <a:spAutoFit/>
          </a:bodyPr>
          <a:lstStyle/>
          <a:p>
            <a:r>
              <a:rPr lang="en-US" dirty="0"/>
              <a:t>A=1</a:t>
            </a:r>
          </a:p>
        </p:txBody>
      </p:sp>
      <p:sp>
        <p:nvSpPr>
          <p:cNvPr id="21" name="TextBox 20">
            <a:extLst>
              <a:ext uri="{FF2B5EF4-FFF2-40B4-BE49-F238E27FC236}">
                <a16:creationId xmlns:a16="http://schemas.microsoft.com/office/drawing/2014/main" id="{B1460439-8CD6-074F-AA86-A96ACFD7583E}"/>
              </a:ext>
            </a:extLst>
          </p:cNvPr>
          <p:cNvSpPr txBox="1"/>
          <p:nvPr/>
        </p:nvSpPr>
        <p:spPr>
          <a:xfrm>
            <a:off x="6736187" y="5148698"/>
            <a:ext cx="548548" cy="369332"/>
          </a:xfrm>
          <a:prstGeom prst="rect">
            <a:avLst/>
          </a:prstGeom>
          <a:noFill/>
        </p:spPr>
        <p:txBody>
          <a:bodyPr wrap="square" rtlCol="0">
            <a:spAutoFit/>
          </a:bodyPr>
          <a:lstStyle/>
          <a:p>
            <a:r>
              <a:rPr lang="en-US" dirty="0"/>
              <a:t>V=0</a:t>
            </a:r>
          </a:p>
        </p:txBody>
      </p:sp>
      <p:cxnSp>
        <p:nvCxnSpPr>
          <p:cNvPr id="22" name="Straight Connector 21">
            <a:extLst>
              <a:ext uri="{FF2B5EF4-FFF2-40B4-BE49-F238E27FC236}">
                <a16:creationId xmlns:a16="http://schemas.microsoft.com/office/drawing/2014/main" id="{E12AF586-E780-5849-86D6-A3928AD9C5CB}"/>
              </a:ext>
            </a:extLst>
          </p:cNvPr>
          <p:cNvCxnSpPr>
            <a:cxnSpLocks/>
          </p:cNvCxnSpPr>
          <p:nvPr/>
        </p:nvCxnSpPr>
        <p:spPr>
          <a:xfrm>
            <a:off x="1905000" y="6106853"/>
            <a:ext cx="6175821" cy="0"/>
          </a:xfrm>
          <a:prstGeom prst="line">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58FBB45A-65A6-664F-A796-F58C1C0C1087}"/>
              </a:ext>
            </a:extLst>
          </p:cNvPr>
          <p:cNvCxnSpPr>
            <a:cxnSpLocks/>
          </p:cNvCxnSpPr>
          <p:nvPr/>
        </p:nvCxnSpPr>
        <p:spPr>
          <a:xfrm>
            <a:off x="2324100" y="5648964"/>
            <a:ext cx="0" cy="45788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550BEA-BA9C-F54E-8C72-9B7CEF8CC34A}"/>
              </a:ext>
            </a:extLst>
          </p:cNvPr>
          <p:cNvCxnSpPr>
            <a:cxnSpLocks/>
          </p:cNvCxnSpPr>
          <p:nvPr/>
        </p:nvCxnSpPr>
        <p:spPr>
          <a:xfrm>
            <a:off x="4686300" y="5648964"/>
            <a:ext cx="0" cy="45788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D6BC36A-ECE8-D540-A46F-D1F11D7B8812}"/>
              </a:ext>
            </a:extLst>
          </p:cNvPr>
          <p:cNvCxnSpPr>
            <a:cxnSpLocks/>
          </p:cNvCxnSpPr>
          <p:nvPr/>
        </p:nvCxnSpPr>
        <p:spPr>
          <a:xfrm>
            <a:off x="7048500" y="5648964"/>
            <a:ext cx="0" cy="45788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60A9C22-FB36-1A4B-9C4E-63C2987105A9}"/>
              </a:ext>
            </a:extLst>
          </p:cNvPr>
          <p:cNvCxnSpPr>
            <a:cxnSpLocks/>
          </p:cNvCxnSpPr>
          <p:nvPr/>
        </p:nvCxnSpPr>
        <p:spPr>
          <a:xfrm flipV="1">
            <a:off x="4274585" y="6077311"/>
            <a:ext cx="0" cy="457200"/>
          </a:xfrm>
          <a:prstGeom prst="straightConnector1">
            <a:avLst/>
          </a:prstGeom>
          <a:ln w="57150">
            <a:solidFill>
              <a:srgbClr val="00206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2938CC-FE16-F245-A43C-DFD0579CAC25}"/>
              </a:ext>
            </a:extLst>
          </p:cNvPr>
          <p:cNvSpPr txBox="1"/>
          <p:nvPr/>
        </p:nvSpPr>
        <p:spPr>
          <a:xfrm>
            <a:off x="4052455" y="5711630"/>
            <a:ext cx="550151" cy="369332"/>
          </a:xfrm>
          <a:prstGeom prst="rect">
            <a:avLst/>
          </a:prstGeom>
          <a:noFill/>
        </p:spPr>
        <p:txBody>
          <a:bodyPr wrap="square" rtlCol="0">
            <a:spAutoFit/>
          </a:bodyPr>
          <a:lstStyle/>
          <a:p>
            <a:r>
              <a:rPr lang="en-US" dirty="0"/>
              <a:t>A=0</a:t>
            </a:r>
          </a:p>
        </p:txBody>
      </p:sp>
      <p:sp>
        <p:nvSpPr>
          <p:cNvPr id="28" name="TextBox 27">
            <a:extLst>
              <a:ext uri="{FF2B5EF4-FFF2-40B4-BE49-F238E27FC236}">
                <a16:creationId xmlns:a16="http://schemas.microsoft.com/office/drawing/2014/main" id="{5A0AAE32-6B71-B447-8E3E-B2F58D75170B}"/>
              </a:ext>
            </a:extLst>
          </p:cNvPr>
          <p:cNvSpPr txBox="1"/>
          <p:nvPr/>
        </p:nvSpPr>
        <p:spPr>
          <a:xfrm>
            <a:off x="4411224" y="6129813"/>
            <a:ext cx="550151" cy="369332"/>
          </a:xfrm>
          <a:prstGeom prst="rect">
            <a:avLst/>
          </a:prstGeom>
          <a:noFill/>
        </p:spPr>
        <p:txBody>
          <a:bodyPr wrap="square" rtlCol="0">
            <a:spAutoFit/>
          </a:bodyPr>
          <a:lstStyle/>
          <a:p>
            <a:r>
              <a:rPr lang="en-US" dirty="0"/>
              <a:t>A=1</a:t>
            </a:r>
          </a:p>
        </p:txBody>
      </p:sp>
      <p:sp>
        <p:nvSpPr>
          <p:cNvPr id="29" name="TextBox 28">
            <a:extLst>
              <a:ext uri="{FF2B5EF4-FFF2-40B4-BE49-F238E27FC236}">
                <a16:creationId xmlns:a16="http://schemas.microsoft.com/office/drawing/2014/main" id="{A57678DB-167A-7B4D-B46E-E37BCD61CC96}"/>
              </a:ext>
            </a:extLst>
          </p:cNvPr>
          <p:cNvSpPr txBox="1"/>
          <p:nvPr/>
        </p:nvSpPr>
        <p:spPr>
          <a:xfrm>
            <a:off x="6768844" y="6129813"/>
            <a:ext cx="548548" cy="369332"/>
          </a:xfrm>
          <a:prstGeom prst="rect">
            <a:avLst/>
          </a:prstGeom>
          <a:noFill/>
        </p:spPr>
        <p:txBody>
          <a:bodyPr wrap="square" rtlCol="0">
            <a:spAutoFit/>
          </a:bodyPr>
          <a:lstStyle/>
          <a:p>
            <a:r>
              <a:rPr lang="en-US" dirty="0"/>
              <a:t>V=0</a:t>
            </a:r>
          </a:p>
        </p:txBody>
      </p:sp>
      <p:sp>
        <p:nvSpPr>
          <p:cNvPr id="30" name="TextBox 29">
            <a:extLst>
              <a:ext uri="{FF2B5EF4-FFF2-40B4-BE49-F238E27FC236}">
                <a16:creationId xmlns:a16="http://schemas.microsoft.com/office/drawing/2014/main" id="{693F0CC5-D5FD-EA4D-A113-3CE3CF2EB432}"/>
              </a:ext>
            </a:extLst>
          </p:cNvPr>
          <p:cNvSpPr txBox="1"/>
          <p:nvPr/>
        </p:nvSpPr>
        <p:spPr>
          <a:xfrm>
            <a:off x="743841" y="4905581"/>
            <a:ext cx="1023037" cy="369332"/>
          </a:xfrm>
          <a:prstGeom prst="rect">
            <a:avLst/>
          </a:prstGeom>
          <a:noFill/>
        </p:spPr>
        <p:txBody>
          <a:bodyPr wrap="square" rtlCol="0">
            <a:spAutoFit/>
          </a:bodyPr>
          <a:lstStyle/>
          <a:p>
            <a:r>
              <a:rPr lang="en-US" dirty="0"/>
              <a:t>Gap = 2T</a:t>
            </a:r>
          </a:p>
        </p:txBody>
      </p:sp>
      <p:sp>
        <p:nvSpPr>
          <p:cNvPr id="51" name="TextBox 50">
            <a:extLst>
              <a:ext uri="{FF2B5EF4-FFF2-40B4-BE49-F238E27FC236}">
                <a16:creationId xmlns:a16="http://schemas.microsoft.com/office/drawing/2014/main" id="{481BF422-B40B-AE41-B6D5-B68F07DE45EE}"/>
              </a:ext>
            </a:extLst>
          </p:cNvPr>
          <p:cNvSpPr txBox="1"/>
          <p:nvPr/>
        </p:nvSpPr>
        <p:spPr>
          <a:xfrm>
            <a:off x="743841" y="5888975"/>
            <a:ext cx="1023037" cy="369332"/>
          </a:xfrm>
          <a:prstGeom prst="rect">
            <a:avLst/>
          </a:prstGeom>
          <a:noFill/>
        </p:spPr>
        <p:txBody>
          <a:bodyPr wrap="square" rtlCol="0">
            <a:spAutoFit/>
          </a:bodyPr>
          <a:lstStyle/>
          <a:p>
            <a:r>
              <a:rPr lang="en-US" dirty="0"/>
              <a:t>Gap = T</a:t>
            </a:r>
          </a:p>
        </p:txBody>
      </p:sp>
      <p:sp>
        <p:nvSpPr>
          <p:cNvPr id="52" name="TextBox 51">
            <a:extLst>
              <a:ext uri="{FF2B5EF4-FFF2-40B4-BE49-F238E27FC236}">
                <a16:creationId xmlns:a16="http://schemas.microsoft.com/office/drawing/2014/main" id="{E69E3542-CC6D-1746-8B00-81D8CEDE2924}"/>
              </a:ext>
            </a:extLst>
          </p:cNvPr>
          <p:cNvSpPr txBox="1"/>
          <p:nvPr/>
        </p:nvSpPr>
        <p:spPr>
          <a:xfrm>
            <a:off x="2633602" y="5338692"/>
            <a:ext cx="802784" cy="369332"/>
          </a:xfrm>
          <a:prstGeom prst="rect">
            <a:avLst/>
          </a:prstGeom>
          <a:noFill/>
        </p:spPr>
        <p:txBody>
          <a:bodyPr wrap="none" rtlCol="0">
            <a:spAutoFit/>
          </a:bodyPr>
          <a:lstStyle/>
          <a:p>
            <a:r>
              <a:rPr lang="en-US" dirty="0"/>
              <a:t>packet</a:t>
            </a:r>
          </a:p>
        </p:txBody>
      </p:sp>
      <p:sp>
        <p:nvSpPr>
          <p:cNvPr id="53" name="TextBox 52">
            <a:extLst>
              <a:ext uri="{FF2B5EF4-FFF2-40B4-BE49-F238E27FC236}">
                <a16:creationId xmlns:a16="http://schemas.microsoft.com/office/drawing/2014/main" id="{10E6159D-C743-AF40-8C7D-6215A0B62993}"/>
              </a:ext>
            </a:extLst>
          </p:cNvPr>
          <p:cNvSpPr txBox="1"/>
          <p:nvPr/>
        </p:nvSpPr>
        <p:spPr>
          <a:xfrm>
            <a:off x="1380854" y="4470782"/>
            <a:ext cx="934871" cy="369332"/>
          </a:xfrm>
          <a:prstGeom prst="rect">
            <a:avLst/>
          </a:prstGeom>
          <a:noFill/>
        </p:spPr>
        <p:txBody>
          <a:bodyPr wrap="none" rtlCol="0">
            <a:spAutoFit/>
          </a:bodyPr>
          <a:lstStyle/>
          <a:p>
            <a:r>
              <a:rPr lang="en-US" dirty="0">
                <a:solidFill>
                  <a:srgbClr val="FF0000"/>
                </a:solidFill>
              </a:rPr>
              <a:t>timeout</a:t>
            </a:r>
          </a:p>
        </p:txBody>
      </p:sp>
      <p:sp>
        <p:nvSpPr>
          <p:cNvPr id="31" name="TextBox 30">
            <a:extLst>
              <a:ext uri="{FF2B5EF4-FFF2-40B4-BE49-F238E27FC236}">
                <a16:creationId xmlns:a16="http://schemas.microsoft.com/office/drawing/2014/main" id="{97E1A98D-AC57-BD47-BA00-4BF71B0B56F2}"/>
              </a:ext>
            </a:extLst>
          </p:cNvPr>
          <p:cNvSpPr txBox="1"/>
          <p:nvPr/>
        </p:nvSpPr>
        <p:spPr>
          <a:xfrm>
            <a:off x="2040650" y="6195410"/>
            <a:ext cx="550151" cy="369332"/>
          </a:xfrm>
          <a:prstGeom prst="rect">
            <a:avLst/>
          </a:prstGeom>
          <a:noFill/>
        </p:spPr>
        <p:txBody>
          <a:bodyPr wrap="square" rtlCol="0">
            <a:spAutoFit/>
          </a:bodyPr>
          <a:lstStyle/>
          <a:p>
            <a:r>
              <a:rPr lang="en-US" dirty="0"/>
              <a:t>A=1</a:t>
            </a:r>
          </a:p>
        </p:txBody>
      </p:sp>
      <p:sp>
        <p:nvSpPr>
          <p:cNvPr id="32" name="TextBox 31">
            <a:extLst>
              <a:ext uri="{FF2B5EF4-FFF2-40B4-BE49-F238E27FC236}">
                <a16:creationId xmlns:a16="http://schemas.microsoft.com/office/drawing/2014/main" id="{67F7D5FF-9516-BD4E-B9BA-68CDE62DAAF1}"/>
              </a:ext>
            </a:extLst>
          </p:cNvPr>
          <p:cNvSpPr txBox="1"/>
          <p:nvPr/>
        </p:nvSpPr>
        <p:spPr>
          <a:xfrm>
            <a:off x="2043089" y="5148698"/>
            <a:ext cx="550151" cy="369332"/>
          </a:xfrm>
          <a:prstGeom prst="rect">
            <a:avLst/>
          </a:prstGeom>
          <a:noFill/>
        </p:spPr>
        <p:txBody>
          <a:bodyPr wrap="square" rtlCol="0">
            <a:spAutoFit/>
          </a:bodyPr>
          <a:lstStyle/>
          <a:p>
            <a:r>
              <a:rPr lang="en-US" dirty="0"/>
              <a:t>A=1</a:t>
            </a:r>
          </a:p>
        </p:txBody>
      </p:sp>
    </p:spTree>
    <p:extLst>
      <p:ext uri="{BB962C8B-B14F-4D97-AF65-F5344CB8AC3E}">
        <p14:creationId xmlns:p14="http://schemas.microsoft.com/office/powerpoint/2010/main" val="51491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4" name="Group 1213"/>
          <p:cNvGrpSpPr/>
          <p:nvPr/>
        </p:nvGrpSpPr>
        <p:grpSpPr>
          <a:xfrm>
            <a:off x="457200" y="2680121"/>
            <a:ext cx="8153400" cy="3949279"/>
            <a:chOff x="457200" y="2514600"/>
            <a:chExt cx="8153400" cy="4101679"/>
          </a:xfrm>
        </p:grpSpPr>
        <p:sp>
          <p:nvSpPr>
            <p:cNvPr id="1215" name="TextBox 1214"/>
            <p:cNvSpPr txBox="1"/>
            <p:nvPr/>
          </p:nvSpPr>
          <p:spPr>
            <a:xfrm>
              <a:off x="7620000" y="5410200"/>
              <a:ext cx="990600" cy="461665"/>
            </a:xfrm>
            <a:prstGeom prst="rect">
              <a:avLst/>
            </a:prstGeom>
            <a:noFill/>
          </p:spPr>
          <p:txBody>
            <a:bodyPr wrap="square" rtlCol="0">
              <a:spAutoFit/>
            </a:bodyPr>
            <a:lstStyle/>
            <a:p>
              <a:pPr algn="ctr"/>
              <a:r>
                <a:rPr lang="en-US" sz="2400" dirty="0">
                  <a:solidFill>
                    <a:schemeClr val="bg2">
                      <a:lumMod val="25000"/>
                    </a:schemeClr>
                  </a:solidFill>
                </a:rPr>
                <a:t>Leaf</a:t>
              </a:r>
            </a:p>
          </p:txBody>
        </p:sp>
        <p:grpSp>
          <p:nvGrpSpPr>
            <p:cNvPr id="1216" name="Group 1215"/>
            <p:cNvGrpSpPr/>
            <p:nvPr/>
          </p:nvGrpSpPr>
          <p:grpSpPr>
            <a:xfrm>
              <a:off x="457200" y="2514600"/>
              <a:ext cx="7696200" cy="4101679"/>
              <a:chOff x="381000" y="2577405"/>
              <a:chExt cx="7696200" cy="4101679"/>
            </a:xfrm>
          </p:grpSpPr>
          <p:cxnSp>
            <p:nvCxnSpPr>
              <p:cNvPr id="1217" name="Straight Arrow Connector 1216"/>
              <p:cNvCxnSpPr>
                <a:stCxn id="1380" idx="0"/>
                <a:endCxn id="1437" idx="3"/>
              </p:cNvCxnSpPr>
              <p:nvPr/>
            </p:nvCxnSpPr>
            <p:spPr>
              <a:xfrm flipV="1">
                <a:off x="1992355" y="4343400"/>
                <a:ext cx="561248" cy="13407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18" name="Straight Arrow Connector 1217"/>
              <p:cNvCxnSpPr>
                <a:stCxn id="1359" idx="0"/>
                <a:endCxn id="1437" idx="3"/>
              </p:cNvCxnSpPr>
              <p:nvPr/>
            </p:nvCxnSpPr>
            <p:spPr>
              <a:xfrm flipH="1" flipV="1">
                <a:off x="2553603" y="4343400"/>
                <a:ext cx="453981" cy="13407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19" name="Straight Arrow Connector 1218"/>
              <p:cNvCxnSpPr>
                <a:stCxn id="1338" idx="0"/>
                <a:endCxn id="1442" idx="2"/>
              </p:cNvCxnSpPr>
              <p:nvPr/>
            </p:nvCxnSpPr>
            <p:spPr>
              <a:xfrm flipV="1">
                <a:off x="4015308" y="4340052"/>
                <a:ext cx="619783" cy="135150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20" name="Straight Arrow Connector 1219"/>
              <p:cNvCxnSpPr>
                <a:stCxn id="1317" idx="0"/>
                <a:endCxn id="1442" idx="2"/>
              </p:cNvCxnSpPr>
              <p:nvPr/>
            </p:nvCxnSpPr>
            <p:spPr>
              <a:xfrm flipH="1" flipV="1">
                <a:off x="4635091" y="4340052"/>
                <a:ext cx="459530" cy="134412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221" name="Group 1220"/>
              <p:cNvGrpSpPr/>
              <p:nvPr/>
            </p:nvGrpSpPr>
            <p:grpSpPr>
              <a:xfrm>
                <a:off x="4350985" y="3753638"/>
                <a:ext cx="449615" cy="589762"/>
                <a:chOff x="1027560" y="1988818"/>
                <a:chExt cx="545969" cy="678181"/>
              </a:xfrm>
            </p:grpSpPr>
            <p:sp>
              <p:nvSpPr>
                <p:cNvPr id="1441" name="Cube 144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4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4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222" name="Group 1221"/>
              <p:cNvGrpSpPr/>
              <p:nvPr/>
            </p:nvGrpSpPr>
            <p:grpSpPr>
              <a:xfrm>
                <a:off x="2272594" y="3753638"/>
                <a:ext cx="449615" cy="589762"/>
                <a:chOff x="1027560" y="1988818"/>
                <a:chExt cx="545969" cy="678181"/>
              </a:xfrm>
            </p:grpSpPr>
            <p:sp>
              <p:nvSpPr>
                <p:cNvPr id="1437" name="Cube 143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3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4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223" name="Group 1222"/>
              <p:cNvGrpSpPr/>
              <p:nvPr/>
            </p:nvGrpSpPr>
            <p:grpSpPr>
              <a:xfrm>
                <a:off x="1600200" y="5887137"/>
                <a:ext cx="775546" cy="436881"/>
                <a:chOff x="457200" y="4457617"/>
                <a:chExt cx="1085821" cy="427364"/>
              </a:xfrm>
            </p:grpSpPr>
            <p:cxnSp>
              <p:nvCxnSpPr>
                <p:cNvPr id="1428" name="Straight Connector 1427"/>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9" name="Straight Connector 1428"/>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0" name="Straight Connector 1429"/>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1" name="Straight Connector 1430"/>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32" name="Group 1431"/>
                <p:cNvGrpSpPr/>
                <p:nvPr/>
              </p:nvGrpSpPr>
              <p:grpSpPr>
                <a:xfrm flipH="1">
                  <a:off x="1012996" y="4465798"/>
                  <a:ext cx="530025" cy="419183"/>
                  <a:chOff x="609600" y="4610017"/>
                  <a:chExt cx="530025" cy="419183"/>
                </a:xfrm>
              </p:grpSpPr>
              <p:cxnSp>
                <p:nvCxnSpPr>
                  <p:cNvPr id="1433" name="Straight Connector 1432"/>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4" name="Straight Connector 1433"/>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5" name="Straight Connector 1434"/>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6" name="Straight Connector 1435"/>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24" name="Group 1223"/>
              <p:cNvGrpSpPr/>
              <p:nvPr/>
            </p:nvGrpSpPr>
            <p:grpSpPr>
              <a:xfrm>
                <a:off x="2615472" y="5887719"/>
                <a:ext cx="775546" cy="436881"/>
                <a:chOff x="457200" y="4457617"/>
                <a:chExt cx="1085821" cy="427364"/>
              </a:xfrm>
            </p:grpSpPr>
            <p:cxnSp>
              <p:nvCxnSpPr>
                <p:cNvPr id="1419" name="Straight Connector 1418"/>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0" name="Straight Connector 1419"/>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1" name="Straight Connector 1420"/>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2" name="Straight Connector 1421"/>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23" name="Group 1422"/>
                <p:cNvGrpSpPr/>
                <p:nvPr/>
              </p:nvGrpSpPr>
              <p:grpSpPr>
                <a:xfrm flipH="1">
                  <a:off x="1012996" y="4465798"/>
                  <a:ext cx="530025" cy="419183"/>
                  <a:chOff x="609600" y="4610017"/>
                  <a:chExt cx="530025" cy="419183"/>
                </a:xfrm>
              </p:grpSpPr>
              <p:cxnSp>
                <p:nvCxnSpPr>
                  <p:cNvPr id="1424" name="Straight Connector 1423"/>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5" name="Straight Connector 1424"/>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6" name="Straight Connector 1425"/>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7" name="Straight Connector 1426"/>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25" name="Group 1224"/>
              <p:cNvGrpSpPr/>
              <p:nvPr/>
            </p:nvGrpSpPr>
            <p:grpSpPr>
              <a:xfrm>
                <a:off x="3622589" y="5887719"/>
                <a:ext cx="775546" cy="436881"/>
                <a:chOff x="457200" y="4457617"/>
                <a:chExt cx="1085821" cy="427364"/>
              </a:xfrm>
            </p:grpSpPr>
            <p:cxnSp>
              <p:nvCxnSpPr>
                <p:cNvPr id="1410" name="Straight Connector 1409"/>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1" name="Straight Connector 1410"/>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2" name="Straight Connector 1411"/>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3" name="Straight Connector 1412"/>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14" name="Group 1413"/>
                <p:cNvGrpSpPr/>
                <p:nvPr/>
              </p:nvGrpSpPr>
              <p:grpSpPr>
                <a:xfrm flipH="1">
                  <a:off x="1012996" y="4465798"/>
                  <a:ext cx="530025" cy="419183"/>
                  <a:chOff x="609600" y="4610017"/>
                  <a:chExt cx="530025" cy="419183"/>
                </a:xfrm>
              </p:grpSpPr>
              <p:cxnSp>
                <p:nvCxnSpPr>
                  <p:cNvPr id="1415" name="Straight Connector 1414"/>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6" name="Straight Connector 1415"/>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7" name="Straight Connector 1416"/>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8" name="Straight Connector 1417"/>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26" name="Group 1225"/>
              <p:cNvGrpSpPr/>
              <p:nvPr/>
            </p:nvGrpSpPr>
            <p:grpSpPr>
              <a:xfrm>
                <a:off x="4701134" y="5877496"/>
                <a:ext cx="775546" cy="436881"/>
                <a:chOff x="457200" y="4457617"/>
                <a:chExt cx="1085821" cy="427364"/>
              </a:xfrm>
            </p:grpSpPr>
            <p:cxnSp>
              <p:nvCxnSpPr>
                <p:cNvPr id="1401" name="Straight Connector 1400"/>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2" name="Straight Connector 1401"/>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3" name="Straight Connector 1402"/>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4" name="Straight Connector 1403"/>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05" name="Group 1404"/>
                <p:cNvGrpSpPr/>
                <p:nvPr/>
              </p:nvGrpSpPr>
              <p:grpSpPr>
                <a:xfrm flipH="1">
                  <a:off x="1012996" y="4465798"/>
                  <a:ext cx="530025" cy="419183"/>
                  <a:chOff x="609600" y="4610017"/>
                  <a:chExt cx="530025" cy="419183"/>
                </a:xfrm>
              </p:grpSpPr>
              <p:cxnSp>
                <p:nvCxnSpPr>
                  <p:cNvPr id="1406" name="Straight Connector 1405"/>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7" name="Straight Connector 1406"/>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8" name="Straight Connector 1407"/>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9" name="Straight Connector 1408"/>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27" name="Group 1226"/>
              <p:cNvGrpSpPr/>
              <p:nvPr/>
            </p:nvGrpSpPr>
            <p:grpSpPr>
              <a:xfrm>
                <a:off x="1643013" y="5684176"/>
                <a:ext cx="698684" cy="211325"/>
                <a:chOff x="5220661" y="3675707"/>
                <a:chExt cx="978209" cy="243008"/>
              </a:xfrm>
            </p:grpSpPr>
            <p:sp>
              <p:nvSpPr>
                <p:cNvPr id="1380" name="Rectangle 137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28" name="Group 1227"/>
              <p:cNvGrpSpPr/>
              <p:nvPr/>
            </p:nvGrpSpPr>
            <p:grpSpPr>
              <a:xfrm>
                <a:off x="2658242" y="5684176"/>
                <a:ext cx="698684" cy="211325"/>
                <a:chOff x="5220661" y="3675707"/>
                <a:chExt cx="978209" cy="243008"/>
              </a:xfrm>
            </p:grpSpPr>
            <p:sp>
              <p:nvSpPr>
                <p:cNvPr id="1359" name="Rectangle 1358"/>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29" name="Group 1228"/>
              <p:cNvGrpSpPr/>
              <p:nvPr/>
            </p:nvGrpSpPr>
            <p:grpSpPr>
              <a:xfrm>
                <a:off x="3665966" y="5691560"/>
                <a:ext cx="698684" cy="211325"/>
                <a:chOff x="5220661" y="3675707"/>
                <a:chExt cx="978209" cy="243008"/>
              </a:xfrm>
            </p:grpSpPr>
            <p:sp>
              <p:nvSpPr>
                <p:cNvPr id="1338" name="Rectangle 133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30" name="Group 1229"/>
              <p:cNvGrpSpPr/>
              <p:nvPr/>
            </p:nvGrpSpPr>
            <p:grpSpPr>
              <a:xfrm>
                <a:off x="4745279" y="5684176"/>
                <a:ext cx="698684" cy="211325"/>
                <a:chOff x="5220661" y="3675707"/>
                <a:chExt cx="978209" cy="243008"/>
              </a:xfrm>
            </p:grpSpPr>
            <p:sp>
              <p:nvSpPr>
                <p:cNvPr id="1317" name="Rectangle 1316"/>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1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231" name="Straight Arrow Connector 1230"/>
              <p:cNvCxnSpPr>
                <a:stCxn id="1274" idx="0"/>
                <a:endCxn id="1314" idx="2"/>
              </p:cNvCxnSpPr>
              <p:nvPr/>
            </p:nvCxnSpPr>
            <p:spPr>
              <a:xfrm flipV="1">
                <a:off x="6183919" y="4340052"/>
                <a:ext cx="500987" cy="135150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32" name="Straight Arrow Connector 1231"/>
              <p:cNvCxnSpPr>
                <a:stCxn id="1253" idx="0"/>
                <a:endCxn id="1314" idx="2"/>
              </p:cNvCxnSpPr>
              <p:nvPr/>
            </p:nvCxnSpPr>
            <p:spPr>
              <a:xfrm flipH="1" flipV="1">
                <a:off x="6684906" y="4340052"/>
                <a:ext cx="578326" cy="134412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233" name="Group 1232"/>
              <p:cNvGrpSpPr/>
              <p:nvPr/>
            </p:nvGrpSpPr>
            <p:grpSpPr>
              <a:xfrm>
                <a:off x="6400800" y="3753638"/>
                <a:ext cx="449615" cy="589762"/>
                <a:chOff x="1027560" y="1988818"/>
                <a:chExt cx="545969" cy="678181"/>
              </a:xfrm>
            </p:grpSpPr>
            <p:sp>
              <p:nvSpPr>
                <p:cNvPr id="1313" name="Cube 131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1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1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234" name="Group 1233"/>
              <p:cNvGrpSpPr/>
              <p:nvPr/>
            </p:nvGrpSpPr>
            <p:grpSpPr>
              <a:xfrm>
                <a:off x="5791200" y="5887719"/>
                <a:ext cx="775546" cy="436881"/>
                <a:chOff x="457200" y="4457617"/>
                <a:chExt cx="1085821" cy="427364"/>
              </a:xfrm>
            </p:grpSpPr>
            <p:cxnSp>
              <p:nvCxnSpPr>
                <p:cNvPr id="1304" name="Straight Connector 1303"/>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5" name="Straight Connector 1304"/>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6" name="Straight Connector 1305"/>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7" name="Straight Connector 1306"/>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308" name="Group 1307"/>
                <p:cNvGrpSpPr/>
                <p:nvPr/>
              </p:nvGrpSpPr>
              <p:grpSpPr>
                <a:xfrm flipH="1">
                  <a:off x="1012996" y="4465798"/>
                  <a:ext cx="530025" cy="419183"/>
                  <a:chOff x="609600" y="4610017"/>
                  <a:chExt cx="530025" cy="419183"/>
                </a:xfrm>
              </p:grpSpPr>
              <p:cxnSp>
                <p:nvCxnSpPr>
                  <p:cNvPr id="1309" name="Straight Connector 1308"/>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10" name="Straight Connector 1309"/>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11" name="Straight Connector 1310"/>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12" name="Straight Connector 1311"/>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35" name="Group 1234"/>
              <p:cNvGrpSpPr/>
              <p:nvPr/>
            </p:nvGrpSpPr>
            <p:grpSpPr>
              <a:xfrm>
                <a:off x="6869745" y="5877496"/>
                <a:ext cx="775546" cy="436881"/>
                <a:chOff x="457200" y="4457617"/>
                <a:chExt cx="1085821" cy="427364"/>
              </a:xfrm>
            </p:grpSpPr>
            <p:cxnSp>
              <p:nvCxnSpPr>
                <p:cNvPr id="1295" name="Straight Connector 1294"/>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296" name="Straight Connector 1295"/>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297" name="Straight Connector 1296"/>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298" name="Straight Connector 1297"/>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299" name="Group 1298"/>
                <p:cNvGrpSpPr/>
                <p:nvPr/>
              </p:nvGrpSpPr>
              <p:grpSpPr>
                <a:xfrm flipH="1">
                  <a:off x="1012996" y="4465798"/>
                  <a:ext cx="530025" cy="419183"/>
                  <a:chOff x="609600" y="4610017"/>
                  <a:chExt cx="530025" cy="419183"/>
                </a:xfrm>
              </p:grpSpPr>
              <p:cxnSp>
                <p:nvCxnSpPr>
                  <p:cNvPr id="1300" name="Straight Connector 1299"/>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1" name="Straight Connector 1300"/>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2" name="Straight Connector 1301"/>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3" name="Straight Connector 1302"/>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36" name="Group 1235"/>
              <p:cNvGrpSpPr/>
              <p:nvPr/>
            </p:nvGrpSpPr>
            <p:grpSpPr>
              <a:xfrm>
                <a:off x="5834577" y="5691560"/>
                <a:ext cx="698684" cy="211325"/>
                <a:chOff x="5220661" y="3675707"/>
                <a:chExt cx="978209" cy="243008"/>
              </a:xfrm>
            </p:grpSpPr>
            <p:sp>
              <p:nvSpPr>
                <p:cNvPr id="1274" name="Rectangle 127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2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37" name="Group 1236"/>
              <p:cNvGrpSpPr/>
              <p:nvPr/>
            </p:nvGrpSpPr>
            <p:grpSpPr>
              <a:xfrm>
                <a:off x="6913890" y="5684176"/>
                <a:ext cx="698684" cy="211325"/>
                <a:chOff x="5220661" y="3675707"/>
                <a:chExt cx="978209" cy="243008"/>
              </a:xfrm>
            </p:grpSpPr>
            <p:sp>
              <p:nvSpPr>
                <p:cNvPr id="1253" name="Rectangle 125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2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38" name="Left-Right Arrow 1237"/>
              <p:cNvSpPr/>
              <p:nvPr/>
            </p:nvSpPr>
            <p:spPr>
              <a:xfrm>
                <a:off x="1219200" y="6019800"/>
                <a:ext cx="6781800" cy="659284"/>
              </a:xfrm>
              <a:prstGeom prst="lef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1000s of server ports</a:t>
                </a:r>
              </a:p>
            </p:txBody>
          </p:sp>
          <p:sp>
            <p:nvSpPr>
              <p:cNvPr id="1239" name="TextBox 1238"/>
              <p:cNvSpPr txBox="1"/>
              <p:nvPr/>
            </p:nvSpPr>
            <p:spPr>
              <a:xfrm>
                <a:off x="381000" y="2577405"/>
                <a:ext cx="7696200" cy="1118787"/>
              </a:xfrm>
              <a:prstGeom prst="rect">
                <a:avLst/>
              </a:prstGeom>
              <a:noFill/>
            </p:spPr>
            <p:txBody>
              <a:bodyPr wrap="square" rtlCol="0">
                <a:spAutoFit/>
              </a:bodyPr>
              <a:lstStyle/>
              <a:p>
                <a:r>
                  <a:rPr lang="en-US" sz="2200" dirty="0">
                    <a:solidFill>
                      <a:srgbClr val="BD0A12"/>
                    </a:solidFill>
                    <a:latin typeface="Verdana"/>
                    <a:cs typeface="Verdana"/>
                  </a:rPr>
                  <a:t>Multi-rooted tree [Fat-tree, Leaf-Spine, …] </a:t>
                </a:r>
              </a:p>
              <a:p>
                <a:pPr marL="342900" indent="-342900">
                  <a:buFont typeface="Wingdings" charset="2"/>
                  <a:buChar char="Ø"/>
                </a:pPr>
                <a:r>
                  <a:rPr lang="en-US" sz="2000" dirty="0">
                    <a:latin typeface="Verdana"/>
                    <a:cs typeface="Verdana"/>
                  </a:rPr>
                  <a:t>Full bisection bandwidth, achieved via </a:t>
                </a:r>
                <a:r>
                  <a:rPr lang="en-US" sz="2000" dirty="0" err="1">
                    <a:latin typeface="Verdana"/>
                    <a:cs typeface="Verdana"/>
                  </a:rPr>
                  <a:t>multipathing</a:t>
                </a:r>
                <a:endParaRPr lang="en-US" sz="2000" dirty="0">
                  <a:latin typeface="Verdana"/>
                  <a:cs typeface="Verdana"/>
                </a:endParaRPr>
              </a:p>
              <a:p>
                <a:endParaRPr lang="en-US" sz="2200" dirty="0">
                  <a:latin typeface="Verdana"/>
                  <a:cs typeface="Verdana"/>
                </a:endParaRPr>
              </a:p>
            </p:txBody>
          </p:sp>
          <p:sp>
            <p:nvSpPr>
              <p:cNvPr id="1240" name="TextBox 1239"/>
              <p:cNvSpPr txBox="1"/>
              <p:nvPr/>
            </p:nvSpPr>
            <p:spPr>
              <a:xfrm>
                <a:off x="6934200" y="3810000"/>
                <a:ext cx="990600" cy="461665"/>
              </a:xfrm>
              <a:prstGeom prst="rect">
                <a:avLst/>
              </a:prstGeom>
              <a:noFill/>
            </p:spPr>
            <p:txBody>
              <a:bodyPr wrap="square" rtlCol="0">
                <a:spAutoFit/>
              </a:bodyPr>
              <a:lstStyle/>
              <a:p>
                <a:pPr algn="ctr"/>
                <a:r>
                  <a:rPr lang="en-US" sz="2400" dirty="0">
                    <a:solidFill>
                      <a:schemeClr val="bg2">
                        <a:lumMod val="25000"/>
                      </a:schemeClr>
                    </a:solidFill>
                  </a:rPr>
                  <a:t>Spine</a:t>
                </a:r>
              </a:p>
            </p:txBody>
          </p:sp>
          <p:cxnSp>
            <p:nvCxnSpPr>
              <p:cNvPr id="1241" name="Straight Arrow Connector 1240"/>
              <p:cNvCxnSpPr>
                <a:stCxn id="1380" idx="0"/>
                <a:endCxn id="1441" idx="3"/>
              </p:cNvCxnSpPr>
              <p:nvPr/>
            </p:nvCxnSpPr>
            <p:spPr>
              <a:xfrm flipV="1">
                <a:off x="1992355" y="4343400"/>
                <a:ext cx="2639639" cy="13407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2" name="Straight Arrow Connector 1241"/>
              <p:cNvCxnSpPr>
                <a:stCxn id="1380" idx="0"/>
                <a:endCxn id="1313" idx="3"/>
              </p:cNvCxnSpPr>
              <p:nvPr/>
            </p:nvCxnSpPr>
            <p:spPr>
              <a:xfrm flipV="1">
                <a:off x="1992355" y="4343400"/>
                <a:ext cx="4689454" cy="13407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3" name="Straight Arrow Connector 1242"/>
              <p:cNvCxnSpPr>
                <a:stCxn id="1359" idx="0"/>
                <a:endCxn id="1442" idx="2"/>
              </p:cNvCxnSpPr>
              <p:nvPr/>
            </p:nvCxnSpPr>
            <p:spPr>
              <a:xfrm flipV="1">
                <a:off x="3007584" y="4340052"/>
                <a:ext cx="1627507" cy="134412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4" name="Straight Arrow Connector 1243"/>
              <p:cNvCxnSpPr>
                <a:stCxn id="1359" idx="0"/>
                <a:endCxn id="1313" idx="3"/>
              </p:cNvCxnSpPr>
              <p:nvPr/>
            </p:nvCxnSpPr>
            <p:spPr>
              <a:xfrm flipV="1">
                <a:off x="3007584" y="4343400"/>
                <a:ext cx="3674225" cy="13407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5" name="Straight Arrow Connector 1244"/>
              <p:cNvCxnSpPr>
                <a:stCxn id="1338" idx="0"/>
                <a:endCxn id="1437" idx="3"/>
              </p:cNvCxnSpPr>
              <p:nvPr/>
            </p:nvCxnSpPr>
            <p:spPr>
              <a:xfrm flipH="1" flipV="1">
                <a:off x="2553603" y="4343400"/>
                <a:ext cx="1461705" cy="134816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6" name="Straight Arrow Connector 1245"/>
              <p:cNvCxnSpPr>
                <a:stCxn id="1338" idx="0"/>
                <a:endCxn id="1313" idx="3"/>
              </p:cNvCxnSpPr>
              <p:nvPr/>
            </p:nvCxnSpPr>
            <p:spPr>
              <a:xfrm flipV="1">
                <a:off x="4015308" y="4343400"/>
                <a:ext cx="2666501" cy="134816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7" name="Straight Arrow Connector 1246"/>
              <p:cNvCxnSpPr>
                <a:stCxn id="1317" idx="0"/>
                <a:endCxn id="1437" idx="3"/>
              </p:cNvCxnSpPr>
              <p:nvPr/>
            </p:nvCxnSpPr>
            <p:spPr>
              <a:xfrm flipH="1" flipV="1">
                <a:off x="2553603" y="4343400"/>
                <a:ext cx="2541018" cy="13407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8" name="Straight Arrow Connector 1247"/>
              <p:cNvCxnSpPr>
                <a:stCxn id="1317" idx="0"/>
                <a:endCxn id="1313" idx="3"/>
              </p:cNvCxnSpPr>
              <p:nvPr/>
            </p:nvCxnSpPr>
            <p:spPr>
              <a:xfrm flipV="1">
                <a:off x="5094621" y="4343400"/>
                <a:ext cx="1587188" cy="13407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9" name="Straight Arrow Connector 1248"/>
              <p:cNvCxnSpPr>
                <a:stCxn id="1274" idx="0"/>
                <a:endCxn id="1442" idx="2"/>
              </p:cNvCxnSpPr>
              <p:nvPr/>
            </p:nvCxnSpPr>
            <p:spPr>
              <a:xfrm flipH="1" flipV="1">
                <a:off x="4635091" y="4340052"/>
                <a:ext cx="1548828" cy="135150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50" name="Straight Arrow Connector 1249"/>
              <p:cNvCxnSpPr>
                <a:stCxn id="1274" idx="0"/>
                <a:endCxn id="1437" idx="3"/>
              </p:cNvCxnSpPr>
              <p:nvPr/>
            </p:nvCxnSpPr>
            <p:spPr>
              <a:xfrm flipH="1" flipV="1">
                <a:off x="2553603" y="4343400"/>
                <a:ext cx="3630316" cy="134816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51" name="Straight Arrow Connector 1250"/>
              <p:cNvCxnSpPr>
                <a:stCxn id="1253" idx="0"/>
                <a:endCxn id="1442" idx="2"/>
              </p:cNvCxnSpPr>
              <p:nvPr/>
            </p:nvCxnSpPr>
            <p:spPr>
              <a:xfrm flipH="1" flipV="1">
                <a:off x="4635091" y="4340052"/>
                <a:ext cx="2628141" cy="134412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52" name="Straight Arrow Connector 1251"/>
              <p:cNvCxnSpPr>
                <a:stCxn id="1253" idx="0"/>
                <a:endCxn id="1437" idx="3"/>
              </p:cNvCxnSpPr>
              <p:nvPr/>
            </p:nvCxnSpPr>
            <p:spPr>
              <a:xfrm flipH="1" flipV="1">
                <a:off x="2553603" y="4343400"/>
                <a:ext cx="4709629" cy="13407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457200" y="2693516"/>
            <a:ext cx="8382000" cy="3935884"/>
            <a:chOff x="457200" y="2514600"/>
            <a:chExt cx="8382000" cy="4088284"/>
          </a:xfrm>
        </p:grpSpPr>
        <p:sp>
          <p:nvSpPr>
            <p:cNvPr id="525" name="TextBox 524"/>
            <p:cNvSpPr txBox="1"/>
            <p:nvPr/>
          </p:nvSpPr>
          <p:spPr>
            <a:xfrm>
              <a:off x="7696200" y="5415626"/>
              <a:ext cx="1143000" cy="479541"/>
            </a:xfrm>
            <a:prstGeom prst="rect">
              <a:avLst/>
            </a:prstGeom>
            <a:noFill/>
          </p:spPr>
          <p:txBody>
            <a:bodyPr wrap="square" rtlCol="0">
              <a:spAutoFit/>
            </a:bodyPr>
            <a:lstStyle/>
            <a:p>
              <a:pPr algn="ctr"/>
              <a:r>
                <a:rPr lang="en-US" sz="2400" dirty="0">
                  <a:solidFill>
                    <a:schemeClr val="bg2">
                      <a:lumMod val="25000"/>
                    </a:schemeClr>
                  </a:solidFill>
                </a:rPr>
                <a:t>Access</a:t>
              </a:r>
            </a:p>
          </p:txBody>
        </p:sp>
        <p:grpSp>
          <p:nvGrpSpPr>
            <p:cNvPr id="29" name="Group 28"/>
            <p:cNvGrpSpPr/>
            <p:nvPr/>
          </p:nvGrpSpPr>
          <p:grpSpPr>
            <a:xfrm>
              <a:off x="457200" y="2514600"/>
              <a:ext cx="7620000" cy="4088284"/>
              <a:chOff x="381000" y="2590800"/>
              <a:chExt cx="7620000" cy="4088284"/>
            </a:xfrm>
          </p:grpSpPr>
          <p:sp>
            <p:nvSpPr>
              <p:cNvPr id="28" name="TextBox 27"/>
              <p:cNvSpPr txBox="1"/>
              <p:nvPr/>
            </p:nvSpPr>
            <p:spPr>
              <a:xfrm>
                <a:off x="381000" y="2590800"/>
                <a:ext cx="3733800" cy="1118929"/>
              </a:xfrm>
              <a:prstGeom prst="rect">
                <a:avLst/>
              </a:prstGeom>
              <a:noFill/>
            </p:spPr>
            <p:txBody>
              <a:bodyPr wrap="square" rtlCol="0">
                <a:spAutoFit/>
              </a:bodyPr>
              <a:lstStyle/>
              <a:p>
                <a:r>
                  <a:rPr lang="en-US" sz="2200" dirty="0">
                    <a:solidFill>
                      <a:srgbClr val="BD0A12"/>
                    </a:solidFill>
                    <a:latin typeface="Verdana"/>
                    <a:cs typeface="Verdana"/>
                  </a:rPr>
                  <a:t>Single-rooted tree</a:t>
                </a:r>
              </a:p>
              <a:p>
                <a:pPr marL="342900" indent="-342900">
                  <a:buFont typeface="Wingdings" charset="2"/>
                  <a:buChar char="Ø"/>
                </a:pPr>
                <a:r>
                  <a:rPr lang="en-US" sz="2000" dirty="0">
                    <a:latin typeface="Verdana"/>
                    <a:cs typeface="Verdana"/>
                  </a:rPr>
                  <a:t>High oversubscription</a:t>
                </a:r>
              </a:p>
              <a:p>
                <a:endParaRPr lang="en-US" sz="2200" dirty="0">
                  <a:latin typeface="Verdana"/>
                  <a:cs typeface="Verdana"/>
                </a:endParaRPr>
              </a:p>
            </p:txBody>
          </p:sp>
          <p:cxnSp>
            <p:nvCxnSpPr>
              <p:cNvPr id="524" name="Straight Arrow Connector 523"/>
              <p:cNvCxnSpPr>
                <a:stCxn id="500" idx="0"/>
                <a:endCxn id="505" idx="2"/>
              </p:cNvCxnSpPr>
              <p:nvPr/>
            </p:nvCxnSpPr>
            <p:spPr>
              <a:xfrm flipV="1">
                <a:off x="4549171" y="3253414"/>
                <a:ext cx="9720" cy="1180853"/>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87" name="Straight Arrow Connector 286"/>
              <p:cNvCxnSpPr>
                <a:stCxn id="406" idx="0"/>
                <a:endCxn id="492" idx="3"/>
              </p:cNvCxnSpPr>
              <p:nvPr/>
            </p:nvCxnSpPr>
            <p:spPr>
              <a:xfrm flipV="1">
                <a:off x="1992355" y="4898122"/>
                <a:ext cx="509725" cy="78605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90" name="Straight Arrow Connector 289"/>
              <p:cNvCxnSpPr>
                <a:stCxn id="381" idx="0"/>
                <a:endCxn id="492" idx="3"/>
              </p:cNvCxnSpPr>
              <p:nvPr/>
            </p:nvCxnSpPr>
            <p:spPr>
              <a:xfrm flipH="1" flipV="1">
                <a:off x="2502080" y="4898122"/>
                <a:ext cx="505504" cy="78605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94" name="Straight Arrow Connector 293"/>
              <p:cNvCxnSpPr>
                <a:stCxn id="345" idx="0"/>
                <a:endCxn id="504" idx="3"/>
              </p:cNvCxnSpPr>
              <p:nvPr/>
            </p:nvCxnSpPr>
            <p:spPr>
              <a:xfrm flipH="1" flipV="1">
                <a:off x="4555794" y="3256762"/>
                <a:ext cx="1886105" cy="1053257"/>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95" name="Straight Arrow Connector 294"/>
              <p:cNvCxnSpPr>
                <a:stCxn id="356" idx="0"/>
                <a:endCxn id="500" idx="2"/>
              </p:cNvCxnSpPr>
              <p:nvPr/>
            </p:nvCxnSpPr>
            <p:spPr>
              <a:xfrm flipV="1">
                <a:off x="4015308" y="4894774"/>
                <a:ext cx="533863" cy="79678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97" name="Straight Arrow Connector 296"/>
              <p:cNvCxnSpPr>
                <a:stCxn id="314" idx="0"/>
                <a:endCxn id="500" idx="2"/>
              </p:cNvCxnSpPr>
              <p:nvPr/>
            </p:nvCxnSpPr>
            <p:spPr>
              <a:xfrm flipH="1" flipV="1">
                <a:off x="4549171" y="4894774"/>
                <a:ext cx="545450" cy="78940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301" name="Group 300"/>
              <p:cNvGrpSpPr/>
              <p:nvPr/>
            </p:nvGrpSpPr>
            <p:grpSpPr>
              <a:xfrm>
                <a:off x="4274785" y="2667000"/>
                <a:ext cx="449615" cy="589762"/>
                <a:chOff x="1027560" y="1988818"/>
                <a:chExt cx="545969" cy="678181"/>
              </a:xfrm>
            </p:grpSpPr>
            <p:sp>
              <p:nvSpPr>
                <p:cNvPr id="504" name="Cube 50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0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0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02" name="Group 301"/>
              <p:cNvGrpSpPr/>
              <p:nvPr/>
            </p:nvGrpSpPr>
            <p:grpSpPr>
              <a:xfrm>
                <a:off x="4265065" y="4308360"/>
                <a:ext cx="449615" cy="589762"/>
                <a:chOff x="1027560" y="1988818"/>
                <a:chExt cx="545969" cy="678181"/>
              </a:xfrm>
            </p:grpSpPr>
            <p:sp>
              <p:nvSpPr>
                <p:cNvPr id="498" name="Cube 49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01"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0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03" name="Group 302"/>
              <p:cNvGrpSpPr/>
              <p:nvPr/>
            </p:nvGrpSpPr>
            <p:grpSpPr>
              <a:xfrm>
                <a:off x="2221071" y="4308360"/>
                <a:ext cx="449615" cy="589762"/>
                <a:chOff x="1027560" y="1988818"/>
                <a:chExt cx="545969" cy="678181"/>
              </a:xfrm>
            </p:grpSpPr>
            <p:sp>
              <p:nvSpPr>
                <p:cNvPr id="492" name="Cube 49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9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7"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04" name="Group 303"/>
              <p:cNvGrpSpPr/>
              <p:nvPr/>
            </p:nvGrpSpPr>
            <p:grpSpPr>
              <a:xfrm>
                <a:off x="1600200" y="5887137"/>
                <a:ext cx="775546" cy="436881"/>
                <a:chOff x="457200" y="4457617"/>
                <a:chExt cx="1085821" cy="427364"/>
              </a:xfrm>
            </p:grpSpPr>
            <p:cxnSp>
              <p:nvCxnSpPr>
                <p:cNvPr id="468" name="Straight Connector 467"/>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485" name="Group 484"/>
                <p:cNvGrpSpPr/>
                <p:nvPr/>
              </p:nvGrpSpPr>
              <p:grpSpPr>
                <a:xfrm flipH="1">
                  <a:off x="1012996" y="4465798"/>
                  <a:ext cx="530025" cy="419183"/>
                  <a:chOff x="609600" y="4610017"/>
                  <a:chExt cx="530025" cy="419183"/>
                </a:xfrm>
              </p:grpSpPr>
              <p:cxnSp>
                <p:nvCxnSpPr>
                  <p:cNvPr id="486" name="Straight Connector 485"/>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05" name="Group 304"/>
              <p:cNvGrpSpPr/>
              <p:nvPr/>
            </p:nvGrpSpPr>
            <p:grpSpPr>
              <a:xfrm>
                <a:off x="2615472" y="5887719"/>
                <a:ext cx="775546" cy="436881"/>
                <a:chOff x="457200" y="4457617"/>
                <a:chExt cx="1085821" cy="427364"/>
              </a:xfrm>
            </p:grpSpPr>
            <p:cxnSp>
              <p:nvCxnSpPr>
                <p:cNvPr id="459" name="Straight Connector 458"/>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463" name="Group 462"/>
                <p:cNvGrpSpPr/>
                <p:nvPr/>
              </p:nvGrpSpPr>
              <p:grpSpPr>
                <a:xfrm flipH="1">
                  <a:off x="1012996" y="4465798"/>
                  <a:ext cx="530025" cy="419183"/>
                  <a:chOff x="609600" y="4610017"/>
                  <a:chExt cx="530025" cy="419183"/>
                </a:xfrm>
              </p:grpSpPr>
              <p:cxnSp>
                <p:nvCxnSpPr>
                  <p:cNvPr id="464" name="Straight Connector 463"/>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06" name="Group 305"/>
              <p:cNvGrpSpPr/>
              <p:nvPr/>
            </p:nvGrpSpPr>
            <p:grpSpPr>
              <a:xfrm>
                <a:off x="3622589" y="5887719"/>
                <a:ext cx="775546" cy="436881"/>
                <a:chOff x="457200" y="4457617"/>
                <a:chExt cx="1085821" cy="427364"/>
              </a:xfrm>
            </p:grpSpPr>
            <p:cxnSp>
              <p:nvCxnSpPr>
                <p:cNvPr id="450" name="Straight Connector 449"/>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454" name="Group 453"/>
                <p:cNvGrpSpPr/>
                <p:nvPr/>
              </p:nvGrpSpPr>
              <p:grpSpPr>
                <a:xfrm flipH="1">
                  <a:off x="1012996" y="4465798"/>
                  <a:ext cx="530025" cy="419183"/>
                  <a:chOff x="609600" y="4610017"/>
                  <a:chExt cx="530025" cy="419183"/>
                </a:xfrm>
              </p:grpSpPr>
              <p:cxnSp>
                <p:nvCxnSpPr>
                  <p:cNvPr id="455" name="Straight Connector 454"/>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07" name="Group 306"/>
              <p:cNvGrpSpPr/>
              <p:nvPr/>
            </p:nvGrpSpPr>
            <p:grpSpPr>
              <a:xfrm>
                <a:off x="4701134" y="5877496"/>
                <a:ext cx="775546" cy="436881"/>
                <a:chOff x="457200" y="4457617"/>
                <a:chExt cx="1085821" cy="427364"/>
              </a:xfrm>
            </p:grpSpPr>
            <p:cxnSp>
              <p:nvCxnSpPr>
                <p:cNvPr id="441" name="Straight Connector 440"/>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445" name="Group 444"/>
                <p:cNvGrpSpPr/>
                <p:nvPr/>
              </p:nvGrpSpPr>
              <p:grpSpPr>
                <a:xfrm flipH="1">
                  <a:off x="1012996" y="4465798"/>
                  <a:ext cx="530025" cy="419183"/>
                  <a:chOff x="609600" y="4610017"/>
                  <a:chExt cx="530025" cy="419183"/>
                </a:xfrm>
              </p:grpSpPr>
              <p:cxnSp>
                <p:nvCxnSpPr>
                  <p:cNvPr id="446" name="Straight Connector 445"/>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08" name="Group 307"/>
              <p:cNvGrpSpPr/>
              <p:nvPr/>
            </p:nvGrpSpPr>
            <p:grpSpPr>
              <a:xfrm>
                <a:off x="1643013" y="5684176"/>
                <a:ext cx="698684" cy="211325"/>
                <a:chOff x="5220661" y="3675707"/>
                <a:chExt cx="978209" cy="243008"/>
              </a:xfrm>
            </p:grpSpPr>
            <p:sp>
              <p:nvSpPr>
                <p:cNvPr id="406" name="Rectangle 40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0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10" name="Group 309"/>
              <p:cNvGrpSpPr/>
              <p:nvPr/>
            </p:nvGrpSpPr>
            <p:grpSpPr>
              <a:xfrm>
                <a:off x="2658242" y="5684176"/>
                <a:ext cx="698684" cy="211325"/>
                <a:chOff x="5220661" y="3675707"/>
                <a:chExt cx="978209" cy="243008"/>
              </a:xfrm>
            </p:grpSpPr>
            <p:sp>
              <p:nvSpPr>
                <p:cNvPr id="381" name="Rectangle 38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12" name="Group 311"/>
              <p:cNvGrpSpPr/>
              <p:nvPr/>
            </p:nvGrpSpPr>
            <p:grpSpPr>
              <a:xfrm>
                <a:off x="3665966" y="5691560"/>
                <a:ext cx="698684" cy="211325"/>
                <a:chOff x="5220661" y="3675707"/>
                <a:chExt cx="978209" cy="243008"/>
              </a:xfrm>
            </p:grpSpPr>
            <p:sp>
              <p:nvSpPr>
                <p:cNvPr id="356" name="Rectangle 35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13" name="Group 312"/>
              <p:cNvGrpSpPr/>
              <p:nvPr/>
            </p:nvGrpSpPr>
            <p:grpSpPr>
              <a:xfrm>
                <a:off x="4745279" y="5684176"/>
                <a:ext cx="698684" cy="211325"/>
                <a:chOff x="5220661" y="3675707"/>
                <a:chExt cx="978209" cy="243008"/>
              </a:xfrm>
            </p:grpSpPr>
            <p:sp>
              <p:nvSpPr>
                <p:cNvPr id="314" name="Rectangle 31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1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324" name="Straight Arrow Connector 323"/>
              <p:cNvCxnSpPr>
                <a:stCxn id="497" idx="1"/>
                <a:endCxn id="504" idx="3"/>
              </p:cNvCxnSpPr>
              <p:nvPr/>
            </p:nvCxnSpPr>
            <p:spPr>
              <a:xfrm flipV="1">
                <a:off x="2557353" y="3256762"/>
                <a:ext cx="1998441" cy="105160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a:stCxn id="422" idx="0"/>
                <a:endCxn id="343" idx="2"/>
              </p:cNvCxnSpPr>
              <p:nvPr/>
            </p:nvCxnSpPr>
            <p:spPr>
              <a:xfrm flipV="1">
                <a:off x="6183919" y="4894774"/>
                <a:ext cx="533863" cy="79678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490" idx="0"/>
                <a:endCxn id="343" idx="2"/>
              </p:cNvCxnSpPr>
              <p:nvPr/>
            </p:nvCxnSpPr>
            <p:spPr>
              <a:xfrm flipH="1" flipV="1">
                <a:off x="6717782" y="4894774"/>
                <a:ext cx="545450" cy="78940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341" name="Group 340"/>
              <p:cNvGrpSpPr/>
              <p:nvPr/>
            </p:nvGrpSpPr>
            <p:grpSpPr>
              <a:xfrm>
                <a:off x="6433676" y="4308360"/>
                <a:ext cx="449615" cy="589762"/>
                <a:chOff x="1027560" y="1988818"/>
                <a:chExt cx="545969" cy="678181"/>
              </a:xfrm>
            </p:grpSpPr>
            <p:sp>
              <p:nvSpPr>
                <p:cNvPr id="342" name="Cube 34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4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46" name="Group 345"/>
              <p:cNvGrpSpPr/>
              <p:nvPr/>
            </p:nvGrpSpPr>
            <p:grpSpPr>
              <a:xfrm>
                <a:off x="5791200" y="5887719"/>
                <a:ext cx="775546" cy="436881"/>
                <a:chOff x="457200" y="4457617"/>
                <a:chExt cx="1085821" cy="427364"/>
              </a:xfrm>
            </p:grpSpPr>
            <p:cxnSp>
              <p:nvCxnSpPr>
                <p:cNvPr id="347" name="Straight Connector 346"/>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51" name="Group 350"/>
                <p:cNvGrpSpPr/>
                <p:nvPr/>
              </p:nvGrpSpPr>
              <p:grpSpPr>
                <a:xfrm flipH="1">
                  <a:off x="1012996" y="4465798"/>
                  <a:ext cx="530025" cy="419183"/>
                  <a:chOff x="609600" y="4610017"/>
                  <a:chExt cx="530025" cy="419183"/>
                </a:xfrm>
              </p:grpSpPr>
              <p:cxnSp>
                <p:nvCxnSpPr>
                  <p:cNvPr id="352" name="Straight Connector 351"/>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68" name="Group 367"/>
              <p:cNvGrpSpPr/>
              <p:nvPr/>
            </p:nvGrpSpPr>
            <p:grpSpPr>
              <a:xfrm>
                <a:off x="6869745" y="5877496"/>
                <a:ext cx="775546" cy="436881"/>
                <a:chOff x="457200" y="4457617"/>
                <a:chExt cx="1085821" cy="427364"/>
              </a:xfrm>
            </p:grpSpPr>
            <p:cxnSp>
              <p:nvCxnSpPr>
                <p:cNvPr id="371" name="Straight Connector 370"/>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401" name="Group 400"/>
                <p:cNvGrpSpPr/>
                <p:nvPr/>
              </p:nvGrpSpPr>
              <p:grpSpPr>
                <a:xfrm flipH="1">
                  <a:off x="1012996" y="4465798"/>
                  <a:ext cx="530025" cy="419183"/>
                  <a:chOff x="609600" y="4610017"/>
                  <a:chExt cx="530025" cy="419183"/>
                </a:xfrm>
              </p:grpSpPr>
              <p:cxnSp>
                <p:nvCxnSpPr>
                  <p:cNvPr id="403" name="Straight Connector 402"/>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421" name="Group 420"/>
              <p:cNvGrpSpPr/>
              <p:nvPr/>
            </p:nvGrpSpPr>
            <p:grpSpPr>
              <a:xfrm>
                <a:off x="5834577" y="5691560"/>
                <a:ext cx="698684" cy="211325"/>
                <a:chOff x="5220661" y="3675707"/>
                <a:chExt cx="978209" cy="243008"/>
              </a:xfrm>
            </p:grpSpPr>
            <p:sp>
              <p:nvSpPr>
                <p:cNvPr id="422" name="Rectangle 42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7" name="Group 486"/>
              <p:cNvGrpSpPr/>
              <p:nvPr/>
            </p:nvGrpSpPr>
            <p:grpSpPr>
              <a:xfrm>
                <a:off x="6913890" y="5684176"/>
                <a:ext cx="698684" cy="211325"/>
                <a:chOff x="5220661" y="3675707"/>
                <a:chExt cx="978209" cy="243008"/>
              </a:xfrm>
            </p:grpSpPr>
            <p:sp>
              <p:nvSpPr>
                <p:cNvPr id="490" name="Rectangle 48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35" name="Left-Right Arrow 334"/>
              <p:cNvSpPr/>
              <p:nvPr/>
            </p:nvSpPr>
            <p:spPr>
              <a:xfrm>
                <a:off x="1219200" y="6019800"/>
                <a:ext cx="6781800" cy="659284"/>
              </a:xfrm>
              <a:prstGeom prst="lef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1000s of server ports</a:t>
                </a:r>
              </a:p>
            </p:txBody>
          </p:sp>
          <p:sp>
            <p:nvSpPr>
              <p:cNvPr id="526" name="TextBox 525"/>
              <p:cNvSpPr txBox="1"/>
              <p:nvPr/>
            </p:nvSpPr>
            <p:spPr>
              <a:xfrm>
                <a:off x="6858000" y="4267200"/>
                <a:ext cx="990600" cy="461665"/>
              </a:xfrm>
              <a:prstGeom prst="rect">
                <a:avLst/>
              </a:prstGeom>
              <a:noFill/>
            </p:spPr>
            <p:txBody>
              <a:bodyPr wrap="square" rtlCol="0">
                <a:spAutoFit/>
              </a:bodyPr>
              <a:lstStyle/>
              <a:p>
                <a:pPr algn="ctr"/>
                <a:r>
                  <a:rPr lang="en-US" sz="2400" dirty="0" err="1">
                    <a:solidFill>
                      <a:schemeClr val="bg2">
                        <a:lumMod val="25000"/>
                      </a:schemeClr>
                    </a:solidFill>
                  </a:rPr>
                  <a:t>Agg</a:t>
                </a:r>
                <a:endParaRPr lang="en-US" sz="2400" dirty="0">
                  <a:solidFill>
                    <a:schemeClr val="bg2">
                      <a:lumMod val="25000"/>
                    </a:schemeClr>
                  </a:solidFill>
                </a:endParaRPr>
              </a:p>
            </p:txBody>
          </p:sp>
          <p:sp>
            <p:nvSpPr>
              <p:cNvPr id="527" name="TextBox 526"/>
              <p:cNvSpPr txBox="1"/>
              <p:nvPr/>
            </p:nvSpPr>
            <p:spPr>
              <a:xfrm>
                <a:off x="4724400" y="2738735"/>
                <a:ext cx="990600" cy="461665"/>
              </a:xfrm>
              <a:prstGeom prst="rect">
                <a:avLst/>
              </a:prstGeom>
              <a:noFill/>
            </p:spPr>
            <p:txBody>
              <a:bodyPr wrap="square" rtlCol="0">
                <a:spAutoFit/>
              </a:bodyPr>
              <a:lstStyle/>
              <a:p>
                <a:pPr algn="ctr"/>
                <a:r>
                  <a:rPr lang="en-US" sz="2400" dirty="0">
                    <a:solidFill>
                      <a:schemeClr val="bg2">
                        <a:lumMod val="25000"/>
                      </a:schemeClr>
                    </a:solidFill>
                  </a:rPr>
                  <a:t>Core</a:t>
                </a:r>
              </a:p>
            </p:txBody>
          </p:sp>
        </p:grpSp>
      </p:grpSp>
      <p:sp>
        <p:nvSpPr>
          <p:cNvPr id="2" name="Title 1"/>
          <p:cNvSpPr>
            <a:spLocks noGrp="1"/>
          </p:cNvSpPr>
          <p:nvPr>
            <p:ph type="title"/>
          </p:nvPr>
        </p:nvSpPr>
        <p:spPr/>
        <p:txBody>
          <a:bodyPr/>
          <a:lstStyle/>
          <a:p>
            <a:r>
              <a:rPr lang="en-US" dirty="0"/>
              <a:t>Motivation</a:t>
            </a:r>
          </a:p>
        </p:txBody>
      </p:sp>
      <p:sp>
        <p:nvSpPr>
          <p:cNvPr id="4" name="Slide Number Placeholder 3"/>
          <p:cNvSpPr>
            <a:spLocks noGrp="1"/>
          </p:cNvSpPr>
          <p:nvPr>
            <p:ph type="sldNum" sz="quarter" idx="12"/>
          </p:nvPr>
        </p:nvSpPr>
        <p:spPr>
          <a:xfrm>
            <a:off x="6553200" y="6416675"/>
            <a:ext cx="2133600" cy="365125"/>
          </a:xfrm>
        </p:spPr>
        <p:txBody>
          <a:bodyPr/>
          <a:lstStyle/>
          <a:p>
            <a:fld id="{3AC99A5B-5B03-425B-9284-2F10A88898BE}" type="slidenum">
              <a:rPr lang="en-US" smtClean="0"/>
              <a:t>2</a:t>
            </a:fld>
            <a:endParaRPr lang="en-US"/>
          </a:p>
        </p:txBody>
      </p:sp>
      <p:sp>
        <p:nvSpPr>
          <p:cNvPr id="296" name="TextBox 295"/>
          <p:cNvSpPr txBox="1"/>
          <p:nvPr/>
        </p:nvSpPr>
        <p:spPr>
          <a:xfrm>
            <a:off x="457200" y="1600200"/>
            <a:ext cx="8661805" cy="830997"/>
          </a:xfrm>
          <a:prstGeom prst="rect">
            <a:avLst/>
          </a:prstGeom>
          <a:noFill/>
        </p:spPr>
        <p:txBody>
          <a:bodyPr wrap="square" rtlCol="0">
            <a:spAutoFit/>
          </a:bodyPr>
          <a:lstStyle/>
          <a:p>
            <a:r>
              <a:rPr lang="en-US" sz="2400" dirty="0">
                <a:latin typeface="Verdana" pitchFamily="34" charset="0"/>
                <a:ea typeface="Verdana" pitchFamily="34" charset="0"/>
                <a:cs typeface="Verdana" pitchFamily="34" charset="0"/>
              </a:rPr>
              <a:t>DC networks need large bisection bandwidth for </a:t>
            </a:r>
            <a:r>
              <a:rPr lang="en-US" sz="2400" dirty="0">
                <a:solidFill>
                  <a:srgbClr val="0033CC"/>
                </a:solidFill>
                <a:latin typeface="Verdana" pitchFamily="34" charset="0"/>
                <a:ea typeface="Verdana" pitchFamily="34" charset="0"/>
                <a:cs typeface="Verdana" pitchFamily="34" charset="0"/>
              </a:rPr>
              <a:t>distributed </a:t>
            </a:r>
            <a:r>
              <a:rPr lang="en-US" sz="2400" dirty="0">
                <a:latin typeface="Verdana" pitchFamily="34" charset="0"/>
                <a:ea typeface="Verdana" pitchFamily="34" charset="0"/>
                <a:cs typeface="Verdana" pitchFamily="34" charset="0"/>
              </a:rPr>
              <a:t>apps (big data, HPC, web services, </a:t>
            </a:r>
            <a:r>
              <a:rPr lang="en-US" sz="2400" dirty="0" err="1">
                <a:latin typeface="Verdana" pitchFamily="34" charset="0"/>
                <a:ea typeface="Verdana" pitchFamily="34" charset="0"/>
                <a:cs typeface="Verdana" pitchFamily="34" charset="0"/>
              </a:rPr>
              <a:t>etc</a:t>
            </a:r>
            <a:r>
              <a:rPr lang="en-US" sz="2400" dirty="0">
                <a:latin typeface="Verdana" pitchFamily="34" charset="0"/>
                <a:ea typeface="Verdana" pitchFamily="34" charset="0"/>
                <a:cs typeface="Verdana" pitchFamily="34" charset="0"/>
              </a:rPr>
              <a:t>)</a:t>
            </a:r>
            <a:endParaRPr lang="en-US" sz="2400" dirty="0">
              <a:solidFill>
                <a:srgbClr val="000000"/>
              </a:solidFill>
              <a:latin typeface="Verdana" pitchFamily="34" charset="0"/>
              <a:ea typeface="Verdana" pitchFamily="34" charset="0"/>
              <a:cs typeface="Verdana" pitchFamily="34" charset="0"/>
            </a:endParaRPr>
          </a:p>
        </p:txBody>
      </p:sp>
    </p:spTree>
    <p:custDataLst>
      <p:tags r:id="rId1"/>
    </p:custDataLst>
    <p:extLst>
      <p:ext uri="{BB962C8B-B14F-4D97-AF65-F5344CB8AC3E}">
        <p14:creationId xmlns:p14="http://schemas.microsoft.com/office/powerpoint/2010/main" val="486839248"/>
      </p:ext>
    </p:extLst>
  </p:cSld>
  <p:clrMapOvr>
    <a:masterClrMapping/>
  </p:clrMapOvr>
  <mc:AlternateContent xmlns:mc="http://schemas.openxmlformats.org/markup-compatibility/2006" xmlns:p14="http://schemas.microsoft.com/office/powerpoint/2010/main">
    <mc:Choice Requires="p14">
      <p:transition spd="slow" p14:dur="2000" advTm="62903"/>
    </mc:Choice>
    <mc:Fallback xmlns="">
      <p:transition xmlns:p14="http://schemas.microsoft.com/office/powerpoint/2010/main" spd="slow" advTm="6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exit" presetSubtype="0" fill="hold" nodeType="clickEffect">
                                  <p:stCondLst>
                                    <p:cond delay="0"/>
                                  </p:stCondLst>
                                  <p:childTnLst>
                                    <p:animEffect transition="out" filter="fade">
                                      <p:cBhvr>
                                        <p:cTn id="10" dur="500"/>
                                        <p:tgtEl>
                                          <p:spTgt spid="30"/>
                                        </p:tgtEl>
                                      </p:cBhvr>
                                    </p:animEffect>
                                    <p:anim calcmode="lin" valueType="num">
                                      <p:cBhvr>
                                        <p:cTn id="11" dur="500"/>
                                        <p:tgtEl>
                                          <p:spTgt spid="30"/>
                                        </p:tgtEl>
                                        <p:attrNameLst>
                                          <p:attrName>ppt_x</p:attrName>
                                        </p:attrNameLst>
                                      </p:cBhvr>
                                      <p:tavLst>
                                        <p:tav tm="0">
                                          <p:val>
                                            <p:strVal val="ppt_x"/>
                                          </p:val>
                                        </p:tav>
                                        <p:tav tm="100000">
                                          <p:val>
                                            <p:strVal val="ppt_x"/>
                                          </p:val>
                                        </p:tav>
                                      </p:tavLst>
                                    </p:anim>
                                    <p:anim calcmode="lin" valueType="num">
                                      <p:cBhvr>
                                        <p:cTn id="12" dur="50" decel="100000"/>
                                        <p:tgtEl>
                                          <p:spTgt spid="30"/>
                                        </p:tgtEl>
                                        <p:attrNameLst>
                                          <p:attrName>ppt_y</p:attrName>
                                        </p:attrNameLst>
                                      </p:cBhvr>
                                      <p:tavLst>
                                        <p:tav tm="0">
                                          <p:val>
                                            <p:strVal val="ppt_y"/>
                                          </p:val>
                                        </p:tav>
                                        <p:tav tm="100000">
                                          <p:val>
                                            <p:strVal val="ppt_y-.03"/>
                                          </p:val>
                                        </p:tav>
                                      </p:tavLst>
                                    </p:anim>
                                    <p:anim calcmode="lin" valueType="num">
                                      <p:cBhvr>
                                        <p:cTn id="13" dur="450" accel="100000">
                                          <p:stCondLst>
                                            <p:cond delay="50"/>
                                          </p:stCondLst>
                                        </p:cTn>
                                        <p:tgtEl>
                                          <p:spTgt spid="30"/>
                                        </p:tgtEl>
                                        <p:attrNameLst>
                                          <p:attrName>ppt_y</p:attrName>
                                        </p:attrNameLst>
                                      </p:cBhvr>
                                      <p:tavLst>
                                        <p:tav tm="0">
                                          <p:val>
                                            <p:strVal val="ppt_y"/>
                                          </p:val>
                                        </p:tav>
                                        <p:tav tm="100000">
                                          <p:val>
                                            <p:strVal val="ppt_y+1"/>
                                          </p:val>
                                        </p:tav>
                                      </p:tavLst>
                                    </p:anim>
                                    <p:set>
                                      <p:cBhvr>
                                        <p:cTn id="14" dur="1" fill="hold">
                                          <p:stCondLst>
                                            <p:cond delay="499"/>
                                          </p:stCondLst>
                                        </p:cTn>
                                        <p:tgtEl>
                                          <p:spTgt spid="30"/>
                                        </p:tgtEl>
                                        <p:attrNameLst>
                                          <p:attrName>style.visibility</p:attrName>
                                        </p:attrNameLst>
                                      </p:cBhvr>
                                      <p:to>
                                        <p:strVal val="hidden"/>
                                      </p:to>
                                    </p:set>
                                  </p:childTnLst>
                                </p:cTn>
                              </p:par>
                            </p:childTnLst>
                          </p:cTn>
                        </p:par>
                        <p:par>
                          <p:cTn id="15" fill="hold">
                            <p:stCondLst>
                              <p:cond delay="500"/>
                            </p:stCondLst>
                            <p:childTnLst>
                              <p:par>
                                <p:cTn id="16" presetID="37" presetClass="entr" presetSubtype="0" fill="hold" nodeType="afterEffect">
                                  <p:stCondLst>
                                    <p:cond delay="0"/>
                                  </p:stCondLst>
                                  <p:childTnLst>
                                    <p:set>
                                      <p:cBhvr>
                                        <p:cTn id="17" dur="1" fill="hold">
                                          <p:stCondLst>
                                            <p:cond delay="0"/>
                                          </p:stCondLst>
                                        </p:cTn>
                                        <p:tgtEl>
                                          <p:spTgt spid="1214"/>
                                        </p:tgtEl>
                                        <p:attrNameLst>
                                          <p:attrName>style.visibility</p:attrName>
                                        </p:attrNameLst>
                                      </p:cBhvr>
                                      <p:to>
                                        <p:strVal val="visible"/>
                                      </p:to>
                                    </p:set>
                                    <p:animEffect transition="in" filter="fade">
                                      <p:cBhvr>
                                        <p:cTn id="18" dur="500"/>
                                        <p:tgtEl>
                                          <p:spTgt spid="1214"/>
                                        </p:tgtEl>
                                      </p:cBhvr>
                                    </p:animEffect>
                                    <p:anim calcmode="lin" valueType="num">
                                      <p:cBhvr>
                                        <p:cTn id="19" dur="500" fill="hold"/>
                                        <p:tgtEl>
                                          <p:spTgt spid="1214"/>
                                        </p:tgtEl>
                                        <p:attrNameLst>
                                          <p:attrName>ppt_x</p:attrName>
                                        </p:attrNameLst>
                                      </p:cBhvr>
                                      <p:tavLst>
                                        <p:tav tm="0">
                                          <p:val>
                                            <p:strVal val="#ppt_x"/>
                                          </p:val>
                                        </p:tav>
                                        <p:tav tm="100000">
                                          <p:val>
                                            <p:strVal val="#ppt_x"/>
                                          </p:val>
                                        </p:tav>
                                      </p:tavLst>
                                    </p:anim>
                                    <p:anim calcmode="lin" valueType="num">
                                      <p:cBhvr>
                                        <p:cTn id="20" dur="450" decel="100000" fill="hold"/>
                                        <p:tgtEl>
                                          <p:spTgt spid="1214"/>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12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Distribution of data bytes across transfer sizes for different </a:t>
            </a:r>
            <a:r>
              <a:rPr lang="en-US" sz="2800" dirty="0" err="1"/>
              <a:t>flowlet</a:t>
            </a:r>
            <a:r>
              <a:rPr lang="en-US" sz="2800" dirty="0"/>
              <a:t> inactivity gaps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752600"/>
            <a:ext cx="5895354" cy="3497941"/>
          </a:xfrm>
        </p:spPr>
      </p:pic>
      <p:sp>
        <p:nvSpPr>
          <p:cNvPr id="4" name="Slide Number Placeholder 3"/>
          <p:cNvSpPr>
            <a:spLocks noGrp="1"/>
          </p:cNvSpPr>
          <p:nvPr>
            <p:ph type="sldNum" sz="quarter" idx="12"/>
          </p:nvPr>
        </p:nvSpPr>
        <p:spPr/>
        <p:txBody>
          <a:bodyPr/>
          <a:lstStyle/>
          <a:p>
            <a:fld id="{3AC99A5B-5B03-425B-9284-2F10A88898BE}" type="slidenum">
              <a:rPr lang="en-US" smtClean="0"/>
              <a:t>20</a:t>
            </a:fld>
            <a:endParaRPr lang="en-US"/>
          </a:p>
        </p:txBody>
      </p:sp>
      <p:sp>
        <p:nvSpPr>
          <p:cNvPr id="7" name="TextBox 6"/>
          <p:cNvSpPr txBox="1"/>
          <p:nvPr/>
        </p:nvSpPr>
        <p:spPr>
          <a:xfrm>
            <a:off x="861702" y="5340687"/>
            <a:ext cx="7825098" cy="1015663"/>
          </a:xfrm>
          <a:prstGeom prst="rect">
            <a:avLst/>
          </a:prstGeom>
          <a:noFill/>
        </p:spPr>
        <p:txBody>
          <a:bodyPr wrap="square" rtlCol="0">
            <a:spAutoFit/>
          </a:bodyPr>
          <a:lstStyle/>
          <a:p>
            <a:r>
              <a:rPr lang="en-US" sz="2000" dirty="0"/>
              <a:t>- 50% of the bytes are in flows larger than 30MB, but this number reduces    to 500KB for “</a:t>
            </a:r>
            <a:r>
              <a:rPr lang="en-US" sz="2000" dirty="0" err="1"/>
              <a:t>Flowlet</a:t>
            </a:r>
            <a:r>
              <a:rPr lang="en-US" sz="2000" dirty="0"/>
              <a:t> (500micro-sec)” – much finer granularity</a:t>
            </a:r>
          </a:p>
          <a:p>
            <a:r>
              <a:rPr lang="en-US" sz="2000" dirty="0"/>
              <a:t>- Entry of the </a:t>
            </a:r>
            <a:r>
              <a:rPr lang="en-US" sz="2000" dirty="0" err="1"/>
              <a:t>flowlet</a:t>
            </a:r>
            <a:r>
              <a:rPr lang="en-US" sz="2000" dirty="0"/>
              <a:t> table: an output port no., a valid bit, and an age bit.</a:t>
            </a:r>
          </a:p>
        </p:txBody>
      </p:sp>
    </p:spTree>
    <p:extLst>
      <p:ext uri="{BB962C8B-B14F-4D97-AF65-F5344CB8AC3E}">
        <p14:creationId xmlns:p14="http://schemas.microsoft.com/office/powerpoint/2010/main" val="913742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val 87"/>
          <p:cNvSpPr>
            <a:spLocks noChangeArrowheads="1"/>
          </p:cNvSpPr>
          <p:nvPr/>
        </p:nvSpPr>
        <p:spPr bwMode="auto">
          <a:xfrm rot="16200000" flipV="1">
            <a:off x="3357711" y="5122101"/>
            <a:ext cx="886138" cy="286358"/>
          </a:xfrm>
          <a:prstGeom prst="ellipse">
            <a:avLst/>
          </a:prstGeom>
          <a:solidFill>
            <a:schemeClr val="tx2">
              <a:lumMod val="60000"/>
              <a:lumOff val="40000"/>
            </a:schemeClr>
          </a:solidFill>
          <a:ln w="19050">
            <a:solidFill>
              <a:srgbClr val="0033CC"/>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a:solidFill>
                <a:sysClr val="window" lastClr="FFFFFF"/>
              </a:solidFill>
              <a:latin typeface="Calibri"/>
            </a:endParaRPr>
          </a:p>
        </p:txBody>
      </p:sp>
      <p:sp>
        <p:nvSpPr>
          <p:cNvPr id="92" name="Freeform 91"/>
          <p:cNvSpPr/>
          <p:nvPr/>
        </p:nvSpPr>
        <p:spPr>
          <a:xfrm flipV="1">
            <a:off x="2286000" y="4550760"/>
            <a:ext cx="4607340" cy="1005189"/>
          </a:xfrm>
          <a:custGeom>
            <a:avLst/>
            <a:gdLst>
              <a:gd name="connsiteX0" fmla="*/ 0 w 4236924"/>
              <a:gd name="connsiteY0" fmla="*/ 770253 h 770253"/>
              <a:gd name="connsiteX1" fmla="*/ 832811 w 4236924"/>
              <a:gd name="connsiteY1" fmla="*/ 249722 h 770253"/>
              <a:gd name="connsiteX2" fmla="*/ 1821773 w 4236924"/>
              <a:gd name="connsiteY2" fmla="*/ 41509 h 770253"/>
              <a:gd name="connsiteX3" fmla="*/ 3247962 w 4236924"/>
              <a:gd name="connsiteY3" fmla="*/ 72741 h 770253"/>
              <a:gd name="connsiteX4" fmla="*/ 4236924 w 4236924"/>
              <a:gd name="connsiteY4" fmla="*/ 770253 h 770253"/>
              <a:gd name="connsiteX0" fmla="*/ 0 w 4236924"/>
              <a:gd name="connsiteY0" fmla="*/ 775657 h 775657"/>
              <a:gd name="connsiteX1" fmla="*/ 832811 w 4236924"/>
              <a:gd name="connsiteY1" fmla="*/ 255126 h 775657"/>
              <a:gd name="connsiteX2" fmla="*/ 1530290 w 4236924"/>
              <a:gd name="connsiteY2" fmla="*/ 36502 h 775657"/>
              <a:gd name="connsiteX3" fmla="*/ 3247962 w 4236924"/>
              <a:gd name="connsiteY3" fmla="*/ 78145 h 775657"/>
              <a:gd name="connsiteX4" fmla="*/ 4236924 w 4236924"/>
              <a:gd name="connsiteY4" fmla="*/ 775657 h 775657"/>
              <a:gd name="connsiteX0" fmla="*/ 0 w 4236924"/>
              <a:gd name="connsiteY0" fmla="*/ 775657 h 775657"/>
              <a:gd name="connsiteX1" fmla="*/ 1530290 w 4236924"/>
              <a:gd name="connsiteY1" fmla="*/ 36502 h 775657"/>
              <a:gd name="connsiteX2" fmla="*/ 3247962 w 4236924"/>
              <a:gd name="connsiteY2" fmla="*/ 78145 h 775657"/>
              <a:gd name="connsiteX3" fmla="*/ 4236924 w 4236924"/>
              <a:gd name="connsiteY3" fmla="*/ 775657 h 775657"/>
              <a:gd name="connsiteX0" fmla="*/ 0 w 4236924"/>
              <a:gd name="connsiteY0" fmla="*/ 802236 h 802236"/>
              <a:gd name="connsiteX1" fmla="*/ 1297456 w 4236924"/>
              <a:gd name="connsiteY1" fmla="*/ 20747 h 802236"/>
              <a:gd name="connsiteX2" fmla="*/ 3247962 w 4236924"/>
              <a:gd name="connsiteY2" fmla="*/ 104724 h 802236"/>
              <a:gd name="connsiteX3" fmla="*/ 4236924 w 4236924"/>
              <a:gd name="connsiteY3" fmla="*/ 802236 h 802236"/>
              <a:gd name="connsiteX0" fmla="*/ 0 w 4236924"/>
              <a:gd name="connsiteY0" fmla="*/ 756109 h 756109"/>
              <a:gd name="connsiteX1" fmla="*/ 1286873 w 4236924"/>
              <a:gd name="connsiteY1" fmla="*/ 59287 h 756109"/>
              <a:gd name="connsiteX2" fmla="*/ 3247962 w 4236924"/>
              <a:gd name="connsiteY2" fmla="*/ 58597 h 756109"/>
              <a:gd name="connsiteX3" fmla="*/ 4236924 w 4236924"/>
              <a:gd name="connsiteY3" fmla="*/ 756109 h 756109"/>
              <a:gd name="connsiteX0" fmla="*/ 0 w 4236924"/>
              <a:gd name="connsiteY0" fmla="*/ 781595 h 781595"/>
              <a:gd name="connsiteX1" fmla="*/ 1265706 w 4236924"/>
              <a:gd name="connsiteY1" fmla="*/ 31856 h 781595"/>
              <a:gd name="connsiteX2" fmla="*/ 3247962 w 4236924"/>
              <a:gd name="connsiteY2" fmla="*/ 84083 h 781595"/>
              <a:gd name="connsiteX3" fmla="*/ 4236924 w 4236924"/>
              <a:gd name="connsiteY3" fmla="*/ 781595 h 781595"/>
              <a:gd name="connsiteX0" fmla="*/ 0 w 4342757"/>
              <a:gd name="connsiteY0" fmla="*/ 784193 h 826526"/>
              <a:gd name="connsiteX1" fmla="*/ 1265706 w 4342757"/>
              <a:gd name="connsiteY1" fmla="*/ 34454 h 826526"/>
              <a:gd name="connsiteX2" fmla="*/ 3247962 w 4342757"/>
              <a:gd name="connsiteY2" fmla="*/ 86681 h 826526"/>
              <a:gd name="connsiteX3" fmla="*/ 4342757 w 4342757"/>
              <a:gd name="connsiteY3" fmla="*/ 826526 h 826526"/>
              <a:gd name="connsiteX0" fmla="*/ 0 w 4311007"/>
              <a:gd name="connsiteY0" fmla="*/ 785515 h 849015"/>
              <a:gd name="connsiteX1" fmla="*/ 1265706 w 4311007"/>
              <a:gd name="connsiteY1" fmla="*/ 35776 h 849015"/>
              <a:gd name="connsiteX2" fmla="*/ 3247962 w 4311007"/>
              <a:gd name="connsiteY2" fmla="*/ 88003 h 849015"/>
              <a:gd name="connsiteX3" fmla="*/ 4311007 w 4311007"/>
              <a:gd name="connsiteY3" fmla="*/ 849015 h 849015"/>
              <a:gd name="connsiteX0" fmla="*/ 0 w 4247507"/>
              <a:gd name="connsiteY0" fmla="*/ 764062 h 880479"/>
              <a:gd name="connsiteX1" fmla="*/ 1202206 w 4247507"/>
              <a:gd name="connsiteY1" fmla="*/ 67240 h 880479"/>
              <a:gd name="connsiteX2" fmla="*/ 3184462 w 4247507"/>
              <a:gd name="connsiteY2" fmla="*/ 119467 h 880479"/>
              <a:gd name="connsiteX3" fmla="*/ 4247507 w 4247507"/>
              <a:gd name="connsiteY3" fmla="*/ 880479 h 880479"/>
              <a:gd name="connsiteX0" fmla="*/ 0 w 4374507"/>
              <a:gd name="connsiteY0" fmla="*/ 900072 h 900072"/>
              <a:gd name="connsiteX1" fmla="*/ 1329206 w 4374507"/>
              <a:gd name="connsiteY1" fmla="*/ 76250 h 900072"/>
              <a:gd name="connsiteX2" fmla="*/ 3311462 w 4374507"/>
              <a:gd name="connsiteY2" fmla="*/ 128477 h 900072"/>
              <a:gd name="connsiteX3" fmla="*/ 4374507 w 4374507"/>
              <a:gd name="connsiteY3" fmla="*/ 889489 h 900072"/>
              <a:gd name="connsiteX0" fmla="*/ 0 w 4469757"/>
              <a:gd name="connsiteY0" fmla="*/ 968113 h 968113"/>
              <a:gd name="connsiteX1" fmla="*/ 1424456 w 4469757"/>
              <a:gd name="connsiteY1" fmla="*/ 80791 h 968113"/>
              <a:gd name="connsiteX2" fmla="*/ 3406712 w 4469757"/>
              <a:gd name="connsiteY2" fmla="*/ 133018 h 968113"/>
              <a:gd name="connsiteX3" fmla="*/ 4469757 w 4469757"/>
              <a:gd name="connsiteY3" fmla="*/ 894030 h 968113"/>
              <a:gd name="connsiteX0" fmla="*/ 0 w 4649674"/>
              <a:gd name="connsiteY0" fmla="*/ 971272 h 971272"/>
              <a:gd name="connsiteX1" fmla="*/ 1424456 w 4649674"/>
              <a:gd name="connsiteY1" fmla="*/ 83950 h 971272"/>
              <a:gd name="connsiteX2" fmla="*/ 3406712 w 4649674"/>
              <a:gd name="connsiteY2" fmla="*/ 136177 h 971272"/>
              <a:gd name="connsiteX3" fmla="*/ 4649674 w 4649674"/>
              <a:gd name="connsiteY3" fmla="*/ 960689 h 971272"/>
              <a:gd name="connsiteX0" fmla="*/ 0 w 4565007"/>
              <a:gd name="connsiteY0" fmla="*/ 970208 h 970208"/>
              <a:gd name="connsiteX1" fmla="*/ 1424456 w 4565007"/>
              <a:gd name="connsiteY1" fmla="*/ 82886 h 970208"/>
              <a:gd name="connsiteX2" fmla="*/ 3406712 w 4565007"/>
              <a:gd name="connsiteY2" fmla="*/ 135113 h 970208"/>
              <a:gd name="connsiteX3" fmla="*/ 4565007 w 4565007"/>
              <a:gd name="connsiteY3" fmla="*/ 938458 h 970208"/>
              <a:gd name="connsiteX0" fmla="*/ 0 w 4607340"/>
              <a:gd name="connsiteY0" fmla="*/ 973439 h 1005189"/>
              <a:gd name="connsiteX1" fmla="*/ 1424456 w 4607340"/>
              <a:gd name="connsiteY1" fmla="*/ 86117 h 1005189"/>
              <a:gd name="connsiteX2" fmla="*/ 3406712 w 4607340"/>
              <a:gd name="connsiteY2" fmla="*/ 138344 h 1005189"/>
              <a:gd name="connsiteX3" fmla="*/ 4607340 w 4607340"/>
              <a:gd name="connsiteY3" fmla="*/ 1005189 h 1005189"/>
            </a:gdLst>
            <a:ahLst/>
            <a:cxnLst>
              <a:cxn ang="0">
                <a:pos x="connsiteX0" y="connsiteY0"/>
              </a:cxn>
              <a:cxn ang="0">
                <a:pos x="connsiteX1" y="connsiteY1"/>
              </a:cxn>
              <a:cxn ang="0">
                <a:pos x="connsiteX2" y="connsiteY2"/>
              </a:cxn>
              <a:cxn ang="0">
                <a:pos x="connsiteX3" y="connsiteY3"/>
              </a:cxn>
            </a:cxnLst>
            <a:rect l="l" t="t" r="r" b="b"/>
            <a:pathLst>
              <a:path w="4607340" h="1005189">
                <a:moveTo>
                  <a:pt x="0" y="973439"/>
                </a:moveTo>
                <a:cubicBezTo>
                  <a:pt x="318810" y="819449"/>
                  <a:pt x="856671" y="225300"/>
                  <a:pt x="1424456" y="86117"/>
                </a:cubicBezTo>
                <a:cubicBezTo>
                  <a:pt x="1992241" y="-53066"/>
                  <a:pt x="2876231" y="-14835"/>
                  <a:pt x="3406712" y="138344"/>
                </a:cubicBezTo>
                <a:cubicBezTo>
                  <a:pt x="3937193" y="291523"/>
                  <a:pt x="4607340" y="1005189"/>
                  <a:pt x="4607340" y="1005189"/>
                </a:cubicBezTo>
              </a:path>
            </a:pathLst>
          </a:custGeom>
          <a:ln w="63500">
            <a:solidFill>
              <a:srgbClr val="BD0A12"/>
            </a:solidFill>
            <a:tailEnd type="none" w="sm" len="sm"/>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86" name="Oval 85"/>
          <p:cNvSpPr>
            <a:spLocks noChangeArrowheads="1"/>
          </p:cNvSpPr>
          <p:nvPr/>
        </p:nvSpPr>
        <p:spPr bwMode="auto">
          <a:xfrm rot="16200000" flipV="1">
            <a:off x="3369699" y="3417438"/>
            <a:ext cx="886138" cy="286358"/>
          </a:xfrm>
          <a:prstGeom prst="ellipse">
            <a:avLst/>
          </a:prstGeom>
          <a:solidFill>
            <a:schemeClr val="tx2">
              <a:lumMod val="60000"/>
              <a:lumOff val="40000"/>
            </a:schemeClr>
          </a:solidFill>
          <a:ln w="19050">
            <a:solidFill>
              <a:srgbClr val="0033CC"/>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a:solidFill>
                <a:sysClr val="window" lastClr="FFFFFF"/>
              </a:solidFill>
              <a:latin typeface="Calibri"/>
            </a:endParaRPr>
          </a:p>
        </p:txBody>
      </p:sp>
      <p:sp>
        <p:nvSpPr>
          <p:cNvPr id="90" name="Freeform 89"/>
          <p:cNvSpPr/>
          <p:nvPr/>
        </p:nvSpPr>
        <p:spPr>
          <a:xfrm flipV="1">
            <a:off x="2286000" y="4322160"/>
            <a:ext cx="4607340" cy="1005189"/>
          </a:xfrm>
          <a:custGeom>
            <a:avLst/>
            <a:gdLst>
              <a:gd name="connsiteX0" fmla="*/ 0 w 4236924"/>
              <a:gd name="connsiteY0" fmla="*/ 770253 h 770253"/>
              <a:gd name="connsiteX1" fmla="*/ 832811 w 4236924"/>
              <a:gd name="connsiteY1" fmla="*/ 249722 h 770253"/>
              <a:gd name="connsiteX2" fmla="*/ 1821773 w 4236924"/>
              <a:gd name="connsiteY2" fmla="*/ 41509 h 770253"/>
              <a:gd name="connsiteX3" fmla="*/ 3247962 w 4236924"/>
              <a:gd name="connsiteY3" fmla="*/ 72741 h 770253"/>
              <a:gd name="connsiteX4" fmla="*/ 4236924 w 4236924"/>
              <a:gd name="connsiteY4" fmla="*/ 770253 h 770253"/>
              <a:gd name="connsiteX0" fmla="*/ 0 w 4236924"/>
              <a:gd name="connsiteY0" fmla="*/ 775657 h 775657"/>
              <a:gd name="connsiteX1" fmla="*/ 832811 w 4236924"/>
              <a:gd name="connsiteY1" fmla="*/ 255126 h 775657"/>
              <a:gd name="connsiteX2" fmla="*/ 1530290 w 4236924"/>
              <a:gd name="connsiteY2" fmla="*/ 36502 h 775657"/>
              <a:gd name="connsiteX3" fmla="*/ 3247962 w 4236924"/>
              <a:gd name="connsiteY3" fmla="*/ 78145 h 775657"/>
              <a:gd name="connsiteX4" fmla="*/ 4236924 w 4236924"/>
              <a:gd name="connsiteY4" fmla="*/ 775657 h 775657"/>
              <a:gd name="connsiteX0" fmla="*/ 0 w 4236924"/>
              <a:gd name="connsiteY0" fmla="*/ 775657 h 775657"/>
              <a:gd name="connsiteX1" fmla="*/ 1530290 w 4236924"/>
              <a:gd name="connsiteY1" fmla="*/ 36502 h 775657"/>
              <a:gd name="connsiteX2" fmla="*/ 3247962 w 4236924"/>
              <a:gd name="connsiteY2" fmla="*/ 78145 h 775657"/>
              <a:gd name="connsiteX3" fmla="*/ 4236924 w 4236924"/>
              <a:gd name="connsiteY3" fmla="*/ 775657 h 775657"/>
              <a:gd name="connsiteX0" fmla="*/ 0 w 4236924"/>
              <a:gd name="connsiteY0" fmla="*/ 802236 h 802236"/>
              <a:gd name="connsiteX1" fmla="*/ 1297456 w 4236924"/>
              <a:gd name="connsiteY1" fmla="*/ 20747 h 802236"/>
              <a:gd name="connsiteX2" fmla="*/ 3247962 w 4236924"/>
              <a:gd name="connsiteY2" fmla="*/ 104724 h 802236"/>
              <a:gd name="connsiteX3" fmla="*/ 4236924 w 4236924"/>
              <a:gd name="connsiteY3" fmla="*/ 802236 h 802236"/>
              <a:gd name="connsiteX0" fmla="*/ 0 w 4236924"/>
              <a:gd name="connsiteY0" fmla="*/ 756109 h 756109"/>
              <a:gd name="connsiteX1" fmla="*/ 1286873 w 4236924"/>
              <a:gd name="connsiteY1" fmla="*/ 59287 h 756109"/>
              <a:gd name="connsiteX2" fmla="*/ 3247962 w 4236924"/>
              <a:gd name="connsiteY2" fmla="*/ 58597 h 756109"/>
              <a:gd name="connsiteX3" fmla="*/ 4236924 w 4236924"/>
              <a:gd name="connsiteY3" fmla="*/ 756109 h 756109"/>
              <a:gd name="connsiteX0" fmla="*/ 0 w 4236924"/>
              <a:gd name="connsiteY0" fmla="*/ 781595 h 781595"/>
              <a:gd name="connsiteX1" fmla="*/ 1265706 w 4236924"/>
              <a:gd name="connsiteY1" fmla="*/ 31856 h 781595"/>
              <a:gd name="connsiteX2" fmla="*/ 3247962 w 4236924"/>
              <a:gd name="connsiteY2" fmla="*/ 84083 h 781595"/>
              <a:gd name="connsiteX3" fmla="*/ 4236924 w 4236924"/>
              <a:gd name="connsiteY3" fmla="*/ 781595 h 781595"/>
              <a:gd name="connsiteX0" fmla="*/ 0 w 4342757"/>
              <a:gd name="connsiteY0" fmla="*/ 784193 h 826526"/>
              <a:gd name="connsiteX1" fmla="*/ 1265706 w 4342757"/>
              <a:gd name="connsiteY1" fmla="*/ 34454 h 826526"/>
              <a:gd name="connsiteX2" fmla="*/ 3247962 w 4342757"/>
              <a:gd name="connsiteY2" fmla="*/ 86681 h 826526"/>
              <a:gd name="connsiteX3" fmla="*/ 4342757 w 4342757"/>
              <a:gd name="connsiteY3" fmla="*/ 826526 h 826526"/>
              <a:gd name="connsiteX0" fmla="*/ 0 w 4311007"/>
              <a:gd name="connsiteY0" fmla="*/ 785515 h 849015"/>
              <a:gd name="connsiteX1" fmla="*/ 1265706 w 4311007"/>
              <a:gd name="connsiteY1" fmla="*/ 35776 h 849015"/>
              <a:gd name="connsiteX2" fmla="*/ 3247962 w 4311007"/>
              <a:gd name="connsiteY2" fmla="*/ 88003 h 849015"/>
              <a:gd name="connsiteX3" fmla="*/ 4311007 w 4311007"/>
              <a:gd name="connsiteY3" fmla="*/ 849015 h 849015"/>
              <a:gd name="connsiteX0" fmla="*/ 0 w 4247507"/>
              <a:gd name="connsiteY0" fmla="*/ 764062 h 880479"/>
              <a:gd name="connsiteX1" fmla="*/ 1202206 w 4247507"/>
              <a:gd name="connsiteY1" fmla="*/ 67240 h 880479"/>
              <a:gd name="connsiteX2" fmla="*/ 3184462 w 4247507"/>
              <a:gd name="connsiteY2" fmla="*/ 119467 h 880479"/>
              <a:gd name="connsiteX3" fmla="*/ 4247507 w 4247507"/>
              <a:gd name="connsiteY3" fmla="*/ 880479 h 880479"/>
              <a:gd name="connsiteX0" fmla="*/ 0 w 4374507"/>
              <a:gd name="connsiteY0" fmla="*/ 900072 h 900072"/>
              <a:gd name="connsiteX1" fmla="*/ 1329206 w 4374507"/>
              <a:gd name="connsiteY1" fmla="*/ 76250 h 900072"/>
              <a:gd name="connsiteX2" fmla="*/ 3311462 w 4374507"/>
              <a:gd name="connsiteY2" fmla="*/ 128477 h 900072"/>
              <a:gd name="connsiteX3" fmla="*/ 4374507 w 4374507"/>
              <a:gd name="connsiteY3" fmla="*/ 889489 h 900072"/>
              <a:gd name="connsiteX0" fmla="*/ 0 w 4469757"/>
              <a:gd name="connsiteY0" fmla="*/ 968113 h 968113"/>
              <a:gd name="connsiteX1" fmla="*/ 1424456 w 4469757"/>
              <a:gd name="connsiteY1" fmla="*/ 80791 h 968113"/>
              <a:gd name="connsiteX2" fmla="*/ 3406712 w 4469757"/>
              <a:gd name="connsiteY2" fmla="*/ 133018 h 968113"/>
              <a:gd name="connsiteX3" fmla="*/ 4469757 w 4469757"/>
              <a:gd name="connsiteY3" fmla="*/ 894030 h 968113"/>
              <a:gd name="connsiteX0" fmla="*/ 0 w 4649674"/>
              <a:gd name="connsiteY0" fmla="*/ 971272 h 971272"/>
              <a:gd name="connsiteX1" fmla="*/ 1424456 w 4649674"/>
              <a:gd name="connsiteY1" fmla="*/ 83950 h 971272"/>
              <a:gd name="connsiteX2" fmla="*/ 3406712 w 4649674"/>
              <a:gd name="connsiteY2" fmla="*/ 136177 h 971272"/>
              <a:gd name="connsiteX3" fmla="*/ 4649674 w 4649674"/>
              <a:gd name="connsiteY3" fmla="*/ 960689 h 971272"/>
              <a:gd name="connsiteX0" fmla="*/ 0 w 4565007"/>
              <a:gd name="connsiteY0" fmla="*/ 970208 h 970208"/>
              <a:gd name="connsiteX1" fmla="*/ 1424456 w 4565007"/>
              <a:gd name="connsiteY1" fmla="*/ 82886 h 970208"/>
              <a:gd name="connsiteX2" fmla="*/ 3406712 w 4565007"/>
              <a:gd name="connsiteY2" fmla="*/ 135113 h 970208"/>
              <a:gd name="connsiteX3" fmla="*/ 4565007 w 4565007"/>
              <a:gd name="connsiteY3" fmla="*/ 938458 h 970208"/>
              <a:gd name="connsiteX0" fmla="*/ 0 w 4607340"/>
              <a:gd name="connsiteY0" fmla="*/ 973439 h 1005189"/>
              <a:gd name="connsiteX1" fmla="*/ 1424456 w 4607340"/>
              <a:gd name="connsiteY1" fmla="*/ 86117 h 1005189"/>
              <a:gd name="connsiteX2" fmla="*/ 3406712 w 4607340"/>
              <a:gd name="connsiteY2" fmla="*/ 138344 h 1005189"/>
              <a:gd name="connsiteX3" fmla="*/ 4607340 w 4607340"/>
              <a:gd name="connsiteY3" fmla="*/ 1005189 h 1005189"/>
            </a:gdLst>
            <a:ahLst/>
            <a:cxnLst>
              <a:cxn ang="0">
                <a:pos x="connsiteX0" y="connsiteY0"/>
              </a:cxn>
              <a:cxn ang="0">
                <a:pos x="connsiteX1" y="connsiteY1"/>
              </a:cxn>
              <a:cxn ang="0">
                <a:pos x="connsiteX2" y="connsiteY2"/>
              </a:cxn>
              <a:cxn ang="0">
                <a:pos x="connsiteX3" y="connsiteY3"/>
              </a:cxn>
            </a:cxnLst>
            <a:rect l="l" t="t" r="r" b="b"/>
            <a:pathLst>
              <a:path w="4607340" h="1005189">
                <a:moveTo>
                  <a:pt x="0" y="973439"/>
                </a:moveTo>
                <a:cubicBezTo>
                  <a:pt x="318810" y="819449"/>
                  <a:pt x="856671" y="225300"/>
                  <a:pt x="1424456" y="86117"/>
                </a:cubicBezTo>
                <a:cubicBezTo>
                  <a:pt x="1992241" y="-53066"/>
                  <a:pt x="2876231" y="-14835"/>
                  <a:pt x="3406712" y="138344"/>
                </a:cubicBezTo>
                <a:cubicBezTo>
                  <a:pt x="3937193" y="291523"/>
                  <a:pt x="4607340" y="1005189"/>
                  <a:pt x="4607340" y="1005189"/>
                </a:cubicBezTo>
              </a:path>
            </a:pathLst>
          </a:custGeom>
          <a:ln w="508000">
            <a:solidFill>
              <a:srgbClr val="BD0A12"/>
            </a:solidFill>
            <a:tailEnd type="none" w="sm" len="sm"/>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2" name="Title 1"/>
          <p:cNvSpPr>
            <a:spLocks noGrp="1"/>
          </p:cNvSpPr>
          <p:nvPr>
            <p:ph type="title"/>
          </p:nvPr>
        </p:nvSpPr>
        <p:spPr/>
        <p:txBody>
          <a:bodyPr/>
          <a:lstStyle/>
          <a:p>
            <a:r>
              <a:rPr lang="en-US" dirty="0"/>
              <a:t>Why is this Stable?</a:t>
            </a:r>
          </a:p>
        </p:txBody>
      </p:sp>
      <p:sp>
        <p:nvSpPr>
          <p:cNvPr id="4" name="Slide Number Placeholder 3"/>
          <p:cNvSpPr>
            <a:spLocks noGrp="1"/>
          </p:cNvSpPr>
          <p:nvPr>
            <p:ph type="sldNum" sz="quarter" idx="12"/>
          </p:nvPr>
        </p:nvSpPr>
        <p:spPr/>
        <p:txBody>
          <a:bodyPr/>
          <a:lstStyle/>
          <a:p>
            <a:fld id="{3AC99A5B-5B03-425B-9284-2F10A88898BE}" type="slidenum">
              <a:rPr lang="en-US" smtClean="0">
                <a:solidFill>
                  <a:prstClr val="black">
                    <a:tint val="75000"/>
                  </a:prstClr>
                </a:solidFill>
              </a:rPr>
              <a:pPr/>
              <a:t>21</a:t>
            </a:fld>
            <a:endParaRPr lang="en-US">
              <a:solidFill>
                <a:prstClr val="black">
                  <a:tint val="75000"/>
                </a:prstClr>
              </a:solidFill>
            </a:endParaRPr>
          </a:p>
        </p:txBody>
      </p:sp>
      <p:sp>
        <p:nvSpPr>
          <p:cNvPr id="91" name="Freeform 90"/>
          <p:cNvSpPr/>
          <p:nvPr/>
        </p:nvSpPr>
        <p:spPr>
          <a:xfrm>
            <a:off x="2286000" y="3269949"/>
            <a:ext cx="4607340" cy="1005189"/>
          </a:xfrm>
          <a:custGeom>
            <a:avLst/>
            <a:gdLst>
              <a:gd name="connsiteX0" fmla="*/ 0 w 4236924"/>
              <a:gd name="connsiteY0" fmla="*/ 770253 h 770253"/>
              <a:gd name="connsiteX1" fmla="*/ 832811 w 4236924"/>
              <a:gd name="connsiteY1" fmla="*/ 249722 h 770253"/>
              <a:gd name="connsiteX2" fmla="*/ 1821773 w 4236924"/>
              <a:gd name="connsiteY2" fmla="*/ 41509 h 770253"/>
              <a:gd name="connsiteX3" fmla="*/ 3247962 w 4236924"/>
              <a:gd name="connsiteY3" fmla="*/ 72741 h 770253"/>
              <a:gd name="connsiteX4" fmla="*/ 4236924 w 4236924"/>
              <a:gd name="connsiteY4" fmla="*/ 770253 h 770253"/>
              <a:gd name="connsiteX0" fmla="*/ 0 w 4236924"/>
              <a:gd name="connsiteY0" fmla="*/ 775657 h 775657"/>
              <a:gd name="connsiteX1" fmla="*/ 832811 w 4236924"/>
              <a:gd name="connsiteY1" fmla="*/ 255126 h 775657"/>
              <a:gd name="connsiteX2" fmla="*/ 1530290 w 4236924"/>
              <a:gd name="connsiteY2" fmla="*/ 36502 h 775657"/>
              <a:gd name="connsiteX3" fmla="*/ 3247962 w 4236924"/>
              <a:gd name="connsiteY3" fmla="*/ 78145 h 775657"/>
              <a:gd name="connsiteX4" fmla="*/ 4236924 w 4236924"/>
              <a:gd name="connsiteY4" fmla="*/ 775657 h 775657"/>
              <a:gd name="connsiteX0" fmla="*/ 0 w 4236924"/>
              <a:gd name="connsiteY0" fmla="*/ 775657 h 775657"/>
              <a:gd name="connsiteX1" fmla="*/ 1530290 w 4236924"/>
              <a:gd name="connsiteY1" fmla="*/ 36502 h 775657"/>
              <a:gd name="connsiteX2" fmla="*/ 3247962 w 4236924"/>
              <a:gd name="connsiteY2" fmla="*/ 78145 h 775657"/>
              <a:gd name="connsiteX3" fmla="*/ 4236924 w 4236924"/>
              <a:gd name="connsiteY3" fmla="*/ 775657 h 775657"/>
              <a:gd name="connsiteX0" fmla="*/ 0 w 4236924"/>
              <a:gd name="connsiteY0" fmla="*/ 802236 h 802236"/>
              <a:gd name="connsiteX1" fmla="*/ 1297456 w 4236924"/>
              <a:gd name="connsiteY1" fmla="*/ 20747 h 802236"/>
              <a:gd name="connsiteX2" fmla="*/ 3247962 w 4236924"/>
              <a:gd name="connsiteY2" fmla="*/ 104724 h 802236"/>
              <a:gd name="connsiteX3" fmla="*/ 4236924 w 4236924"/>
              <a:gd name="connsiteY3" fmla="*/ 802236 h 802236"/>
              <a:gd name="connsiteX0" fmla="*/ 0 w 4236924"/>
              <a:gd name="connsiteY0" fmla="*/ 756109 h 756109"/>
              <a:gd name="connsiteX1" fmla="*/ 1286873 w 4236924"/>
              <a:gd name="connsiteY1" fmla="*/ 59287 h 756109"/>
              <a:gd name="connsiteX2" fmla="*/ 3247962 w 4236924"/>
              <a:gd name="connsiteY2" fmla="*/ 58597 h 756109"/>
              <a:gd name="connsiteX3" fmla="*/ 4236924 w 4236924"/>
              <a:gd name="connsiteY3" fmla="*/ 756109 h 756109"/>
              <a:gd name="connsiteX0" fmla="*/ 0 w 4236924"/>
              <a:gd name="connsiteY0" fmla="*/ 781595 h 781595"/>
              <a:gd name="connsiteX1" fmla="*/ 1265706 w 4236924"/>
              <a:gd name="connsiteY1" fmla="*/ 31856 h 781595"/>
              <a:gd name="connsiteX2" fmla="*/ 3247962 w 4236924"/>
              <a:gd name="connsiteY2" fmla="*/ 84083 h 781595"/>
              <a:gd name="connsiteX3" fmla="*/ 4236924 w 4236924"/>
              <a:gd name="connsiteY3" fmla="*/ 781595 h 781595"/>
              <a:gd name="connsiteX0" fmla="*/ 0 w 4342757"/>
              <a:gd name="connsiteY0" fmla="*/ 784193 h 826526"/>
              <a:gd name="connsiteX1" fmla="*/ 1265706 w 4342757"/>
              <a:gd name="connsiteY1" fmla="*/ 34454 h 826526"/>
              <a:gd name="connsiteX2" fmla="*/ 3247962 w 4342757"/>
              <a:gd name="connsiteY2" fmla="*/ 86681 h 826526"/>
              <a:gd name="connsiteX3" fmla="*/ 4342757 w 4342757"/>
              <a:gd name="connsiteY3" fmla="*/ 826526 h 826526"/>
              <a:gd name="connsiteX0" fmla="*/ 0 w 4311007"/>
              <a:gd name="connsiteY0" fmla="*/ 785515 h 849015"/>
              <a:gd name="connsiteX1" fmla="*/ 1265706 w 4311007"/>
              <a:gd name="connsiteY1" fmla="*/ 35776 h 849015"/>
              <a:gd name="connsiteX2" fmla="*/ 3247962 w 4311007"/>
              <a:gd name="connsiteY2" fmla="*/ 88003 h 849015"/>
              <a:gd name="connsiteX3" fmla="*/ 4311007 w 4311007"/>
              <a:gd name="connsiteY3" fmla="*/ 849015 h 849015"/>
              <a:gd name="connsiteX0" fmla="*/ 0 w 4247507"/>
              <a:gd name="connsiteY0" fmla="*/ 764062 h 880479"/>
              <a:gd name="connsiteX1" fmla="*/ 1202206 w 4247507"/>
              <a:gd name="connsiteY1" fmla="*/ 67240 h 880479"/>
              <a:gd name="connsiteX2" fmla="*/ 3184462 w 4247507"/>
              <a:gd name="connsiteY2" fmla="*/ 119467 h 880479"/>
              <a:gd name="connsiteX3" fmla="*/ 4247507 w 4247507"/>
              <a:gd name="connsiteY3" fmla="*/ 880479 h 880479"/>
              <a:gd name="connsiteX0" fmla="*/ 0 w 4374507"/>
              <a:gd name="connsiteY0" fmla="*/ 900072 h 900072"/>
              <a:gd name="connsiteX1" fmla="*/ 1329206 w 4374507"/>
              <a:gd name="connsiteY1" fmla="*/ 76250 h 900072"/>
              <a:gd name="connsiteX2" fmla="*/ 3311462 w 4374507"/>
              <a:gd name="connsiteY2" fmla="*/ 128477 h 900072"/>
              <a:gd name="connsiteX3" fmla="*/ 4374507 w 4374507"/>
              <a:gd name="connsiteY3" fmla="*/ 889489 h 900072"/>
              <a:gd name="connsiteX0" fmla="*/ 0 w 4469757"/>
              <a:gd name="connsiteY0" fmla="*/ 968113 h 968113"/>
              <a:gd name="connsiteX1" fmla="*/ 1424456 w 4469757"/>
              <a:gd name="connsiteY1" fmla="*/ 80791 h 968113"/>
              <a:gd name="connsiteX2" fmla="*/ 3406712 w 4469757"/>
              <a:gd name="connsiteY2" fmla="*/ 133018 h 968113"/>
              <a:gd name="connsiteX3" fmla="*/ 4469757 w 4469757"/>
              <a:gd name="connsiteY3" fmla="*/ 894030 h 968113"/>
              <a:gd name="connsiteX0" fmla="*/ 0 w 4649674"/>
              <a:gd name="connsiteY0" fmla="*/ 971272 h 971272"/>
              <a:gd name="connsiteX1" fmla="*/ 1424456 w 4649674"/>
              <a:gd name="connsiteY1" fmla="*/ 83950 h 971272"/>
              <a:gd name="connsiteX2" fmla="*/ 3406712 w 4649674"/>
              <a:gd name="connsiteY2" fmla="*/ 136177 h 971272"/>
              <a:gd name="connsiteX3" fmla="*/ 4649674 w 4649674"/>
              <a:gd name="connsiteY3" fmla="*/ 960689 h 971272"/>
              <a:gd name="connsiteX0" fmla="*/ 0 w 4565007"/>
              <a:gd name="connsiteY0" fmla="*/ 970208 h 970208"/>
              <a:gd name="connsiteX1" fmla="*/ 1424456 w 4565007"/>
              <a:gd name="connsiteY1" fmla="*/ 82886 h 970208"/>
              <a:gd name="connsiteX2" fmla="*/ 3406712 w 4565007"/>
              <a:gd name="connsiteY2" fmla="*/ 135113 h 970208"/>
              <a:gd name="connsiteX3" fmla="*/ 4565007 w 4565007"/>
              <a:gd name="connsiteY3" fmla="*/ 938458 h 970208"/>
              <a:gd name="connsiteX0" fmla="*/ 0 w 4607340"/>
              <a:gd name="connsiteY0" fmla="*/ 973439 h 1005189"/>
              <a:gd name="connsiteX1" fmla="*/ 1424456 w 4607340"/>
              <a:gd name="connsiteY1" fmla="*/ 86117 h 1005189"/>
              <a:gd name="connsiteX2" fmla="*/ 3406712 w 4607340"/>
              <a:gd name="connsiteY2" fmla="*/ 138344 h 1005189"/>
              <a:gd name="connsiteX3" fmla="*/ 4607340 w 4607340"/>
              <a:gd name="connsiteY3" fmla="*/ 1005189 h 1005189"/>
            </a:gdLst>
            <a:ahLst/>
            <a:cxnLst>
              <a:cxn ang="0">
                <a:pos x="connsiteX0" y="connsiteY0"/>
              </a:cxn>
              <a:cxn ang="0">
                <a:pos x="connsiteX1" y="connsiteY1"/>
              </a:cxn>
              <a:cxn ang="0">
                <a:pos x="connsiteX2" y="connsiteY2"/>
              </a:cxn>
              <a:cxn ang="0">
                <a:pos x="connsiteX3" y="connsiteY3"/>
              </a:cxn>
            </a:cxnLst>
            <a:rect l="l" t="t" r="r" b="b"/>
            <a:pathLst>
              <a:path w="4607340" h="1005189">
                <a:moveTo>
                  <a:pt x="0" y="973439"/>
                </a:moveTo>
                <a:cubicBezTo>
                  <a:pt x="318810" y="819449"/>
                  <a:pt x="856671" y="225300"/>
                  <a:pt x="1424456" y="86117"/>
                </a:cubicBezTo>
                <a:cubicBezTo>
                  <a:pt x="1992241" y="-53066"/>
                  <a:pt x="2876231" y="-14835"/>
                  <a:pt x="3406712" y="138344"/>
                </a:cubicBezTo>
                <a:cubicBezTo>
                  <a:pt x="3937193" y="291523"/>
                  <a:pt x="4607340" y="1005189"/>
                  <a:pt x="4607340" y="1005189"/>
                </a:cubicBezTo>
              </a:path>
            </a:pathLst>
          </a:custGeom>
          <a:ln w="63500">
            <a:solidFill>
              <a:srgbClr val="BD0A12"/>
            </a:solidFill>
            <a:tailEnd type="none" w="sm" len="sm"/>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6" name="Freeform 5"/>
          <p:cNvSpPr/>
          <p:nvPr/>
        </p:nvSpPr>
        <p:spPr>
          <a:xfrm>
            <a:off x="2279651" y="3498549"/>
            <a:ext cx="4607340" cy="1005189"/>
          </a:xfrm>
          <a:custGeom>
            <a:avLst/>
            <a:gdLst>
              <a:gd name="connsiteX0" fmla="*/ 0 w 4236924"/>
              <a:gd name="connsiteY0" fmla="*/ 770253 h 770253"/>
              <a:gd name="connsiteX1" fmla="*/ 832811 w 4236924"/>
              <a:gd name="connsiteY1" fmla="*/ 249722 h 770253"/>
              <a:gd name="connsiteX2" fmla="*/ 1821773 w 4236924"/>
              <a:gd name="connsiteY2" fmla="*/ 41509 h 770253"/>
              <a:gd name="connsiteX3" fmla="*/ 3247962 w 4236924"/>
              <a:gd name="connsiteY3" fmla="*/ 72741 h 770253"/>
              <a:gd name="connsiteX4" fmla="*/ 4236924 w 4236924"/>
              <a:gd name="connsiteY4" fmla="*/ 770253 h 770253"/>
              <a:gd name="connsiteX0" fmla="*/ 0 w 4236924"/>
              <a:gd name="connsiteY0" fmla="*/ 775657 h 775657"/>
              <a:gd name="connsiteX1" fmla="*/ 832811 w 4236924"/>
              <a:gd name="connsiteY1" fmla="*/ 255126 h 775657"/>
              <a:gd name="connsiteX2" fmla="*/ 1530290 w 4236924"/>
              <a:gd name="connsiteY2" fmla="*/ 36502 h 775657"/>
              <a:gd name="connsiteX3" fmla="*/ 3247962 w 4236924"/>
              <a:gd name="connsiteY3" fmla="*/ 78145 h 775657"/>
              <a:gd name="connsiteX4" fmla="*/ 4236924 w 4236924"/>
              <a:gd name="connsiteY4" fmla="*/ 775657 h 775657"/>
              <a:gd name="connsiteX0" fmla="*/ 0 w 4236924"/>
              <a:gd name="connsiteY0" fmla="*/ 775657 h 775657"/>
              <a:gd name="connsiteX1" fmla="*/ 1530290 w 4236924"/>
              <a:gd name="connsiteY1" fmla="*/ 36502 h 775657"/>
              <a:gd name="connsiteX2" fmla="*/ 3247962 w 4236924"/>
              <a:gd name="connsiteY2" fmla="*/ 78145 h 775657"/>
              <a:gd name="connsiteX3" fmla="*/ 4236924 w 4236924"/>
              <a:gd name="connsiteY3" fmla="*/ 775657 h 775657"/>
              <a:gd name="connsiteX0" fmla="*/ 0 w 4236924"/>
              <a:gd name="connsiteY0" fmla="*/ 802236 h 802236"/>
              <a:gd name="connsiteX1" fmla="*/ 1297456 w 4236924"/>
              <a:gd name="connsiteY1" fmla="*/ 20747 h 802236"/>
              <a:gd name="connsiteX2" fmla="*/ 3247962 w 4236924"/>
              <a:gd name="connsiteY2" fmla="*/ 104724 h 802236"/>
              <a:gd name="connsiteX3" fmla="*/ 4236924 w 4236924"/>
              <a:gd name="connsiteY3" fmla="*/ 802236 h 802236"/>
              <a:gd name="connsiteX0" fmla="*/ 0 w 4236924"/>
              <a:gd name="connsiteY0" fmla="*/ 756109 h 756109"/>
              <a:gd name="connsiteX1" fmla="*/ 1286873 w 4236924"/>
              <a:gd name="connsiteY1" fmla="*/ 59287 h 756109"/>
              <a:gd name="connsiteX2" fmla="*/ 3247962 w 4236924"/>
              <a:gd name="connsiteY2" fmla="*/ 58597 h 756109"/>
              <a:gd name="connsiteX3" fmla="*/ 4236924 w 4236924"/>
              <a:gd name="connsiteY3" fmla="*/ 756109 h 756109"/>
              <a:gd name="connsiteX0" fmla="*/ 0 w 4236924"/>
              <a:gd name="connsiteY0" fmla="*/ 781595 h 781595"/>
              <a:gd name="connsiteX1" fmla="*/ 1265706 w 4236924"/>
              <a:gd name="connsiteY1" fmla="*/ 31856 h 781595"/>
              <a:gd name="connsiteX2" fmla="*/ 3247962 w 4236924"/>
              <a:gd name="connsiteY2" fmla="*/ 84083 h 781595"/>
              <a:gd name="connsiteX3" fmla="*/ 4236924 w 4236924"/>
              <a:gd name="connsiteY3" fmla="*/ 781595 h 781595"/>
              <a:gd name="connsiteX0" fmla="*/ 0 w 4342757"/>
              <a:gd name="connsiteY0" fmla="*/ 784193 h 826526"/>
              <a:gd name="connsiteX1" fmla="*/ 1265706 w 4342757"/>
              <a:gd name="connsiteY1" fmla="*/ 34454 h 826526"/>
              <a:gd name="connsiteX2" fmla="*/ 3247962 w 4342757"/>
              <a:gd name="connsiteY2" fmla="*/ 86681 h 826526"/>
              <a:gd name="connsiteX3" fmla="*/ 4342757 w 4342757"/>
              <a:gd name="connsiteY3" fmla="*/ 826526 h 826526"/>
              <a:gd name="connsiteX0" fmla="*/ 0 w 4311007"/>
              <a:gd name="connsiteY0" fmla="*/ 785515 h 849015"/>
              <a:gd name="connsiteX1" fmla="*/ 1265706 w 4311007"/>
              <a:gd name="connsiteY1" fmla="*/ 35776 h 849015"/>
              <a:gd name="connsiteX2" fmla="*/ 3247962 w 4311007"/>
              <a:gd name="connsiteY2" fmla="*/ 88003 h 849015"/>
              <a:gd name="connsiteX3" fmla="*/ 4311007 w 4311007"/>
              <a:gd name="connsiteY3" fmla="*/ 849015 h 849015"/>
              <a:gd name="connsiteX0" fmla="*/ 0 w 4247507"/>
              <a:gd name="connsiteY0" fmla="*/ 764062 h 880479"/>
              <a:gd name="connsiteX1" fmla="*/ 1202206 w 4247507"/>
              <a:gd name="connsiteY1" fmla="*/ 67240 h 880479"/>
              <a:gd name="connsiteX2" fmla="*/ 3184462 w 4247507"/>
              <a:gd name="connsiteY2" fmla="*/ 119467 h 880479"/>
              <a:gd name="connsiteX3" fmla="*/ 4247507 w 4247507"/>
              <a:gd name="connsiteY3" fmla="*/ 880479 h 880479"/>
              <a:gd name="connsiteX0" fmla="*/ 0 w 4374507"/>
              <a:gd name="connsiteY0" fmla="*/ 900072 h 900072"/>
              <a:gd name="connsiteX1" fmla="*/ 1329206 w 4374507"/>
              <a:gd name="connsiteY1" fmla="*/ 76250 h 900072"/>
              <a:gd name="connsiteX2" fmla="*/ 3311462 w 4374507"/>
              <a:gd name="connsiteY2" fmla="*/ 128477 h 900072"/>
              <a:gd name="connsiteX3" fmla="*/ 4374507 w 4374507"/>
              <a:gd name="connsiteY3" fmla="*/ 889489 h 900072"/>
              <a:gd name="connsiteX0" fmla="*/ 0 w 4469757"/>
              <a:gd name="connsiteY0" fmla="*/ 968113 h 968113"/>
              <a:gd name="connsiteX1" fmla="*/ 1424456 w 4469757"/>
              <a:gd name="connsiteY1" fmla="*/ 80791 h 968113"/>
              <a:gd name="connsiteX2" fmla="*/ 3406712 w 4469757"/>
              <a:gd name="connsiteY2" fmla="*/ 133018 h 968113"/>
              <a:gd name="connsiteX3" fmla="*/ 4469757 w 4469757"/>
              <a:gd name="connsiteY3" fmla="*/ 894030 h 968113"/>
              <a:gd name="connsiteX0" fmla="*/ 0 w 4649674"/>
              <a:gd name="connsiteY0" fmla="*/ 971272 h 971272"/>
              <a:gd name="connsiteX1" fmla="*/ 1424456 w 4649674"/>
              <a:gd name="connsiteY1" fmla="*/ 83950 h 971272"/>
              <a:gd name="connsiteX2" fmla="*/ 3406712 w 4649674"/>
              <a:gd name="connsiteY2" fmla="*/ 136177 h 971272"/>
              <a:gd name="connsiteX3" fmla="*/ 4649674 w 4649674"/>
              <a:gd name="connsiteY3" fmla="*/ 960689 h 971272"/>
              <a:gd name="connsiteX0" fmla="*/ 0 w 4565007"/>
              <a:gd name="connsiteY0" fmla="*/ 970208 h 970208"/>
              <a:gd name="connsiteX1" fmla="*/ 1424456 w 4565007"/>
              <a:gd name="connsiteY1" fmla="*/ 82886 h 970208"/>
              <a:gd name="connsiteX2" fmla="*/ 3406712 w 4565007"/>
              <a:gd name="connsiteY2" fmla="*/ 135113 h 970208"/>
              <a:gd name="connsiteX3" fmla="*/ 4565007 w 4565007"/>
              <a:gd name="connsiteY3" fmla="*/ 938458 h 970208"/>
              <a:gd name="connsiteX0" fmla="*/ 0 w 4607340"/>
              <a:gd name="connsiteY0" fmla="*/ 973439 h 1005189"/>
              <a:gd name="connsiteX1" fmla="*/ 1424456 w 4607340"/>
              <a:gd name="connsiteY1" fmla="*/ 86117 h 1005189"/>
              <a:gd name="connsiteX2" fmla="*/ 3406712 w 4607340"/>
              <a:gd name="connsiteY2" fmla="*/ 138344 h 1005189"/>
              <a:gd name="connsiteX3" fmla="*/ 4607340 w 4607340"/>
              <a:gd name="connsiteY3" fmla="*/ 1005189 h 1005189"/>
            </a:gdLst>
            <a:ahLst/>
            <a:cxnLst>
              <a:cxn ang="0">
                <a:pos x="connsiteX0" y="connsiteY0"/>
              </a:cxn>
              <a:cxn ang="0">
                <a:pos x="connsiteX1" y="connsiteY1"/>
              </a:cxn>
              <a:cxn ang="0">
                <a:pos x="connsiteX2" y="connsiteY2"/>
              </a:cxn>
              <a:cxn ang="0">
                <a:pos x="connsiteX3" y="connsiteY3"/>
              </a:cxn>
            </a:cxnLst>
            <a:rect l="l" t="t" r="r" b="b"/>
            <a:pathLst>
              <a:path w="4607340" h="1005189">
                <a:moveTo>
                  <a:pt x="0" y="973439"/>
                </a:moveTo>
                <a:cubicBezTo>
                  <a:pt x="318810" y="819449"/>
                  <a:pt x="856671" y="225300"/>
                  <a:pt x="1424456" y="86117"/>
                </a:cubicBezTo>
                <a:cubicBezTo>
                  <a:pt x="1992241" y="-53066"/>
                  <a:pt x="2876231" y="-14835"/>
                  <a:pt x="3406712" y="138344"/>
                </a:cubicBezTo>
                <a:cubicBezTo>
                  <a:pt x="3937193" y="291523"/>
                  <a:pt x="4607340" y="1005189"/>
                  <a:pt x="4607340" y="1005189"/>
                </a:cubicBezTo>
              </a:path>
            </a:pathLst>
          </a:custGeom>
          <a:ln w="508000">
            <a:solidFill>
              <a:srgbClr val="BD0A12"/>
            </a:solidFill>
            <a:tailEnd type="none" w="sm" len="sm"/>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89" name="Freeform 88"/>
          <p:cNvSpPr/>
          <p:nvPr/>
        </p:nvSpPr>
        <p:spPr bwMode="auto">
          <a:xfrm flipV="1">
            <a:off x="3814521" y="4822212"/>
            <a:ext cx="1507491" cy="883288"/>
          </a:xfrm>
          <a:custGeom>
            <a:avLst/>
            <a:gdLst>
              <a:gd name="connsiteX0" fmla="*/ 480237 w 4150242"/>
              <a:gd name="connsiteY0" fmla="*/ 145312 h 2691810"/>
              <a:gd name="connsiteX1" fmla="*/ 3584944 w 4150242"/>
              <a:gd name="connsiteY1" fmla="*/ 145312 h 2691810"/>
              <a:gd name="connsiteX2" fmla="*/ 3872023 w 4150242"/>
              <a:gd name="connsiteY2" fmla="*/ 1017182 h 2691810"/>
              <a:gd name="connsiteX3" fmla="*/ 3797595 w 4150242"/>
              <a:gd name="connsiteY3" fmla="*/ 2006010 h 2691810"/>
              <a:gd name="connsiteX4" fmla="*/ 3584944 w 4150242"/>
              <a:gd name="connsiteY4" fmla="*/ 2590801 h 2691810"/>
              <a:gd name="connsiteX5" fmla="*/ 480237 w 4150242"/>
              <a:gd name="connsiteY5" fmla="*/ 2558903 h 2691810"/>
              <a:gd name="connsiteX6" fmla="*/ 714153 w 4150242"/>
              <a:gd name="connsiteY6" fmla="*/ 1793359 h 2691810"/>
              <a:gd name="connsiteX7" fmla="*/ 703521 w 4150242"/>
              <a:gd name="connsiteY7" fmla="*/ 762001 h 2691810"/>
              <a:gd name="connsiteX8" fmla="*/ 480237 w 4150242"/>
              <a:gd name="connsiteY8" fmla="*/ 145312 h 2691810"/>
              <a:gd name="connsiteX0" fmla="*/ 480237 w 4152201"/>
              <a:gd name="connsiteY0" fmla="*/ 195710 h 2681730"/>
              <a:gd name="connsiteX1" fmla="*/ 3586623 w 4152201"/>
              <a:gd name="connsiteY1" fmla="*/ 135232 h 2681730"/>
              <a:gd name="connsiteX2" fmla="*/ 3873702 w 4152201"/>
              <a:gd name="connsiteY2" fmla="*/ 1007102 h 2681730"/>
              <a:gd name="connsiteX3" fmla="*/ 3799274 w 4152201"/>
              <a:gd name="connsiteY3" fmla="*/ 1995930 h 2681730"/>
              <a:gd name="connsiteX4" fmla="*/ 3586623 w 4152201"/>
              <a:gd name="connsiteY4" fmla="*/ 2580721 h 2681730"/>
              <a:gd name="connsiteX5" fmla="*/ 481916 w 4152201"/>
              <a:gd name="connsiteY5" fmla="*/ 2548823 h 2681730"/>
              <a:gd name="connsiteX6" fmla="*/ 715832 w 4152201"/>
              <a:gd name="connsiteY6" fmla="*/ 1783279 h 2681730"/>
              <a:gd name="connsiteX7" fmla="*/ 705200 w 4152201"/>
              <a:gd name="connsiteY7" fmla="*/ 751921 h 2681730"/>
              <a:gd name="connsiteX8" fmla="*/ 480237 w 4152201"/>
              <a:gd name="connsiteY8" fmla="*/ 195710 h 2681730"/>
              <a:gd name="connsiteX0" fmla="*/ 480237 w 4152199"/>
              <a:gd name="connsiteY0" fmla="*/ 255242 h 2669824"/>
              <a:gd name="connsiteX1" fmla="*/ 3586622 w 4152199"/>
              <a:gd name="connsiteY1" fmla="*/ 123326 h 2669824"/>
              <a:gd name="connsiteX2" fmla="*/ 3873701 w 4152199"/>
              <a:gd name="connsiteY2" fmla="*/ 995196 h 2669824"/>
              <a:gd name="connsiteX3" fmla="*/ 3799273 w 4152199"/>
              <a:gd name="connsiteY3" fmla="*/ 1984024 h 2669824"/>
              <a:gd name="connsiteX4" fmla="*/ 3586622 w 4152199"/>
              <a:gd name="connsiteY4" fmla="*/ 2568815 h 2669824"/>
              <a:gd name="connsiteX5" fmla="*/ 481915 w 4152199"/>
              <a:gd name="connsiteY5" fmla="*/ 2536917 h 2669824"/>
              <a:gd name="connsiteX6" fmla="*/ 715831 w 4152199"/>
              <a:gd name="connsiteY6" fmla="*/ 1771373 h 2669824"/>
              <a:gd name="connsiteX7" fmla="*/ 705199 w 4152199"/>
              <a:gd name="connsiteY7" fmla="*/ 740015 h 2669824"/>
              <a:gd name="connsiteX8" fmla="*/ 480237 w 4152199"/>
              <a:gd name="connsiteY8" fmla="*/ 255242 h 2669824"/>
              <a:gd name="connsiteX0" fmla="*/ 480237 w 4152199"/>
              <a:gd name="connsiteY0" fmla="*/ 255242 h 2669824"/>
              <a:gd name="connsiteX1" fmla="*/ 3586622 w 4152199"/>
              <a:gd name="connsiteY1" fmla="*/ 123326 h 2669824"/>
              <a:gd name="connsiteX2" fmla="*/ 3873701 w 4152199"/>
              <a:gd name="connsiteY2" fmla="*/ 995196 h 2669824"/>
              <a:gd name="connsiteX3" fmla="*/ 3799273 w 4152199"/>
              <a:gd name="connsiteY3" fmla="*/ 1984024 h 2669824"/>
              <a:gd name="connsiteX4" fmla="*/ 3586622 w 4152199"/>
              <a:gd name="connsiteY4" fmla="*/ 2568815 h 2669824"/>
              <a:gd name="connsiteX5" fmla="*/ 481915 w 4152199"/>
              <a:gd name="connsiteY5" fmla="*/ 2536917 h 2669824"/>
              <a:gd name="connsiteX6" fmla="*/ 715831 w 4152199"/>
              <a:gd name="connsiteY6" fmla="*/ 1771373 h 2669824"/>
              <a:gd name="connsiteX7" fmla="*/ 705199 w 4152199"/>
              <a:gd name="connsiteY7" fmla="*/ 740015 h 2669824"/>
              <a:gd name="connsiteX8" fmla="*/ 480237 w 4152199"/>
              <a:gd name="connsiteY8" fmla="*/ 255242 h 2669824"/>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592627"/>
              <a:gd name="connsiteX1" fmla="*/ 3586622 w 4152199"/>
              <a:gd name="connsiteY1" fmla="*/ 147138 h 2592627"/>
              <a:gd name="connsiteX2" fmla="*/ 3873701 w 4152199"/>
              <a:gd name="connsiteY2" fmla="*/ 1019008 h 2592627"/>
              <a:gd name="connsiteX3" fmla="*/ 3799273 w 4152199"/>
              <a:gd name="connsiteY3" fmla="*/ 2007836 h 2592627"/>
              <a:gd name="connsiteX4" fmla="*/ 3586622 w 4152199"/>
              <a:gd name="connsiteY4" fmla="*/ 2592627 h 2592627"/>
              <a:gd name="connsiteX5" fmla="*/ 481915 w 4152199"/>
              <a:gd name="connsiteY5" fmla="*/ 2560729 h 2592627"/>
              <a:gd name="connsiteX6" fmla="*/ 715831 w 4152199"/>
              <a:gd name="connsiteY6" fmla="*/ 1795185 h 2592627"/>
              <a:gd name="connsiteX7" fmla="*/ 705199 w 4152199"/>
              <a:gd name="connsiteY7" fmla="*/ 763827 h 2592627"/>
              <a:gd name="connsiteX8" fmla="*/ 480237 w 4152199"/>
              <a:gd name="connsiteY8" fmla="*/ 136178 h 2592627"/>
              <a:gd name="connsiteX0" fmla="*/ 480237 w 4152199"/>
              <a:gd name="connsiteY0" fmla="*/ 0 h 2456449"/>
              <a:gd name="connsiteX1" fmla="*/ 3586622 w 4152199"/>
              <a:gd name="connsiteY1" fmla="*/ 10960 h 2456449"/>
              <a:gd name="connsiteX2" fmla="*/ 3873701 w 4152199"/>
              <a:gd name="connsiteY2" fmla="*/ 882830 h 2456449"/>
              <a:gd name="connsiteX3" fmla="*/ 3799273 w 4152199"/>
              <a:gd name="connsiteY3" fmla="*/ 1871658 h 2456449"/>
              <a:gd name="connsiteX4" fmla="*/ 3586622 w 4152199"/>
              <a:gd name="connsiteY4" fmla="*/ 2456449 h 2456449"/>
              <a:gd name="connsiteX5" fmla="*/ 481915 w 4152199"/>
              <a:gd name="connsiteY5" fmla="*/ 2424551 h 2456449"/>
              <a:gd name="connsiteX6" fmla="*/ 715831 w 4152199"/>
              <a:gd name="connsiteY6" fmla="*/ 1659007 h 2456449"/>
              <a:gd name="connsiteX7" fmla="*/ 705199 w 4152199"/>
              <a:gd name="connsiteY7" fmla="*/ 627649 h 2456449"/>
              <a:gd name="connsiteX8" fmla="*/ 480237 w 4152199"/>
              <a:gd name="connsiteY8" fmla="*/ 0 h 2456449"/>
              <a:gd name="connsiteX0" fmla="*/ 480237 w 4139515"/>
              <a:gd name="connsiteY0" fmla="*/ 0 h 2456449"/>
              <a:gd name="connsiteX1" fmla="*/ 3586622 w 4139515"/>
              <a:gd name="connsiteY1" fmla="*/ 10960 h 2456449"/>
              <a:gd name="connsiteX2" fmla="*/ 3873701 w 4139515"/>
              <a:gd name="connsiteY2" fmla="*/ 882830 h 2456449"/>
              <a:gd name="connsiteX3" fmla="*/ 3799273 w 4139515"/>
              <a:gd name="connsiteY3" fmla="*/ 1871658 h 2456449"/>
              <a:gd name="connsiteX4" fmla="*/ 3586622 w 4139515"/>
              <a:gd name="connsiteY4" fmla="*/ 2456449 h 2456449"/>
              <a:gd name="connsiteX5" fmla="*/ 481915 w 4139515"/>
              <a:gd name="connsiteY5" fmla="*/ 2424551 h 2456449"/>
              <a:gd name="connsiteX6" fmla="*/ 715831 w 4139515"/>
              <a:gd name="connsiteY6" fmla="*/ 1659007 h 2456449"/>
              <a:gd name="connsiteX7" fmla="*/ 705199 w 4139515"/>
              <a:gd name="connsiteY7" fmla="*/ 627649 h 2456449"/>
              <a:gd name="connsiteX8" fmla="*/ 480237 w 4139515"/>
              <a:gd name="connsiteY8" fmla="*/ 0 h 2456449"/>
              <a:gd name="connsiteX0" fmla="*/ 480237 w 4139515"/>
              <a:gd name="connsiteY0" fmla="*/ 0 h 2456449"/>
              <a:gd name="connsiteX1" fmla="*/ 3586622 w 4139515"/>
              <a:gd name="connsiteY1" fmla="*/ 10960 h 2456449"/>
              <a:gd name="connsiteX2" fmla="*/ 3837823 w 4139515"/>
              <a:gd name="connsiteY2" fmla="*/ 1285885 h 2456449"/>
              <a:gd name="connsiteX3" fmla="*/ 3799273 w 4139515"/>
              <a:gd name="connsiteY3" fmla="*/ 1871658 h 2456449"/>
              <a:gd name="connsiteX4" fmla="*/ 3586622 w 4139515"/>
              <a:gd name="connsiteY4" fmla="*/ 2456449 h 2456449"/>
              <a:gd name="connsiteX5" fmla="*/ 481915 w 4139515"/>
              <a:gd name="connsiteY5" fmla="*/ 2424551 h 2456449"/>
              <a:gd name="connsiteX6" fmla="*/ 715831 w 4139515"/>
              <a:gd name="connsiteY6" fmla="*/ 1659007 h 2456449"/>
              <a:gd name="connsiteX7" fmla="*/ 705199 w 4139515"/>
              <a:gd name="connsiteY7" fmla="*/ 627649 h 2456449"/>
              <a:gd name="connsiteX8" fmla="*/ 480237 w 4139515"/>
              <a:gd name="connsiteY8" fmla="*/ 0 h 2456449"/>
              <a:gd name="connsiteX0" fmla="*/ 480237 w 4145940"/>
              <a:gd name="connsiteY0" fmla="*/ 0 h 2456449"/>
              <a:gd name="connsiteX1" fmla="*/ 3586622 w 4145940"/>
              <a:gd name="connsiteY1" fmla="*/ 10960 h 2456449"/>
              <a:gd name="connsiteX2" fmla="*/ 3837823 w 4145940"/>
              <a:gd name="connsiteY2" fmla="*/ 1285885 h 2456449"/>
              <a:gd name="connsiteX3" fmla="*/ 3586622 w 4145940"/>
              <a:gd name="connsiteY3" fmla="*/ 2456449 h 2456449"/>
              <a:gd name="connsiteX4" fmla="*/ 481915 w 4145940"/>
              <a:gd name="connsiteY4" fmla="*/ 2424551 h 2456449"/>
              <a:gd name="connsiteX5" fmla="*/ 715831 w 4145940"/>
              <a:gd name="connsiteY5" fmla="*/ 1659007 h 2456449"/>
              <a:gd name="connsiteX6" fmla="*/ 705199 w 4145940"/>
              <a:gd name="connsiteY6" fmla="*/ 627649 h 2456449"/>
              <a:gd name="connsiteX7" fmla="*/ 480237 w 4145940"/>
              <a:gd name="connsiteY7" fmla="*/ 0 h 2456449"/>
              <a:gd name="connsiteX0" fmla="*/ 480237 w 3987386"/>
              <a:gd name="connsiteY0" fmla="*/ 0 h 2456449"/>
              <a:gd name="connsiteX1" fmla="*/ 3586622 w 3987386"/>
              <a:gd name="connsiteY1" fmla="*/ 10960 h 2456449"/>
              <a:gd name="connsiteX2" fmla="*/ 3837823 w 3987386"/>
              <a:gd name="connsiteY2" fmla="*/ 1285885 h 2456449"/>
              <a:gd name="connsiteX3" fmla="*/ 3586622 w 3987386"/>
              <a:gd name="connsiteY3" fmla="*/ 2456449 h 2456449"/>
              <a:gd name="connsiteX4" fmla="*/ 481915 w 3987386"/>
              <a:gd name="connsiteY4" fmla="*/ 2424551 h 2456449"/>
              <a:gd name="connsiteX5" fmla="*/ 715831 w 3987386"/>
              <a:gd name="connsiteY5" fmla="*/ 1659007 h 2456449"/>
              <a:gd name="connsiteX6" fmla="*/ 705199 w 3987386"/>
              <a:gd name="connsiteY6" fmla="*/ 627649 h 2456449"/>
              <a:gd name="connsiteX7" fmla="*/ 480237 w 3987386"/>
              <a:gd name="connsiteY7" fmla="*/ 0 h 2456449"/>
              <a:gd name="connsiteX0" fmla="*/ 480237 w 3987386"/>
              <a:gd name="connsiteY0" fmla="*/ 0 h 2456449"/>
              <a:gd name="connsiteX1" fmla="*/ 3586622 w 3987386"/>
              <a:gd name="connsiteY1" fmla="*/ 10960 h 2456449"/>
              <a:gd name="connsiteX2" fmla="*/ 3837823 w 3987386"/>
              <a:gd name="connsiteY2" fmla="*/ 1285885 h 2456449"/>
              <a:gd name="connsiteX3" fmla="*/ 3586622 w 3987386"/>
              <a:gd name="connsiteY3" fmla="*/ 2456449 h 2456449"/>
              <a:gd name="connsiteX4" fmla="*/ 481915 w 3987386"/>
              <a:gd name="connsiteY4" fmla="*/ 2424551 h 2456449"/>
              <a:gd name="connsiteX5" fmla="*/ 715831 w 3987386"/>
              <a:gd name="connsiteY5" fmla="*/ 1659007 h 2456449"/>
              <a:gd name="connsiteX6" fmla="*/ 705199 w 3987386"/>
              <a:gd name="connsiteY6" fmla="*/ 627649 h 2456449"/>
              <a:gd name="connsiteX7" fmla="*/ 480237 w 3987386"/>
              <a:gd name="connsiteY7"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15831 w 3837823"/>
              <a:gd name="connsiteY5" fmla="*/ 1659007 h 2456449"/>
              <a:gd name="connsiteX6" fmla="*/ 705199 w 3837823"/>
              <a:gd name="connsiteY6" fmla="*/ 627649 h 2456449"/>
              <a:gd name="connsiteX7" fmla="*/ 480237 w 3837823"/>
              <a:gd name="connsiteY7"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15831 w 3837823"/>
              <a:gd name="connsiteY5" fmla="*/ 1659007 h 2456449"/>
              <a:gd name="connsiteX6" fmla="*/ 705199 w 3837823"/>
              <a:gd name="connsiteY6" fmla="*/ 627649 h 2456449"/>
              <a:gd name="connsiteX7" fmla="*/ 480237 w 3837823"/>
              <a:gd name="connsiteY7"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05199 w 3837823"/>
              <a:gd name="connsiteY5" fmla="*/ 627649 h 2456449"/>
              <a:gd name="connsiteX6" fmla="*/ 480237 w 3837823"/>
              <a:gd name="connsiteY6"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65989 w 3837823"/>
              <a:gd name="connsiteY5" fmla="*/ 1214447 h 2456449"/>
              <a:gd name="connsiteX6" fmla="*/ 480237 w 3837823"/>
              <a:gd name="connsiteY6"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65989 w 3837823"/>
              <a:gd name="connsiteY5" fmla="*/ 1214447 h 2456449"/>
              <a:gd name="connsiteX6" fmla="*/ 480237 w 3837823"/>
              <a:gd name="connsiteY6"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65989 w 3837823"/>
              <a:gd name="connsiteY5" fmla="*/ 1285885 h 2456449"/>
              <a:gd name="connsiteX6" fmla="*/ 480237 w 3837823"/>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2 w 3357586"/>
              <a:gd name="connsiteY5" fmla="*/ 1285885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2 w 3357586"/>
              <a:gd name="connsiteY5" fmla="*/ 1285885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14313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46210 w 3357586"/>
              <a:gd name="connsiteY5" fmla="*/ 1246345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46210 w 3357586"/>
              <a:gd name="connsiteY5" fmla="*/ 1246345 h 2456449"/>
              <a:gd name="connsiteX6" fmla="*/ 0 w 3357586"/>
              <a:gd name="connsiteY6" fmla="*/ 0 h 2456449"/>
              <a:gd name="connsiteX0" fmla="*/ 0 w 3363734"/>
              <a:gd name="connsiteY0" fmla="*/ 0 h 2428893"/>
              <a:gd name="connsiteX1" fmla="*/ 3106385 w 3363734"/>
              <a:gd name="connsiteY1" fmla="*/ 10960 h 2428893"/>
              <a:gd name="connsiteX2" fmla="*/ 3357586 w 3363734"/>
              <a:gd name="connsiteY2" fmla="*/ 1285885 h 2428893"/>
              <a:gd name="connsiteX3" fmla="*/ 3143271 w 3363734"/>
              <a:gd name="connsiteY3" fmla="*/ 2428893 h 2428893"/>
              <a:gd name="connsiteX4" fmla="*/ 1678 w 3363734"/>
              <a:gd name="connsiteY4" fmla="*/ 2424551 h 2428893"/>
              <a:gd name="connsiteX5" fmla="*/ 246210 w 3363734"/>
              <a:gd name="connsiteY5" fmla="*/ 1246345 h 2428893"/>
              <a:gd name="connsiteX6" fmla="*/ 0 w 3363734"/>
              <a:gd name="connsiteY6" fmla="*/ 0 h 2428893"/>
              <a:gd name="connsiteX0" fmla="*/ 0 w 3363734"/>
              <a:gd name="connsiteY0" fmla="*/ 0 h 2428893"/>
              <a:gd name="connsiteX1" fmla="*/ 3106385 w 3363734"/>
              <a:gd name="connsiteY1" fmla="*/ 10960 h 2428893"/>
              <a:gd name="connsiteX2" fmla="*/ 3357586 w 3363734"/>
              <a:gd name="connsiteY2" fmla="*/ 1285885 h 2428893"/>
              <a:gd name="connsiteX3" fmla="*/ 3143271 w 3363734"/>
              <a:gd name="connsiteY3" fmla="*/ 2428893 h 2428893"/>
              <a:gd name="connsiteX4" fmla="*/ 1678 w 3363734"/>
              <a:gd name="connsiteY4" fmla="*/ 2424551 h 2428893"/>
              <a:gd name="connsiteX5" fmla="*/ 246210 w 3363734"/>
              <a:gd name="connsiteY5" fmla="*/ 1246345 h 2428893"/>
              <a:gd name="connsiteX6" fmla="*/ 0 w 3363734"/>
              <a:gd name="connsiteY6" fmla="*/ 0 h 2428893"/>
              <a:gd name="connsiteX0" fmla="*/ 0 w 3399613"/>
              <a:gd name="connsiteY0" fmla="*/ 0 h 2428893"/>
              <a:gd name="connsiteX1" fmla="*/ 3106385 w 3399613"/>
              <a:gd name="connsiteY1" fmla="*/ 10960 h 2428893"/>
              <a:gd name="connsiteX2" fmla="*/ 3393465 w 3399613"/>
              <a:gd name="connsiteY2" fmla="*/ 1244338 h 2428893"/>
              <a:gd name="connsiteX3" fmla="*/ 3143271 w 3399613"/>
              <a:gd name="connsiteY3" fmla="*/ 2428893 h 2428893"/>
              <a:gd name="connsiteX4" fmla="*/ 1678 w 3399613"/>
              <a:gd name="connsiteY4" fmla="*/ 2424551 h 2428893"/>
              <a:gd name="connsiteX5" fmla="*/ 246210 w 3399613"/>
              <a:gd name="connsiteY5" fmla="*/ 1246345 h 2428893"/>
              <a:gd name="connsiteX6" fmla="*/ 0 w 3399613"/>
              <a:gd name="connsiteY6" fmla="*/ 0 h 2428893"/>
              <a:gd name="connsiteX0" fmla="*/ 41740 w 3435792"/>
              <a:gd name="connsiteY0" fmla="*/ 0 h 2428893"/>
              <a:gd name="connsiteX1" fmla="*/ 3148125 w 3435792"/>
              <a:gd name="connsiteY1" fmla="*/ 10960 h 2428893"/>
              <a:gd name="connsiteX2" fmla="*/ 3435205 w 3435792"/>
              <a:gd name="connsiteY2" fmla="*/ 1244338 h 2428893"/>
              <a:gd name="connsiteX3" fmla="*/ 3185011 w 3435792"/>
              <a:gd name="connsiteY3" fmla="*/ 2428893 h 2428893"/>
              <a:gd name="connsiteX4" fmla="*/ 0 w 3435792"/>
              <a:gd name="connsiteY4" fmla="*/ 2424551 h 2428893"/>
              <a:gd name="connsiteX5" fmla="*/ 287950 w 3435792"/>
              <a:gd name="connsiteY5" fmla="*/ 1246345 h 2428893"/>
              <a:gd name="connsiteX6" fmla="*/ 41740 w 3435792"/>
              <a:gd name="connsiteY6" fmla="*/ 0 h 2428893"/>
              <a:gd name="connsiteX0" fmla="*/ 27268 w 3435792"/>
              <a:gd name="connsiteY0" fmla="*/ 0 h 2428893"/>
              <a:gd name="connsiteX1" fmla="*/ 3148125 w 3435792"/>
              <a:gd name="connsiteY1" fmla="*/ 10960 h 2428893"/>
              <a:gd name="connsiteX2" fmla="*/ 3435205 w 3435792"/>
              <a:gd name="connsiteY2" fmla="*/ 1244338 h 2428893"/>
              <a:gd name="connsiteX3" fmla="*/ 3185011 w 3435792"/>
              <a:gd name="connsiteY3" fmla="*/ 2428893 h 2428893"/>
              <a:gd name="connsiteX4" fmla="*/ 0 w 3435792"/>
              <a:gd name="connsiteY4" fmla="*/ 2424551 h 2428893"/>
              <a:gd name="connsiteX5" fmla="*/ 287950 w 3435792"/>
              <a:gd name="connsiteY5" fmla="*/ 1246345 h 2428893"/>
              <a:gd name="connsiteX6" fmla="*/ 27268 w 3435792"/>
              <a:gd name="connsiteY6" fmla="*/ 0 h 24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5792" h="2428893">
                <a:moveTo>
                  <a:pt x="27268" y="0"/>
                </a:moveTo>
                <a:lnTo>
                  <a:pt x="3148125" y="10960"/>
                </a:lnTo>
                <a:cubicBezTo>
                  <a:pt x="3367464" y="102265"/>
                  <a:pt x="3429057" y="841349"/>
                  <a:pt x="3435205" y="1244338"/>
                </a:cubicBezTo>
                <a:cubicBezTo>
                  <a:pt x="3441353" y="1647327"/>
                  <a:pt x="3402073" y="2202172"/>
                  <a:pt x="3185011" y="2428893"/>
                </a:cubicBezTo>
                <a:lnTo>
                  <a:pt x="0" y="2424551"/>
                </a:lnTo>
                <a:cubicBezTo>
                  <a:pt x="212894" y="2273571"/>
                  <a:pt x="275259" y="1692739"/>
                  <a:pt x="287950" y="1246345"/>
                </a:cubicBezTo>
                <a:cubicBezTo>
                  <a:pt x="251402" y="797020"/>
                  <a:pt x="250794" y="151620"/>
                  <a:pt x="27268" y="0"/>
                </a:cubicBezTo>
                <a:close/>
              </a:path>
            </a:pathLst>
          </a:custGeom>
          <a:solidFill>
            <a:srgbClr val="4F81BD">
              <a:lumMod val="40000"/>
              <a:lumOff val="60000"/>
              <a:alpha val="58824"/>
            </a:srgbClr>
          </a:solidFill>
          <a:ln w="25400" cap="flat" cmpd="sng" algn="ctr">
            <a:solidFill>
              <a:srgbClr val="0033CC"/>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GB">
              <a:solidFill>
                <a:sysClr val="window" lastClr="FFFFFF"/>
              </a:solidFill>
              <a:latin typeface="Calibri"/>
            </a:endParaRPr>
          </a:p>
        </p:txBody>
      </p:sp>
      <p:sp>
        <p:nvSpPr>
          <p:cNvPr id="87" name="Freeform 86"/>
          <p:cNvSpPr/>
          <p:nvPr/>
        </p:nvSpPr>
        <p:spPr bwMode="auto">
          <a:xfrm flipV="1">
            <a:off x="3826509" y="3117549"/>
            <a:ext cx="1507491" cy="883288"/>
          </a:xfrm>
          <a:custGeom>
            <a:avLst/>
            <a:gdLst>
              <a:gd name="connsiteX0" fmla="*/ 480237 w 4150242"/>
              <a:gd name="connsiteY0" fmla="*/ 145312 h 2691810"/>
              <a:gd name="connsiteX1" fmla="*/ 3584944 w 4150242"/>
              <a:gd name="connsiteY1" fmla="*/ 145312 h 2691810"/>
              <a:gd name="connsiteX2" fmla="*/ 3872023 w 4150242"/>
              <a:gd name="connsiteY2" fmla="*/ 1017182 h 2691810"/>
              <a:gd name="connsiteX3" fmla="*/ 3797595 w 4150242"/>
              <a:gd name="connsiteY3" fmla="*/ 2006010 h 2691810"/>
              <a:gd name="connsiteX4" fmla="*/ 3584944 w 4150242"/>
              <a:gd name="connsiteY4" fmla="*/ 2590801 h 2691810"/>
              <a:gd name="connsiteX5" fmla="*/ 480237 w 4150242"/>
              <a:gd name="connsiteY5" fmla="*/ 2558903 h 2691810"/>
              <a:gd name="connsiteX6" fmla="*/ 714153 w 4150242"/>
              <a:gd name="connsiteY6" fmla="*/ 1793359 h 2691810"/>
              <a:gd name="connsiteX7" fmla="*/ 703521 w 4150242"/>
              <a:gd name="connsiteY7" fmla="*/ 762001 h 2691810"/>
              <a:gd name="connsiteX8" fmla="*/ 480237 w 4150242"/>
              <a:gd name="connsiteY8" fmla="*/ 145312 h 2691810"/>
              <a:gd name="connsiteX0" fmla="*/ 480237 w 4152201"/>
              <a:gd name="connsiteY0" fmla="*/ 195710 h 2681730"/>
              <a:gd name="connsiteX1" fmla="*/ 3586623 w 4152201"/>
              <a:gd name="connsiteY1" fmla="*/ 135232 h 2681730"/>
              <a:gd name="connsiteX2" fmla="*/ 3873702 w 4152201"/>
              <a:gd name="connsiteY2" fmla="*/ 1007102 h 2681730"/>
              <a:gd name="connsiteX3" fmla="*/ 3799274 w 4152201"/>
              <a:gd name="connsiteY3" fmla="*/ 1995930 h 2681730"/>
              <a:gd name="connsiteX4" fmla="*/ 3586623 w 4152201"/>
              <a:gd name="connsiteY4" fmla="*/ 2580721 h 2681730"/>
              <a:gd name="connsiteX5" fmla="*/ 481916 w 4152201"/>
              <a:gd name="connsiteY5" fmla="*/ 2548823 h 2681730"/>
              <a:gd name="connsiteX6" fmla="*/ 715832 w 4152201"/>
              <a:gd name="connsiteY6" fmla="*/ 1783279 h 2681730"/>
              <a:gd name="connsiteX7" fmla="*/ 705200 w 4152201"/>
              <a:gd name="connsiteY7" fmla="*/ 751921 h 2681730"/>
              <a:gd name="connsiteX8" fmla="*/ 480237 w 4152201"/>
              <a:gd name="connsiteY8" fmla="*/ 195710 h 2681730"/>
              <a:gd name="connsiteX0" fmla="*/ 480237 w 4152199"/>
              <a:gd name="connsiteY0" fmla="*/ 255242 h 2669824"/>
              <a:gd name="connsiteX1" fmla="*/ 3586622 w 4152199"/>
              <a:gd name="connsiteY1" fmla="*/ 123326 h 2669824"/>
              <a:gd name="connsiteX2" fmla="*/ 3873701 w 4152199"/>
              <a:gd name="connsiteY2" fmla="*/ 995196 h 2669824"/>
              <a:gd name="connsiteX3" fmla="*/ 3799273 w 4152199"/>
              <a:gd name="connsiteY3" fmla="*/ 1984024 h 2669824"/>
              <a:gd name="connsiteX4" fmla="*/ 3586622 w 4152199"/>
              <a:gd name="connsiteY4" fmla="*/ 2568815 h 2669824"/>
              <a:gd name="connsiteX5" fmla="*/ 481915 w 4152199"/>
              <a:gd name="connsiteY5" fmla="*/ 2536917 h 2669824"/>
              <a:gd name="connsiteX6" fmla="*/ 715831 w 4152199"/>
              <a:gd name="connsiteY6" fmla="*/ 1771373 h 2669824"/>
              <a:gd name="connsiteX7" fmla="*/ 705199 w 4152199"/>
              <a:gd name="connsiteY7" fmla="*/ 740015 h 2669824"/>
              <a:gd name="connsiteX8" fmla="*/ 480237 w 4152199"/>
              <a:gd name="connsiteY8" fmla="*/ 255242 h 2669824"/>
              <a:gd name="connsiteX0" fmla="*/ 480237 w 4152199"/>
              <a:gd name="connsiteY0" fmla="*/ 255242 h 2669824"/>
              <a:gd name="connsiteX1" fmla="*/ 3586622 w 4152199"/>
              <a:gd name="connsiteY1" fmla="*/ 123326 h 2669824"/>
              <a:gd name="connsiteX2" fmla="*/ 3873701 w 4152199"/>
              <a:gd name="connsiteY2" fmla="*/ 995196 h 2669824"/>
              <a:gd name="connsiteX3" fmla="*/ 3799273 w 4152199"/>
              <a:gd name="connsiteY3" fmla="*/ 1984024 h 2669824"/>
              <a:gd name="connsiteX4" fmla="*/ 3586622 w 4152199"/>
              <a:gd name="connsiteY4" fmla="*/ 2568815 h 2669824"/>
              <a:gd name="connsiteX5" fmla="*/ 481915 w 4152199"/>
              <a:gd name="connsiteY5" fmla="*/ 2536917 h 2669824"/>
              <a:gd name="connsiteX6" fmla="*/ 715831 w 4152199"/>
              <a:gd name="connsiteY6" fmla="*/ 1771373 h 2669824"/>
              <a:gd name="connsiteX7" fmla="*/ 705199 w 4152199"/>
              <a:gd name="connsiteY7" fmla="*/ 740015 h 2669824"/>
              <a:gd name="connsiteX8" fmla="*/ 480237 w 4152199"/>
              <a:gd name="connsiteY8" fmla="*/ 255242 h 2669824"/>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693636"/>
              <a:gd name="connsiteX1" fmla="*/ 3586622 w 4152199"/>
              <a:gd name="connsiteY1" fmla="*/ 147138 h 2693636"/>
              <a:gd name="connsiteX2" fmla="*/ 3873701 w 4152199"/>
              <a:gd name="connsiteY2" fmla="*/ 1019008 h 2693636"/>
              <a:gd name="connsiteX3" fmla="*/ 3799273 w 4152199"/>
              <a:gd name="connsiteY3" fmla="*/ 2007836 h 2693636"/>
              <a:gd name="connsiteX4" fmla="*/ 3586622 w 4152199"/>
              <a:gd name="connsiteY4" fmla="*/ 2592627 h 2693636"/>
              <a:gd name="connsiteX5" fmla="*/ 481915 w 4152199"/>
              <a:gd name="connsiteY5" fmla="*/ 2560729 h 2693636"/>
              <a:gd name="connsiteX6" fmla="*/ 715831 w 4152199"/>
              <a:gd name="connsiteY6" fmla="*/ 1795185 h 2693636"/>
              <a:gd name="connsiteX7" fmla="*/ 705199 w 4152199"/>
              <a:gd name="connsiteY7" fmla="*/ 763827 h 2693636"/>
              <a:gd name="connsiteX8" fmla="*/ 480237 w 4152199"/>
              <a:gd name="connsiteY8" fmla="*/ 136178 h 2693636"/>
              <a:gd name="connsiteX0" fmla="*/ 480237 w 4152199"/>
              <a:gd name="connsiteY0" fmla="*/ 136178 h 2592627"/>
              <a:gd name="connsiteX1" fmla="*/ 3586622 w 4152199"/>
              <a:gd name="connsiteY1" fmla="*/ 147138 h 2592627"/>
              <a:gd name="connsiteX2" fmla="*/ 3873701 w 4152199"/>
              <a:gd name="connsiteY2" fmla="*/ 1019008 h 2592627"/>
              <a:gd name="connsiteX3" fmla="*/ 3799273 w 4152199"/>
              <a:gd name="connsiteY3" fmla="*/ 2007836 h 2592627"/>
              <a:gd name="connsiteX4" fmla="*/ 3586622 w 4152199"/>
              <a:gd name="connsiteY4" fmla="*/ 2592627 h 2592627"/>
              <a:gd name="connsiteX5" fmla="*/ 481915 w 4152199"/>
              <a:gd name="connsiteY5" fmla="*/ 2560729 h 2592627"/>
              <a:gd name="connsiteX6" fmla="*/ 715831 w 4152199"/>
              <a:gd name="connsiteY6" fmla="*/ 1795185 h 2592627"/>
              <a:gd name="connsiteX7" fmla="*/ 705199 w 4152199"/>
              <a:gd name="connsiteY7" fmla="*/ 763827 h 2592627"/>
              <a:gd name="connsiteX8" fmla="*/ 480237 w 4152199"/>
              <a:gd name="connsiteY8" fmla="*/ 136178 h 2592627"/>
              <a:gd name="connsiteX0" fmla="*/ 480237 w 4152199"/>
              <a:gd name="connsiteY0" fmla="*/ 0 h 2456449"/>
              <a:gd name="connsiteX1" fmla="*/ 3586622 w 4152199"/>
              <a:gd name="connsiteY1" fmla="*/ 10960 h 2456449"/>
              <a:gd name="connsiteX2" fmla="*/ 3873701 w 4152199"/>
              <a:gd name="connsiteY2" fmla="*/ 882830 h 2456449"/>
              <a:gd name="connsiteX3" fmla="*/ 3799273 w 4152199"/>
              <a:gd name="connsiteY3" fmla="*/ 1871658 h 2456449"/>
              <a:gd name="connsiteX4" fmla="*/ 3586622 w 4152199"/>
              <a:gd name="connsiteY4" fmla="*/ 2456449 h 2456449"/>
              <a:gd name="connsiteX5" fmla="*/ 481915 w 4152199"/>
              <a:gd name="connsiteY5" fmla="*/ 2424551 h 2456449"/>
              <a:gd name="connsiteX6" fmla="*/ 715831 w 4152199"/>
              <a:gd name="connsiteY6" fmla="*/ 1659007 h 2456449"/>
              <a:gd name="connsiteX7" fmla="*/ 705199 w 4152199"/>
              <a:gd name="connsiteY7" fmla="*/ 627649 h 2456449"/>
              <a:gd name="connsiteX8" fmla="*/ 480237 w 4152199"/>
              <a:gd name="connsiteY8" fmla="*/ 0 h 2456449"/>
              <a:gd name="connsiteX0" fmla="*/ 480237 w 4139515"/>
              <a:gd name="connsiteY0" fmla="*/ 0 h 2456449"/>
              <a:gd name="connsiteX1" fmla="*/ 3586622 w 4139515"/>
              <a:gd name="connsiteY1" fmla="*/ 10960 h 2456449"/>
              <a:gd name="connsiteX2" fmla="*/ 3873701 w 4139515"/>
              <a:gd name="connsiteY2" fmla="*/ 882830 h 2456449"/>
              <a:gd name="connsiteX3" fmla="*/ 3799273 w 4139515"/>
              <a:gd name="connsiteY3" fmla="*/ 1871658 h 2456449"/>
              <a:gd name="connsiteX4" fmla="*/ 3586622 w 4139515"/>
              <a:gd name="connsiteY4" fmla="*/ 2456449 h 2456449"/>
              <a:gd name="connsiteX5" fmla="*/ 481915 w 4139515"/>
              <a:gd name="connsiteY5" fmla="*/ 2424551 h 2456449"/>
              <a:gd name="connsiteX6" fmla="*/ 715831 w 4139515"/>
              <a:gd name="connsiteY6" fmla="*/ 1659007 h 2456449"/>
              <a:gd name="connsiteX7" fmla="*/ 705199 w 4139515"/>
              <a:gd name="connsiteY7" fmla="*/ 627649 h 2456449"/>
              <a:gd name="connsiteX8" fmla="*/ 480237 w 4139515"/>
              <a:gd name="connsiteY8" fmla="*/ 0 h 2456449"/>
              <a:gd name="connsiteX0" fmla="*/ 480237 w 4139515"/>
              <a:gd name="connsiteY0" fmla="*/ 0 h 2456449"/>
              <a:gd name="connsiteX1" fmla="*/ 3586622 w 4139515"/>
              <a:gd name="connsiteY1" fmla="*/ 10960 h 2456449"/>
              <a:gd name="connsiteX2" fmla="*/ 3837823 w 4139515"/>
              <a:gd name="connsiteY2" fmla="*/ 1285885 h 2456449"/>
              <a:gd name="connsiteX3" fmla="*/ 3799273 w 4139515"/>
              <a:gd name="connsiteY3" fmla="*/ 1871658 h 2456449"/>
              <a:gd name="connsiteX4" fmla="*/ 3586622 w 4139515"/>
              <a:gd name="connsiteY4" fmla="*/ 2456449 h 2456449"/>
              <a:gd name="connsiteX5" fmla="*/ 481915 w 4139515"/>
              <a:gd name="connsiteY5" fmla="*/ 2424551 h 2456449"/>
              <a:gd name="connsiteX6" fmla="*/ 715831 w 4139515"/>
              <a:gd name="connsiteY6" fmla="*/ 1659007 h 2456449"/>
              <a:gd name="connsiteX7" fmla="*/ 705199 w 4139515"/>
              <a:gd name="connsiteY7" fmla="*/ 627649 h 2456449"/>
              <a:gd name="connsiteX8" fmla="*/ 480237 w 4139515"/>
              <a:gd name="connsiteY8" fmla="*/ 0 h 2456449"/>
              <a:gd name="connsiteX0" fmla="*/ 480237 w 4145940"/>
              <a:gd name="connsiteY0" fmla="*/ 0 h 2456449"/>
              <a:gd name="connsiteX1" fmla="*/ 3586622 w 4145940"/>
              <a:gd name="connsiteY1" fmla="*/ 10960 h 2456449"/>
              <a:gd name="connsiteX2" fmla="*/ 3837823 w 4145940"/>
              <a:gd name="connsiteY2" fmla="*/ 1285885 h 2456449"/>
              <a:gd name="connsiteX3" fmla="*/ 3586622 w 4145940"/>
              <a:gd name="connsiteY3" fmla="*/ 2456449 h 2456449"/>
              <a:gd name="connsiteX4" fmla="*/ 481915 w 4145940"/>
              <a:gd name="connsiteY4" fmla="*/ 2424551 h 2456449"/>
              <a:gd name="connsiteX5" fmla="*/ 715831 w 4145940"/>
              <a:gd name="connsiteY5" fmla="*/ 1659007 h 2456449"/>
              <a:gd name="connsiteX6" fmla="*/ 705199 w 4145940"/>
              <a:gd name="connsiteY6" fmla="*/ 627649 h 2456449"/>
              <a:gd name="connsiteX7" fmla="*/ 480237 w 4145940"/>
              <a:gd name="connsiteY7" fmla="*/ 0 h 2456449"/>
              <a:gd name="connsiteX0" fmla="*/ 480237 w 3987386"/>
              <a:gd name="connsiteY0" fmla="*/ 0 h 2456449"/>
              <a:gd name="connsiteX1" fmla="*/ 3586622 w 3987386"/>
              <a:gd name="connsiteY1" fmla="*/ 10960 h 2456449"/>
              <a:gd name="connsiteX2" fmla="*/ 3837823 w 3987386"/>
              <a:gd name="connsiteY2" fmla="*/ 1285885 h 2456449"/>
              <a:gd name="connsiteX3" fmla="*/ 3586622 w 3987386"/>
              <a:gd name="connsiteY3" fmla="*/ 2456449 h 2456449"/>
              <a:gd name="connsiteX4" fmla="*/ 481915 w 3987386"/>
              <a:gd name="connsiteY4" fmla="*/ 2424551 h 2456449"/>
              <a:gd name="connsiteX5" fmla="*/ 715831 w 3987386"/>
              <a:gd name="connsiteY5" fmla="*/ 1659007 h 2456449"/>
              <a:gd name="connsiteX6" fmla="*/ 705199 w 3987386"/>
              <a:gd name="connsiteY6" fmla="*/ 627649 h 2456449"/>
              <a:gd name="connsiteX7" fmla="*/ 480237 w 3987386"/>
              <a:gd name="connsiteY7" fmla="*/ 0 h 2456449"/>
              <a:gd name="connsiteX0" fmla="*/ 480237 w 3987386"/>
              <a:gd name="connsiteY0" fmla="*/ 0 h 2456449"/>
              <a:gd name="connsiteX1" fmla="*/ 3586622 w 3987386"/>
              <a:gd name="connsiteY1" fmla="*/ 10960 h 2456449"/>
              <a:gd name="connsiteX2" fmla="*/ 3837823 w 3987386"/>
              <a:gd name="connsiteY2" fmla="*/ 1285885 h 2456449"/>
              <a:gd name="connsiteX3" fmla="*/ 3586622 w 3987386"/>
              <a:gd name="connsiteY3" fmla="*/ 2456449 h 2456449"/>
              <a:gd name="connsiteX4" fmla="*/ 481915 w 3987386"/>
              <a:gd name="connsiteY4" fmla="*/ 2424551 h 2456449"/>
              <a:gd name="connsiteX5" fmla="*/ 715831 w 3987386"/>
              <a:gd name="connsiteY5" fmla="*/ 1659007 h 2456449"/>
              <a:gd name="connsiteX6" fmla="*/ 705199 w 3987386"/>
              <a:gd name="connsiteY6" fmla="*/ 627649 h 2456449"/>
              <a:gd name="connsiteX7" fmla="*/ 480237 w 3987386"/>
              <a:gd name="connsiteY7"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15831 w 3837823"/>
              <a:gd name="connsiteY5" fmla="*/ 1659007 h 2456449"/>
              <a:gd name="connsiteX6" fmla="*/ 705199 w 3837823"/>
              <a:gd name="connsiteY6" fmla="*/ 627649 h 2456449"/>
              <a:gd name="connsiteX7" fmla="*/ 480237 w 3837823"/>
              <a:gd name="connsiteY7"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15831 w 3837823"/>
              <a:gd name="connsiteY5" fmla="*/ 1659007 h 2456449"/>
              <a:gd name="connsiteX6" fmla="*/ 705199 w 3837823"/>
              <a:gd name="connsiteY6" fmla="*/ 627649 h 2456449"/>
              <a:gd name="connsiteX7" fmla="*/ 480237 w 3837823"/>
              <a:gd name="connsiteY7"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05199 w 3837823"/>
              <a:gd name="connsiteY5" fmla="*/ 627649 h 2456449"/>
              <a:gd name="connsiteX6" fmla="*/ 480237 w 3837823"/>
              <a:gd name="connsiteY6"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65989 w 3837823"/>
              <a:gd name="connsiteY5" fmla="*/ 1214447 h 2456449"/>
              <a:gd name="connsiteX6" fmla="*/ 480237 w 3837823"/>
              <a:gd name="connsiteY6"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65989 w 3837823"/>
              <a:gd name="connsiteY5" fmla="*/ 1214447 h 2456449"/>
              <a:gd name="connsiteX6" fmla="*/ 480237 w 3837823"/>
              <a:gd name="connsiteY6" fmla="*/ 0 h 2456449"/>
              <a:gd name="connsiteX0" fmla="*/ 480237 w 3837823"/>
              <a:gd name="connsiteY0" fmla="*/ 0 h 2456449"/>
              <a:gd name="connsiteX1" fmla="*/ 3586622 w 3837823"/>
              <a:gd name="connsiteY1" fmla="*/ 10960 h 2456449"/>
              <a:gd name="connsiteX2" fmla="*/ 3837823 w 3837823"/>
              <a:gd name="connsiteY2" fmla="*/ 1285885 h 2456449"/>
              <a:gd name="connsiteX3" fmla="*/ 3586622 w 3837823"/>
              <a:gd name="connsiteY3" fmla="*/ 2456449 h 2456449"/>
              <a:gd name="connsiteX4" fmla="*/ 481915 w 3837823"/>
              <a:gd name="connsiteY4" fmla="*/ 2424551 h 2456449"/>
              <a:gd name="connsiteX5" fmla="*/ 765989 w 3837823"/>
              <a:gd name="connsiteY5" fmla="*/ 1285885 h 2456449"/>
              <a:gd name="connsiteX6" fmla="*/ 480237 w 3837823"/>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2 w 3357586"/>
              <a:gd name="connsiteY5" fmla="*/ 1285885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2 w 3357586"/>
              <a:gd name="connsiteY5" fmla="*/ 1285885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85751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14313 w 3357586"/>
              <a:gd name="connsiteY5" fmla="*/ 1214447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46210 w 3357586"/>
              <a:gd name="connsiteY5" fmla="*/ 1246345 h 2456449"/>
              <a:gd name="connsiteX6" fmla="*/ 0 w 3357586"/>
              <a:gd name="connsiteY6" fmla="*/ 0 h 2456449"/>
              <a:gd name="connsiteX0" fmla="*/ 0 w 3357586"/>
              <a:gd name="connsiteY0" fmla="*/ 0 h 2456449"/>
              <a:gd name="connsiteX1" fmla="*/ 3106385 w 3357586"/>
              <a:gd name="connsiteY1" fmla="*/ 10960 h 2456449"/>
              <a:gd name="connsiteX2" fmla="*/ 3357586 w 3357586"/>
              <a:gd name="connsiteY2" fmla="*/ 1285885 h 2456449"/>
              <a:gd name="connsiteX3" fmla="*/ 3106385 w 3357586"/>
              <a:gd name="connsiteY3" fmla="*/ 2456449 h 2456449"/>
              <a:gd name="connsiteX4" fmla="*/ 1678 w 3357586"/>
              <a:gd name="connsiteY4" fmla="*/ 2424551 h 2456449"/>
              <a:gd name="connsiteX5" fmla="*/ 246210 w 3357586"/>
              <a:gd name="connsiteY5" fmla="*/ 1246345 h 2456449"/>
              <a:gd name="connsiteX6" fmla="*/ 0 w 3357586"/>
              <a:gd name="connsiteY6" fmla="*/ 0 h 2456449"/>
              <a:gd name="connsiteX0" fmla="*/ 0 w 3363734"/>
              <a:gd name="connsiteY0" fmla="*/ 0 h 2428893"/>
              <a:gd name="connsiteX1" fmla="*/ 3106385 w 3363734"/>
              <a:gd name="connsiteY1" fmla="*/ 10960 h 2428893"/>
              <a:gd name="connsiteX2" fmla="*/ 3357586 w 3363734"/>
              <a:gd name="connsiteY2" fmla="*/ 1285885 h 2428893"/>
              <a:gd name="connsiteX3" fmla="*/ 3143271 w 3363734"/>
              <a:gd name="connsiteY3" fmla="*/ 2428893 h 2428893"/>
              <a:gd name="connsiteX4" fmla="*/ 1678 w 3363734"/>
              <a:gd name="connsiteY4" fmla="*/ 2424551 h 2428893"/>
              <a:gd name="connsiteX5" fmla="*/ 246210 w 3363734"/>
              <a:gd name="connsiteY5" fmla="*/ 1246345 h 2428893"/>
              <a:gd name="connsiteX6" fmla="*/ 0 w 3363734"/>
              <a:gd name="connsiteY6" fmla="*/ 0 h 2428893"/>
              <a:gd name="connsiteX0" fmla="*/ 0 w 3363734"/>
              <a:gd name="connsiteY0" fmla="*/ 0 h 2428893"/>
              <a:gd name="connsiteX1" fmla="*/ 3106385 w 3363734"/>
              <a:gd name="connsiteY1" fmla="*/ 10960 h 2428893"/>
              <a:gd name="connsiteX2" fmla="*/ 3357586 w 3363734"/>
              <a:gd name="connsiteY2" fmla="*/ 1285885 h 2428893"/>
              <a:gd name="connsiteX3" fmla="*/ 3143271 w 3363734"/>
              <a:gd name="connsiteY3" fmla="*/ 2428893 h 2428893"/>
              <a:gd name="connsiteX4" fmla="*/ 1678 w 3363734"/>
              <a:gd name="connsiteY4" fmla="*/ 2424551 h 2428893"/>
              <a:gd name="connsiteX5" fmla="*/ 246210 w 3363734"/>
              <a:gd name="connsiteY5" fmla="*/ 1246345 h 2428893"/>
              <a:gd name="connsiteX6" fmla="*/ 0 w 3363734"/>
              <a:gd name="connsiteY6" fmla="*/ 0 h 2428893"/>
              <a:gd name="connsiteX0" fmla="*/ 0 w 3399613"/>
              <a:gd name="connsiteY0" fmla="*/ 0 h 2428893"/>
              <a:gd name="connsiteX1" fmla="*/ 3106385 w 3399613"/>
              <a:gd name="connsiteY1" fmla="*/ 10960 h 2428893"/>
              <a:gd name="connsiteX2" fmla="*/ 3393465 w 3399613"/>
              <a:gd name="connsiteY2" fmla="*/ 1244338 h 2428893"/>
              <a:gd name="connsiteX3" fmla="*/ 3143271 w 3399613"/>
              <a:gd name="connsiteY3" fmla="*/ 2428893 h 2428893"/>
              <a:gd name="connsiteX4" fmla="*/ 1678 w 3399613"/>
              <a:gd name="connsiteY4" fmla="*/ 2424551 h 2428893"/>
              <a:gd name="connsiteX5" fmla="*/ 246210 w 3399613"/>
              <a:gd name="connsiteY5" fmla="*/ 1246345 h 2428893"/>
              <a:gd name="connsiteX6" fmla="*/ 0 w 3399613"/>
              <a:gd name="connsiteY6" fmla="*/ 0 h 2428893"/>
              <a:gd name="connsiteX0" fmla="*/ 41740 w 3435792"/>
              <a:gd name="connsiteY0" fmla="*/ 0 h 2428893"/>
              <a:gd name="connsiteX1" fmla="*/ 3148125 w 3435792"/>
              <a:gd name="connsiteY1" fmla="*/ 10960 h 2428893"/>
              <a:gd name="connsiteX2" fmla="*/ 3435205 w 3435792"/>
              <a:gd name="connsiteY2" fmla="*/ 1244338 h 2428893"/>
              <a:gd name="connsiteX3" fmla="*/ 3185011 w 3435792"/>
              <a:gd name="connsiteY3" fmla="*/ 2428893 h 2428893"/>
              <a:gd name="connsiteX4" fmla="*/ 0 w 3435792"/>
              <a:gd name="connsiteY4" fmla="*/ 2424551 h 2428893"/>
              <a:gd name="connsiteX5" fmla="*/ 287950 w 3435792"/>
              <a:gd name="connsiteY5" fmla="*/ 1246345 h 2428893"/>
              <a:gd name="connsiteX6" fmla="*/ 41740 w 3435792"/>
              <a:gd name="connsiteY6" fmla="*/ 0 h 2428893"/>
              <a:gd name="connsiteX0" fmla="*/ 27268 w 3435792"/>
              <a:gd name="connsiteY0" fmla="*/ 0 h 2428893"/>
              <a:gd name="connsiteX1" fmla="*/ 3148125 w 3435792"/>
              <a:gd name="connsiteY1" fmla="*/ 10960 h 2428893"/>
              <a:gd name="connsiteX2" fmla="*/ 3435205 w 3435792"/>
              <a:gd name="connsiteY2" fmla="*/ 1244338 h 2428893"/>
              <a:gd name="connsiteX3" fmla="*/ 3185011 w 3435792"/>
              <a:gd name="connsiteY3" fmla="*/ 2428893 h 2428893"/>
              <a:gd name="connsiteX4" fmla="*/ 0 w 3435792"/>
              <a:gd name="connsiteY4" fmla="*/ 2424551 h 2428893"/>
              <a:gd name="connsiteX5" fmla="*/ 287950 w 3435792"/>
              <a:gd name="connsiteY5" fmla="*/ 1246345 h 2428893"/>
              <a:gd name="connsiteX6" fmla="*/ 27268 w 3435792"/>
              <a:gd name="connsiteY6" fmla="*/ 0 h 24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5792" h="2428893">
                <a:moveTo>
                  <a:pt x="27268" y="0"/>
                </a:moveTo>
                <a:lnTo>
                  <a:pt x="3148125" y="10960"/>
                </a:lnTo>
                <a:cubicBezTo>
                  <a:pt x="3367464" y="102265"/>
                  <a:pt x="3429057" y="841349"/>
                  <a:pt x="3435205" y="1244338"/>
                </a:cubicBezTo>
                <a:cubicBezTo>
                  <a:pt x="3441353" y="1647327"/>
                  <a:pt x="3402073" y="2202172"/>
                  <a:pt x="3185011" y="2428893"/>
                </a:cubicBezTo>
                <a:lnTo>
                  <a:pt x="0" y="2424551"/>
                </a:lnTo>
                <a:cubicBezTo>
                  <a:pt x="212894" y="2273571"/>
                  <a:pt x="275259" y="1692739"/>
                  <a:pt x="287950" y="1246345"/>
                </a:cubicBezTo>
                <a:cubicBezTo>
                  <a:pt x="251402" y="797020"/>
                  <a:pt x="250794" y="151620"/>
                  <a:pt x="27268" y="0"/>
                </a:cubicBezTo>
                <a:close/>
              </a:path>
            </a:pathLst>
          </a:custGeom>
          <a:solidFill>
            <a:srgbClr val="4F81BD">
              <a:lumMod val="40000"/>
              <a:lumOff val="60000"/>
              <a:alpha val="58824"/>
            </a:srgbClr>
          </a:solidFill>
          <a:ln w="25400" cap="flat" cmpd="sng" algn="ctr">
            <a:solidFill>
              <a:srgbClr val="0033CC"/>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GB">
              <a:solidFill>
                <a:sysClr val="window" lastClr="FFFFFF"/>
              </a:solidFill>
              <a:latin typeface="Calibri"/>
            </a:endParaRPr>
          </a:p>
        </p:txBody>
      </p:sp>
      <p:grpSp>
        <p:nvGrpSpPr>
          <p:cNvPr id="9" name="Group 8"/>
          <p:cNvGrpSpPr/>
          <p:nvPr/>
        </p:nvGrpSpPr>
        <p:grpSpPr>
          <a:xfrm>
            <a:off x="152400" y="3409890"/>
            <a:ext cx="2286054" cy="1445226"/>
            <a:chOff x="-76200" y="3111741"/>
            <a:chExt cx="2286054" cy="1445226"/>
          </a:xfrm>
        </p:grpSpPr>
        <p:grpSp>
          <p:nvGrpSpPr>
            <p:cNvPr id="8" name="Group 7"/>
            <p:cNvGrpSpPr/>
            <p:nvPr/>
          </p:nvGrpSpPr>
          <p:grpSpPr>
            <a:xfrm>
              <a:off x="1447801" y="3623364"/>
              <a:ext cx="762053" cy="933603"/>
              <a:chOff x="1447801" y="3623364"/>
              <a:chExt cx="762053" cy="933603"/>
            </a:xfrm>
          </p:grpSpPr>
          <p:grpSp>
            <p:nvGrpSpPr>
              <p:cNvPr id="272" name="Group 271"/>
              <p:cNvGrpSpPr/>
              <p:nvPr/>
            </p:nvGrpSpPr>
            <p:grpSpPr>
              <a:xfrm rot="5400000">
                <a:off x="1243958" y="3827207"/>
                <a:ext cx="933603" cy="525918"/>
                <a:chOff x="457200" y="4457617"/>
                <a:chExt cx="1085821" cy="427364"/>
              </a:xfrm>
            </p:grpSpPr>
            <p:cxnSp>
              <p:nvCxnSpPr>
                <p:cNvPr id="273" name="Straight Connector 272"/>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277" name="Group 276"/>
                <p:cNvGrpSpPr/>
                <p:nvPr/>
              </p:nvGrpSpPr>
              <p:grpSpPr>
                <a:xfrm flipH="1">
                  <a:off x="1012996" y="4465798"/>
                  <a:ext cx="530025" cy="419183"/>
                  <a:chOff x="609600" y="4610017"/>
                  <a:chExt cx="530025" cy="419183"/>
                </a:xfrm>
              </p:grpSpPr>
              <p:cxnSp>
                <p:nvCxnSpPr>
                  <p:cNvPr id="278" name="Straight Connector 277"/>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82" name="Group 281"/>
              <p:cNvGrpSpPr/>
              <p:nvPr/>
            </p:nvGrpSpPr>
            <p:grpSpPr>
              <a:xfrm rot="5400000">
                <a:off x="1662120" y="3958790"/>
                <a:ext cx="841076" cy="254393"/>
                <a:chOff x="5220661" y="3675707"/>
                <a:chExt cx="978209" cy="243008"/>
              </a:xfrm>
            </p:grpSpPr>
            <p:sp>
              <p:nvSpPr>
                <p:cNvPr id="283" name="Rectangle 28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28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329" name="TextBox 328"/>
            <p:cNvSpPr txBox="1"/>
            <p:nvPr/>
          </p:nvSpPr>
          <p:spPr>
            <a:xfrm>
              <a:off x="-76200" y="3111741"/>
              <a:ext cx="2286000" cy="400110"/>
            </a:xfrm>
            <a:prstGeom prst="rect">
              <a:avLst/>
            </a:prstGeom>
            <a:noFill/>
          </p:spPr>
          <p:txBody>
            <a:bodyPr wrap="square" rtlCol="0">
              <a:spAutoFit/>
            </a:bodyPr>
            <a:lstStyle/>
            <a:p>
              <a:pPr algn="ctr" defTabSz="914400"/>
              <a:r>
                <a:rPr lang="en-US" sz="2000" dirty="0">
                  <a:solidFill>
                    <a:srgbClr val="EEECE1">
                      <a:lumMod val="25000"/>
                    </a:srgbClr>
                  </a:solidFill>
                  <a:latin typeface="Calibri"/>
                </a:rPr>
                <a:t>Source Leaf</a:t>
              </a:r>
            </a:p>
          </p:txBody>
        </p:sp>
      </p:grpSp>
      <p:grpSp>
        <p:nvGrpSpPr>
          <p:cNvPr id="10" name="Group 9"/>
          <p:cNvGrpSpPr/>
          <p:nvPr/>
        </p:nvGrpSpPr>
        <p:grpSpPr>
          <a:xfrm>
            <a:off x="6477000" y="3352800"/>
            <a:ext cx="2286000" cy="1500918"/>
            <a:chOff x="6248400" y="3054651"/>
            <a:chExt cx="2286000" cy="1500918"/>
          </a:xfrm>
        </p:grpSpPr>
        <p:grpSp>
          <p:nvGrpSpPr>
            <p:cNvPr id="51" name="Group 50"/>
            <p:cNvGrpSpPr/>
            <p:nvPr/>
          </p:nvGrpSpPr>
          <p:grpSpPr>
            <a:xfrm rot="16200000" flipH="1">
              <a:off x="6401851" y="3707741"/>
              <a:ext cx="933603" cy="762054"/>
              <a:chOff x="4148916" y="5105346"/>
              <a:chExt cx="933603" cy="762054"/>
            </a:xfrm>
          </p:grpSpPr>
          <p:grpSp>
            <p:nvGrpSpPr>
              <p:cNvPr id="53" name="Group 52"/>
              <p:cNvGrpSpPr/>
              <p:nvPr/>
            </p:nvGrpSpPr>
            <p:grpSpPr>
              <a:xfrm>
                <a:off x="4148916" y="5341482"/>
                <a:ext cx="933603" cy="525918"/>
                <a:chOff x="457200" y="4457617"/>
                <a:chExt cx="1085821" cy="427364"/>
              </a:xfrm>
            </p:grpSpPr>
            <p:cxnSp>
              <p:nvCxnSpPr>
                <p:cNvPr id="76" name="Straight Connector 75"/>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flipH="1">
                  <a:off x="1012996" y="4465798"/>
                  <a:ext cx="530025" cy="419183"/>
                  <a:chOff x="609600" y="4610017"/>
                  <a:chExt cx="530025" cy="419183"/>
                </a:xfrm>
              </p:grpSpPr>
              <p:cxnSp>
                <p:nvCxnSpPr>
                  <p:cNvPr id="81" name="Straight Connector 80"/>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4" name="Group 53"/>
              <p:cNvGrpSpPr/>
              <p:nvPr/>
            </p:nvGrpSpPr>
            <p:grpSpPr>
              <a:xfrm>
                <a:off x="4191000" y="5105346"/>
                <a:ext cx="841076" cy="254393"/>
                <a:chOff x="5220661" y="3675707"/>
                <a:chExt cx="978209" cy="243008"/>
              </a:xfrm>
            </p:grpSpPr>
            <p:sp>
              <p:nvSpPr>
                <p:cNvPr id="55" name="Rectangle 5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5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330" name="TextBox 329"/>
            <p:cNvSpPr txBox="1"/>
            <p:nvPr/>
          </p:nvSpPr>
          <p:spPr>
            <a:xfrm>
              <a:off x="6248400" y="3054651"/>
              <a:ext cx="2286000" cy="400110"/>
            </a:xfrm>
            <a:prstGeom prst="rect">
              <a:avLst/>
            </a:prstGeom>
            <a:noFill/>
          </p:spPr>
          <p:txBody>
            <a:bodyPr wrap="square" rtlCol="0">
              <a:spAutoFit/>
            </a:bodyPr>
            <a:lstStyle/>
            <a:p>
              <a:pPr algn="ctr" defTabSz="914400"/>
              <a:r>
                <a:rPr lang="en-US" sz="2000" dirty="0" err="1">
                  <a:solidFill>
                    <a:srgbClr val="EEECE1">
                      <a:lumMod val="25000"/>
                    </a:srgbClr>
                  </a:solidFill>
                  <a:latin typeface="Calibri"/>
                </a:rPr>
                <a:t>Dest</a:t>
              </a:r>
              <a:r>
                <a:rPr lang="en-US" sz="2000" dirty="0">
                  <a:solidFill>
                    <a:srgbClr val="EEECE1">
                      <a:lumMod val="25000"/>
                    </a:srgbClr>
                  </a:solidFill>
                  <a:latin typeface="Calibri"/>
                </a:rPr>
                <a:t> Leaf</a:t>
              </a:r>
            </a:p>
          </p:txBody>
        </p:sp>
      </p:grpSp>
      <p:sp>
        <p:nvSpPr>
          <p:cNvPr id="85" name="Content Placeholder 2"/>
          <p:cNvSpPr txBox="1">
            <a:spLocks/>
          </p:cNvSpPr>
          <p:nvPr/>
        </p:nvSpPr>
        <p:spPr>
          <a:xfrm>
            <a:off x="381000" y="1676400"/>
            <a:ext cx="85344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solidFill>
                  <a:prstClr val="black"/>
                </a:solidFill>
              </a:rPr>
              <a:t>Stability u</a:t>
            </a:r>
            <a:r>
              <a:rPr lang="en-US" sz="2200" dirty="0">
                <a:solidFill>
                  <a:prstClr val="black"/>
                </a:solidFill>
              </a:rPr>
              <a:t>sually requires a sophisticated control law   (e.g., </a:t>
            </a:r>
            <a:r>
              <a:rPr lang="en-US" sz="2200" dirty="0" err="1">
                <a:solidFill>
                  <a:prstClr val="black"/>
                </a:solidFill>
              </a:rPr>
              <a:t>TeXCP</a:t>
            </a:r>
            <a:r>
              <a:rPr lang="en-US" sz="2200" dirty="0">
                <a:solidFill>
                  <a:prstClr val="black"/>
                </a:solidFill>
              </a:rPr>
              <a:t>, MPTCP, </a:t>
            </a:r>
            <a:r>
              <a:rPr lang="en-US" sz="2200" dirty="0" err="1">
                <a:solidFill>
                  <a:prstClr val="black"/>
                </a:solidFill>
              </a:rPr>
              <a:t>etc</a:t>
            </a:r>
            <a:r>
              <a:rPr lang="en-US" sz="2200" dirty="0">
                <a:solidFill>
                  <a:prstClr val="black"/>
                </a:solidFill>
              </a:rPr>
              <a:t>)</a:t>
            </a:r>
          </a:p>
        </p:txBody>
      </p:sp>
      <p:grpSp>
        <p:nvGrpSpPr>
          <p:cNvPr id="17" name="Group 16"/>
          <p:cNvGrpSpPr/>
          <p:nvPr/>
        </p:nvGrpSpPr>
        <p:grpSpPr>
          <a:xfrm>
            <a:off x="838200" y="3048000"/>
            <a:ext cx="5867400" cy="2736549"/>
            <a:chOff x="609600" y="3207051"/>
            <a:chExt cx="5867400" cy="2736549"/>
          </a:xfrm>
        </p:grpSpPr>
        <p:sp>
          <p:nvSpPr>
            <p:cNvPr id="93" name="Rectangle 92"/>
            <p:cNvSpPr/>
            <p:nvPr/>
          </p:nvSpPr>
          <p:spPr>
            <a:xfrm>
              <a:off x="2209800" y="3207051"/>
              <a:ext cx="4267200" cy="273654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400"/>
              <a:endParaRPr lang="en-US" sz="1400" dirty="0">
                <a:solidFill>
                  <a:srgbClr val="000000"/>
                </a:solidFill>
                <a:latin typeface="Calibri"/>
              </a:endParaRPr>
            </a:p>
          </p:txBody>
        </p:sp>
        <p:grpSp>
          <p:nvGrpSpPr>
            <p:cNvPr id="11" name="Group 10"/>
            <p:cNvGrpSpPr/>
            <p:nvPr/>
          </p:nvGrpSpPr>
          <p:grpSpPr>
            <a:xfrm>
              <a:off x="2571303" y="3969051"/>
              <a:ext cx="3753297" cy="602949"/>
              <a:chOff x="2571303" y="3969051"/>
              <a:chExt cx="3753297" cy="602949"/>
            </a:xfrm>
          </p:grpSpPr>
          <p:cxnSp>
            <p:nvCxnSpPr>
              <p:cNvPr id="7" name="Straight Arrow Connector 6"/>
              <p:cNvCxnSpPr/>
              <p:nvPr/>
            </p:nvCxnSpPr>
            <p:spPr>
              <a:xfrm flipH="1">
                <a:off x="2571303" y="4572000"/>
                <a:ext cx="3524697" cy="0"/>
              </a:xfrm>
              <a:prstGeom prst="straightConnector1">
                <a:avLst/>
              </a:prstGeom>
              <a:ln w="50800">
                <a:solidFill>
                  <a:schemeClr val="tx1">
                    <a:lumMod val="95000"/>
                    <a:lumOff val="5000"/>
                  </a:schemeClr>
                </a:solidFill>
                <a:prstDash val="dash"/>
                <a:tailEnd type="arrow" w="lg" len="lg"/>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2590800" y="3969051"/>
                <a:ext cx="3733800" cy="430887"/>
              </a:xfrm>
              <a:prstGeom prst="rect">
                <a:avLst/>
              </a:prstGeom>
              <a:noFill/>
            </p:spPr>
            <p:txBody>
              <a:bodyPr wrap="square" rtlCol="0">
                <a:spAutoFit/>
              </a:bodyPr>
              <a:lstStyle/>
              <a:p>
                <a:pPr algn="ctr" defTabSz="914400"/>
                <a:r>
                  <a:rPr lang="en-US" sz="2200" b="1" dirty="0">
                    <a:solidFill>
                      <a:srgbClr val="EEECE1">
                        <a:lumMod val="25000"/>
                      </a:srgbClr>
                    </a:solidFill>
                    <a:latin typeface="Verdana"/>
                    <a:cs typeface="Verdana"/>
                  </a:rPr>
                  <a:t>Feedback Latency</a:t>
                </a:r>
              </a:p>
            </p:txBody>
          </p:sp>
        </p:grpSp>
        <p:sp>
          <p:nvSpPr>
            <p:cNvPr id="14" name="Freeform 13"/>
            <p:cNvSpPr/>
            <p:nvPr/>
          </p:nvSpPr>
          <p:spPr>
            <a:xfrm>
              <a:off x="2230175" y="4174661"/>
              <a:ext cx="208225" cy="801618"/>
            </a:xfrm>
            <a:custGeom>
              <a:avLst/>
              <a:gdLst>
                <a:gd name="connsiteX0" fmla="*/ 10411 w 208225"/>
                <a:gd name="connsiteY0" fmla="*/ 0 h 801618"/>
                <a:gd name="connsiteX1" fmla="*/ 208203 w 208225"/>
                <a:gd name="connsiteY1" fmla="*/ 416425 h 801618"/>
                <a:gd name="connsiteX2" fmla="*/ 0 w 208225"/>
                <a:gd name="connsiteY2" fmla="*/ 801618 h 801618"/>
              </a:gdLst>
              <a:ahLst/>
              <a:cxnLst>
                <a:cxn ang="0">
                  <a:pos x="connsiteX0" y="connsiteY0"/>
                </a:cxn>
                <a:cxn ang="0">
                  <a:pos x="connsiteX1" y="connsiteY1"/>
                </a:cxn>
                <a:cxn ang="0">
                  <a:pos x="connsiteX2" y="connsiteY2"/>
                </a:cxn>
              </a:cxnLst>
              <a:rect l="l" t="t" r="r" b="b"/>
              <a:pathLst>
                <a:path w="208225" h="801618">
                  <a:moveTo>
                    <a:pt x="10411" y="0"/>
                  </a:moveTo>
                  <a:cubicBezTo>
                    <a:pt x="110174" y="141411"/>
                    <a:pt x="209938" y="282822"/>
                    <a:pt x="208203" y="416425"/>
                  </a:cubicBezTo>
                  <a:cubicBezTo>
                    <a:pt x="206468" y="550028"/>
                    <a:pt x="0" y="801618"/>
                    <a:pt x="0" y="801618"/>
                  </a:cubicBezTo>
                </a:path>
              </a:pathLst>
            </a:custGeom>
            <a:ln w="50800">
              <a:solidFill>
                <a:srgbClr val="0033CC"/>
              </a:solidFill>
              <a:prstDash val="sysDot"/>
              <a:headEnd type="arrow"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98" name="TextBox 97"/>
            <p:cNvSpPr txBox="1"/>
            <p:nvPr/>
          </p:nvSpPr>
          <p:spPr>
            <a:xfrm>
              <a:off x="609600" y="5016741"/>
              <a:ext cx="3429000" cy="430887"/>
            </a:xfrm>
            <a:prstGeom prst="rect">
              <a:avLst/>
            </a:prstGeom>
            <a:noFill/>
          </p:spPr>
          <p:txBody>
            <a:bodyPr wrap="square" rtlCol="0">
              <a:spAutoFit/>
            </a:bodyPr>
            <a:lstStyle/>
            <a:p>
              <a:pPr algn="ctr" defTabSz="914400"/>
              <a:r>
                <a:rPr lang="en-US" sz="2200" b="1" dirty="0">
                  <a:solidFill>
                    <a:srgbClr val="0033CC"/>
                  </a:solidFill>
                  <a:latin typeface="Verdana"/>
                  <a:cs typeface="Verdana"/>
                </a:rPr>
                <a:t>Adjustment Speed</a:t>
              </a:r>
            </a:p>
          </p:txBody>
        </p:sp>
      </p:grpSp>
      <p:grpSp>
        <p:nvGrpSpPr>
          <p:cNvPr id="18" name="Group 17"/>
          <p:cNvGrpSpPr/>
          <p:nvPr/>
        </p:nvGrpSpPr>
        <p:grpSpPr>
          <a:xfrm>
            <a:off x="903990" y="3429000"/>
            <a:ext cx="5649210" cy="2228455"/>
            <a:chOff x="675390" y="3588051"/>
            <a:chExt cx="5649210" cy="2228455"/>
          </a:xfrm>
        </p:grpSpPr>
        <p:sp>
          <p:nvSpPr>
            <p:cNvPr id="99" name="TextBox 98"/>
            <p:cNvSpPr txBox="1"/>
            <p:nvPr/>
          </p:nvSpPr>
          <p:spPr>
            <a:xfrm>
              <a:off x="675390" y="5385619"/>
              <a:ext cx="3276600" cy="430887"/>
            </a:xfrm>
            <a:prstGeom prst="rect">
              <a:avLst/>
            </a:prstGeom>
            <a:noFill/>
          </p:spPr>
          <p:txBody>
            <a:bodyPr wrap="square" rtlCol="0">
              <a:spAutoFit/>
            </a:bodyPr>
            <a:lstStyle/>
            <a:p>
              <a:pPr algn="ctr" defTabSz="914400"/>
              <a:r>
                <a:rPr lang="en-US" sz="2200" dirty="0">
                  <a:solidFill>
                    <a:srgbClr val="0033CC"/>
                  </a:solidFill>
                  <a:latin typeface="Verdana"/>
                  <a:cs typeface="Verdana"/>
                </a:rPr>
                <a:t>(</a:t>
              </a:r>
              <a:r>
                <a:rPr lang="en-US" sz="2200" dirty="0" err="1">
                  <a:solidFill>
                    <a:srgbClr val="0033CC"/>
                  </a:solidFill>
                  <a:latin typeface="Verdana"/>
                  <a:cs typeface="Verdana"/>
                </a:rPr>
                <a:t>flowlet</a:t>
              </a:r>
              <a:r>
                <a:rPr lang="en-US" sz="2200" dirty="0">
                  <a:solidFill>
                    <a:srgbClr val="0033CC"/>
                  </a:solidFill>
                  <a:latin typeface="Verdana"/>
                  <a:cs typeface="Verdana"/>
                </a:rPr>
                <a:t> arrivals)</a:t>
              </a:r>
            </a:p>
          </p:txBody>
        </p:sp>
        <p:sp>
          <p:nvSpPr>
            <p:cNvPr id="100" name="TextBox 99"/>
            <p:cNvSpPr txBox="1"/>
            <p:nvPr/>
          </p:nvSpPr>
          <p:spPr>
            <a:xfrm>
              <a:off x="2590800" y="3588051"/>
              <a:ext cx="3733800" cy="430887"/>
            </a:xfrm>
            <a:prstGeom prst="rect">
              <a:avLst/>
            </a:prstGeom>
            <a:noFill/>
          </p:spPr>
          <p:txBody>
            <a:bodyPr wrap="square" rtlCol="0">
              <a:spAutoFit/>
            </a:bodyPr>
            <a:lstStyle/>
            <a:p>
              <a:pPr algn="ctr" defTabSz="914400"/>
              <a:r>
                <a:rPr lang="en-US" sz="2200" dirty="0">
                  <a:solidFill>
                    <a:srgbClr val="EEECE1">
                      <a:lumMod val="25000"/>
                    </a:srgbClr>
                  </a:solidFill>
                  <a:latin typeface="Verdana"/>
                  <a:cs typeface="Verdana"/>
                </a:rPr>
                <a:t>(few microseconds)</a:t>
              </a:r>
            </a:p>
          </p:txBody>
        </p:sp>
      </p:grpSp>
      <p:sp>
        <p:nvSpPr>
          <p:cNvPr id="19" name="Rounded Rectangle 18"/>
          <p:cNvSpPr/>
          <p:nvPr/>
        </p:nvSpPr>
        <p:spPr>
          <a:xfrm>
            <a:off x="478866" y="5788308"/>
            <a:ext cx="8187114" cy="7912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spcBef>
                <a:spcPct val="20000"/>
              </a:spcBef>
            </a:pPr>
            <a:r>
              <a:rPr lang="en-US" sz="2800" dirty="0">
                <a:solidFill>
                  <a:prstClr val="white"/>
                </a:solidFill>
                <a:latin typeface="Verdana" pitchFamily="34" charset="0"/>
                <a:ea typeface="Verdana" pitchFamily="34" charset="0"/>
                <a:cs typeface="Verdana" pitchFamily="34" charset="0"/>
              </a:rPr>
              <a:t>Near-zero latency + </a:t>
            </a:r>
            <a:r>
              <a:rPr lang="en-US" sz="2800" dirty="0" err="1">
                <a:solidFill>
                  <a:prstClr val="white"/>
                </a:solidFill>
                <a:latin typeface="Verdana" pitchFamily="34" charset="0"/>
                <a:ea typeface="Verdana" pitchFamily="34" charset="0"/>
                <a:cs typeface="Verdana" pitchFamily="34" charset="0"/>
              </a:rPr>
              <a:t>flowlets</a:t>
            </a:r>
            <a:r>
              <a:rPr lang="en-US" sz="2800" dirty="0">
                <a:solidFill>
                  <a:prstClr val="white"/>
                </a:solidFill>
                <a:latin typeface="Verdana" pitchFamily="34" charset="0"/>
                <a:ea typeface="Verdana" pitchFamily="34" charset="0"/>
                <a:cs typeface="Verdana" pitchFamily="34" charset="0"/>
              </a:rPr>
              <a:t> </a:t>
            </a:r>
            <a:r>
              <a:rPr lang="en-US" sz="2800" dirty="0">
                <a:solidFill>
                  <a:prstClr val="white"/>
                </a:solidFill>
                <a:latin typeface="Wingdings"/>
                <a:ea typeface="Wingdings"/>
                <a:cs typeface="Wingdings"/>
                <a:sym typeface="Wingdings"/>
              </a:rPr>
              <a:t></a:t>
            </a:r>
            <a:r>
              <a:rPr lang="en-US" sz="2800" dirty="0">
                <a:solidFill>
                  <a:prstClr val="white"/>
                </a:solidFill>
                <a:latin typeface="Verdana" pitchFamily="34" charset="0"/>
                <a:ea typeface="Verdana" pitchFamily="34" charset="0"/>
                <a:cs typeface="Verdana" pitchFamily="34" charset="0"/>
              </a:rPr>
              <a:t> stable</a:t>
            </a:r>
          </a:p>
        </p:txBody>
      </p:sp>
    </p:spTree>
    <p:custDataLst>
      <p:tags r:id="rId1"/>
    </p:custDataLst>
    <p:extLst>
      <p:ext uri="{BB962C8B-B14F-4D97-AF65-F5344CB8AC3E}">
        <p14:creationId xmlns:p14="http://schemas.microsoft.com/office/powerpoint/2010/main" val="3646575735"/>
      </p:ext>
    </p:extLst>
  </p:cSld>
  <p:clrMapOvr>
    <a:masterClrMapping/>
  </p:clrMapOvr>
  <mc:AlternateContent xmlns:mc="http://schemas.openxmlformats.org/markup-compatibility/2006" xmlns:p14="http://schemas.microsoft.com/office/powerpoint/2010/main">
    <mc:Choice Requires="p14">
      <p:transition spd="slow" p14:dur="2000" advTm="91714"/>
    </mc:Choice>
    <mc:Fallback xmlns="">
      <p:transition xmlns:p14="http://schemas.microsoft.com/office/powerpoint/2010/main" spd="slow" advTm="917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6" grpId="0" animBg="1"/>
      <p:bldP spid="6" grpId="1"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Far is this from Optimal? </a:t>
            </a:r>
          </a:p>
        </p:txBody>
      </p:sp>
      <p:sp>
        <p:nvSpPr>
          <p:cNvPr id="3" name="Content Placeholder 2"/>
          <p:cNvSpPr>
            <a:spLocks noGrp="1"/>
          </p:cNvSpPr>
          <p:nvPr>
            <p:ph idx="1"/>
          </p:nvPr>
        </p:nvSpPr>
        <p:spPr>
          <a:xfrm>
            <a:off x="381000" y="4110957"/>
            <a:ext cx="3027145" cy="533399"/>
          </a:xfrm>
        </p:spPr>
        <p:txBody>
          <a:bodyPr>
            <a:normAutofit/>
          </a:bodyPr>
          <a:lstStyle/>
          <a:p>
            <a:pPr marL="0" indent="0">
              <a:buNone/>
            </a:pPr>
            <a:r>
              <a:rPr lang="en-US" sz="2400" dirty="0"/>
              <a:t>Price of Anarchy</a:t>
            </a:r>
          </a:p>
          <a:p>
            <a:pPr marL="0" indent="0">
              <a:buNone/>
            </a:pPr>
            <a:endParaRPr lang="en-US" sz="2400" dirty="0"/>
          </a:p>
          <a:p>
            <a:pPr marL="0" indent="0">
              <a:buNone/>
            </a:pPr>
            <a:endParaRPr lang="en-US" sz="2000" dirty="0"/>
          </a:p>
        </p:txBody>
      </p:sp>
      <p:sp>
        <p:nvSpPr>
          <p:cNvPr id="4" name="Slide Number Placeholder 3"/>
          <p:cNvSpPr>
            <a:spLocks noGrp="1"/>
          </p:cNvSpPr>
          <p:nvPr>
            <p:ph type="sldNum" sz="quarter" idx="12"/>
          </p:nvPr>
        </p:nvSpPr>
        <p:spPr/>
        <p:txBody>
          <a:bodyPr/>
          <a:lstStyle/>
          <a:p>
            <a:fld id="{3AC99A5B-5B03-425B-9284-2F10A88898BE}" type="slidenum">
              <a:rPr lang="en-US" smtClean="0">
                <a:solidFill>
                  <a:prstClr val="black">
                    <a:tint val="75000"/>
                  </a:prstClr>
                </a:solidFill>
              </a:rPr>
              <a:pPr/>
              <a:t>22</a:t>
            </a:fld>
            <a:endParaRPr lang="en-US">
              <a:solidFill>
                <a:prstClr val="black">
                  <a:tint val="75000"/>
                </a:prstClr>
              </a:solidFill>
            </a:endParaRPr>
          </a:p>
        </p:txBody>
      </p:sp>
      <p:grpSp>
        <p:nvGrpSpPr>
          <p:cNvPr id="166" name="Group 165"/>
          <p:cNvGrpSpPr/>
          <p:nvPr/>
        </p:nvGrpSpPr>
        <p:grpSpPr>
          <a:xfrm>
            <a:off x="4572000" y="1671935"/>
            <a:ext cx="4499100" cy="4424065"/>
            <a:chOff x="4572000" y="2129135"/>
            <a:chExt cx="4499100" cy="4424065"/>
          </a:xfrm>
        </p:grpSpPr>
        <p:grpSp>
          <p:nvGrpSpPr>
            <p:cNvPr id="131" name="Group 130"/>
            <p:cNvGrpSpPr/>
            <p:nvPr/>
          </p:nvGrpSpPr>
          <p:grpSpPr>
            <a:xfrm>
              <a:off x="4572000" y="2967023"/>
              <a:ext cx="4419600" cy="2900377"/>
              <a:chOff x="1816100" y="3251378"/>
              <a:chExt cx="5031323" cy="3301822"/>
            </a:xfrm>
          </p:grpSpPr>
          <p:cxnSp>
            <p:nvCxnSpPr>
              <p:cNvPr id="5" name="Straight Arrow Connector 4"/>
              <p:cNvCxnSpPr>
                <a:stCxn id="33" idx="0"/>
              </p:cNvCxnSpPr>
              <p:nvPr/>
            </p:nvCxnSpPr>
            <p:spPr>
              <a:xfrm flipV="1">
                <a:off x="2726501" y="3920929"/>
                <a:ext cx="1685654" cy="167640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698689" y="3906816"/>
                <a:ext cx="535782" cy="168125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854743" y="3930199"/>
                <a:ext cx="2827444" cy="167799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25" idx="3"/>
              </p:cNvCxnSpPr>
              <p:nvPr/>
            </p:nvCxnSpPr>
            <p:spPr>
              <a:xfrm flipH="1" flipV="1">
                <a:off x="3262281" y="3916086"/>
                <a:ext cx="1168414" cy="170138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5" idx="0"/>
              </p:cNvCxnSpPr>
              <p:nvPr/>
            </p:nvCxnSpPr>
            <p:spPr>
              <a:xfrm flipH="1" flipV="1">
                <a:off x="4467777" y="3800409"/>
                <a:ext cx="77989" cy="180525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21" idx="2"/>
              </p:cNvCxnSpPr>
              <p:nvPr/>
            </p:nvCxnSpPr>
            <p:spPr>
              <a:xfrm flipV="1">
                <a:off x="4671723" y="3929016"/>
                <a:ext cx="1129981" cy="166991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5923215" y="3939470"/>
                <a:ext cx="556219" cy="165945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90" idx="1"/>
              </p:cNvCxnSpPr>
              <p:nvPr/>
            </p:nvCxnSpPr>
            <p:spPr>
              <a:xfrm flipH="1" flipV="1">
                <a:off x="4536874" y="3910660"/>
                <a:ext cx="1761291" cy="176270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383152" y="3911658"/>
                <a:ext cx="2706929" cy="1687267"/>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220155" y="3255221"/>
                <a:ext cx="506751" cy="664708"/>
                <a:chOff x="1027560" y="1988818"/>
                <a:chExt cx="545969" cy="678181"/>
              </a:xfrm>
            </p:grpSpPr>
            <p:sp>
              <p:nvSpPr>
                <p:cNvPr id="15" name="Cube 1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1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19" name="Group 18"/>
              <p:cNvGrpSpPr/>
              <p:nvPr/>
            </p:nvGrpSpPr>
            <p:grpSpPr>
              <a:xfrm>
                <a:off x="5481494" y="3268081"/>
                <a:ext cx="506751" cy="664708"/>
                <a:chOff x="1027560" y="1988818"/>
                <a:chExt cx="545969" cy="678181"/>
              </a:xfrm>
            </p:grpSpPr>
            <p:sp>
              <p:nvSpPr>
                <p:cNvPr id="20" name="Cube 1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2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24" name="Group 23"/>
              <p:cNvGrpSpPr/>
              <p:nvPr/>
            </p:nvGrpSpPr>
            <p:grpSpPr>
              <a:xfrm>
                <a:off x="2945562" y="3251378"/>
                <a:ext cx="506751" cy="664708"/>
                <a:chOff x="1027560" y="1988818"/>
                <a:chExt cx="545969" cy="678181"/>
              </a:xfrm>
            </p:grpSpPr>
            <p:sp>
              <p:nvSpPr>
                <p:cNvPr id="25" name="Cube 2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2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cxnSp>
            <p:nvCxnSpPr>
              <p:cNvPr id="29" name="Straight Connector 28"/>
              <p:cNvCxnSpPr>
                <a:stCxn id="98" idx="0"/>
                <a:endCxn id="33" idx="2"/>
              </p:cNvCxnSpPr>
              <p:nvPr/>
            </p:nvCxnSpPr>
            <p:spPr>
              <a:xfrm flipV="1">
                <a:off x="2296805" y="5835518"/>
                <a:ext cx="42969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99" idx="0"/>
                <a:endCxn id="33" idx="2"/>
              </p:cNvCxnSpPr>
              <p:nvPr/>
            </p:nvCxnSpPr>
            <p:spPr>
              <a:xfrm flipV="1">
                <a:off x="2716635" y="5835518"/>
                <a:ext cx="986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00" idx="0"/>
                <a:endCxn id="33" idx="2"/>
              </p:cNvCxnSpPr>
              <p:nvPr/>
            </p:nvCxnSpPr>
            <p:spPr>
              <a:xfrm flipH="1" flipV="1">
                <a:off x="2726500" y="5835518"/>
                <a:ext cx="411915" cy="39305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2332765" y="5597338"/>
                <a:ext cx="787471" cy="238179"/>
                <a:chOff x="5220661" y="3675707"/>
                <a:chExt cx="978209" cy="243008"/>
              </a:xfrm>
            </p:grpSpPr>
            <p:sp>
              <p:nvSpPr>
                <p:cNvPr id="33" name="Rectangle 3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3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4" name="Group 53"/>
              <p:cNvGrpSpPr/>
              <p:nvPr/>
            </p:nvGrpSpPr>
            <p:grpSpPr>
              <a:xfrm>
                <a:off x="4152030" y="5605660"/>
                <a:ext cx="787471" cy="238179"/>
                <a:chOff x="5220661" y="3675707"/>
                <a:chExt cx="978209" cy="243008"/>
              </a:xfrm>
            </p:grpSpPr>
            <p:sp>
              <p:nvSpPr>
                <p:cNvPr id="55" name="Rectangle 5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5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6" name="Group 75"/>
              <p:cNvGrpSpPr/>
              <p:nvPr/>
            </p:nvGrpSpPr>
            <p:grpSpPr>
              <a:xfrm>
                <a:off x="5831352" y="5597338"/>
                <a:ext cx="787471" cy="238179"/>
                <a:chOff x="5220661" y="3675707"/>
                <a:chExt cx="978209" cy="243008"/>
              </a:xfrm>
            </p:grpSpPr>
            <p:sp>
              <p:nvSpPr>
                <p:cNvPr id="77" name="Rectangle 76"/>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7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Rectangle 97"/>
              <p:cNvSpPr/>
              <p:nvPr/>
            </p:nvSpPr>
            <p:spPr>
              <a:xfrm>
                <a:off x="2120900" y="6228570"/>
                <a:ext cx="351808" cy="31148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900" kern="0" dirty="0">
                    <a:solidFill>
                      <a:prstClr val="white"/>
                    </a:solidFill>
                    <a:latin typeface="Calibri"/>
                  </a:rPr>
                  <a:t>H1</a:t>
                </a:r>
              </a:p>
            </p:txBody>
          </p:sp>
          <p:sp>
            <p:nvSpPr>
              <p:cNvPr id="99" name="Rectangle 98"/>
              <p:cNvSpPr/>
              <p:nvPr/>
            </p:nvSpPr>
            <p:spPr>
              <a:xfrm>
                <a:off x="2540731" y="6228570"/>
                <a:ext cx="351808" cy="31148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900" kern="0" dirty="0">
                    <a:solidFill>
                      <a:prstClr val="white"/>
                    </a:solidFill>
                    <a:latin typeface="Calibri"/>
                  </a:rPr>
                  <a:t>H2</a:t>
                </a:r>
              </a:p>
            </p:txBody>
          </p:sp>
          <p:sp>
            <p:nvSpPr>
              <p:cNvPr id="100" name="Rectangle 99"/>
              <p:cNvSpPr/>
              <p:nvPr/>
            </p:nvSpPr>
            <p:spPr>
              <a:xfrm>
                <a:off x="2962511" y="6228570"/>
                <a:ext cx="351808" cy="311481"/>
              </a:xfrm>
              <a:prstGeom prst="rect">
                <a:avLst/>
              </a:prstGeom>
              <a:solidFill>
                <a:srgbClr val="008000"/>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400">
                  <a:defRPr/>
                </a:pPr>
                <a:r>
                  <a:rPr lang="en-US" sz="900" kern="0" dirty="0">
                    <a:solidFill>
                      <a:prstClr val="white"/>
                    </a:solidFill>
                    <a:latin typeface="Calibri"/>
                  </a:rPr>
                  <a:t>H3</a:t>
                </a:r>
              </a:p>
            </p:txBody>
          </p:sp>
          <p:cxnSp>
            <p:nvCxnSpPr>
              <p:cNvPr id="101" name="Straight Connector 100"/>
              <p:cNvCxnSpPr>
                <a:stCxn id="104" idx="0"/>
                <a:endCxn id="55" idx="2"/>
              </p:cNvCxnSpPr>
              <p:nvPr/>
            </p:nvCxnSpPr>
            <p:spPr>
              <a:xfrm flipV="1">
                <a:off x="4121897" y="5843840"/>
                <a:ext cx="423869"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05" idx="0"/>
                <a:endCxn id="55" idx="2"/>
              </p:cNvCxnSpPr>
              <p:nvPr/>
            </p:nvCxnSpPr>
            <p:spPr>
              <a:xfrm flipV="1">
                <a:off x="4541727" y="5843840"/>
                <a:ext cx="4039"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106" idx="0"/>
                <a:endCxn id="55" idx="2"/>
              </p:cNvCxnSpPr>
              <p:nvPr/>
            </p:nvCxnSpPr>
            <p:spPr>
              <a:xfrm flipH="1" flipV="1">
                <a:off x="4545766" y="5843840"/>
                <a:ext cx="417741" cy="389545"/>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3945992" y="6233385"/>
                <a:ext cx="351808" cy="311481"/>
              </a:xfrm>
              <a:prstGeom prst="rect">
                <a:avLst/>
              </a:prstGeom>
              <a:solidFill>
                <a:srgbClr val="0033CC"/>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900" kern="0" dirty="0">
                    <a:solidFill>
                      <a:prstClr val="white"/>
                    </a:solidFill>
                    <a:latin typeface="Calibri"/>
                  </a:rPr>
                  <a:t>H4</a:t>
                </a:r>
              </a:p>
            </p:txBody>
          </p:sp>
          <p:sp>
            <p:nvSpPr>
              <p:cNvPr id="105" name="Rectangle 104"/>
              <p:cNvSpPr/>
              <p:nvPr/>
            </p:nvSpPr>
            <p:spPr>
              <a:xfrm>
                <a:off x="4365823" y="6233385"/>
                <a:ext cx="351808" cy="311481"/>
              </a:xfrm>
              <a:prstGeom prst="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defRPr/>
                </a:pPr>
                <a:r>
                  <a:rPr lang="en-US" sz="900" kern="0" dirty="0">
                    <a:solidFill>
                      <a:prstClr val="white"/>
                    </a:solidFill>
                    <a:latin typeface="Calibri"/>
                  </a:rPr>
                  <a:t>H5</a:t>
                </a:r>
              </a:p>
            </p:txBody>
          </p:sp>
          <p:sp>
            <p:nvSpPr>
              <p:cNvPr id="106" name="Rectangle 105"/>
              <p:cNvSpPr/>
              <p:nvPr/>
            </p:nvSpPr>
            <p:spPr>
              <a:xfrm>
                <a:off x="4787603" y="6233385"/>
                <a:ext cx="351808" cy="311481"/>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900" kern="0" dirty="0">
                    <a:solidFill>
                      <a:prstClr val="white"/>
                    </a:solidFill>
                    <a:latin typeface="Calibri"/>
                  </a:rPr>
                  <a:t>H6</a:t>
                </a:r>
              </a:p>
            </p:txBody>
          </p:sp>
          <p:cxnSp>
            <p:nvCxnSpPr>
              <p:cNvPr id="107" name="Straight Connector 106"/>
              <p:cNvCxnSpPr>
                <a:stCxn id="108" idx="0"/>
                <a:endCxn id="77" idx="2"/>
              </p:cNvCxnSpPr>
              <p:nvPr/>
            </p:nvCxnSpPr>
            <p:spPr>
              <a:xfrm flipV="1">
                <a:off x="5805105" y="5835518"/>
                <a:ext cx="419983" cy="394361"/>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5629200" y="6229878"/>
                <a:ext cx="351808" cy="311481"/>
              </a:xfrm>
              <a:prstGeom prst="rect">
                <a:avLst/>
              </a:prstGeom>
              <a:solidFill>
                <a:srgbClr val="0033CC"/>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900" kern="0" dirty="0">
                    <a:solidFill>
                      <a:prstClr val="white"/>
                    </a:solidFill>
                    <a:latin typeface="Calibri"/>
                  </a:rPr>
                  <a:t>H7</a:t>
                </a:r>
              </a:p>
            </p:txBody>
          </p:sp>
          <p:sp>
            <p:nvSpPr>
              <p:cNvPr id="109" name="TextBox 108"/>
              <p:cNvSpPr txBox="1"/>
              <p:nvPr/>
            </p:nvSpPr>
            <p:spPr>
              <a:xfrm>
                <a:off x="1816100" y="5461178"/>
                <a:ext cx="609600" cy="400110"/>
              </a:xfrm>
              <a:prstGeom prst="rect">
                <a:avLst/>
              </a:prstGeom>
              <a:noFill/>
            </p:spPr>
            <p:txBody>
              <a:bodyPr wrap="square" rtlCol="0">
                <a:spAutoFit/>
              </a:bodyPr>
              <a:lstStyle/>
              <a:p>
                <a:pPr algn="ctr" defTabSz="914400"/>
                <a:r>
                  <a:rPr lang="en-US" sz="2000" dirty="0">
                    <a:solidFill>
                      <a:prstClr val="black"/>
                    </a:solidFill>
                    <a:latin typeface="Calibri"/>
                  </a:rPr>
                  <a:t>L0</a:t>
                </a:r>
              </a:p>
            </p:txBody>
          </p:sp>
          <p:sp>
            <p:nvSpPr>
              <p:cNvPr id="110" name="TextBox 109"/>
              <p:cNvSpPr txBox="1"/>
              <p:nvPr/>
            </p:nvSpPr>
            <p:spPr>
              <a:xfrm>
                <a:off x="3644900" y="5461178"/>
                <a:ext cx="609600" cy="400110"/>
              </a:xfrm>
              <a:prstGeom prst="rect">
                <a:avLst/>
              </a:prstGeom>
              <a:noFill/>
            </p:spPr>
            <p:txBody>
              <a:bodyPr wrap="square" rtlCol="0">
                <a:spAutoFit/>
              </a:bodyPr>
              <a:lstStyle/>
              <a:p>
                <a:pPr algn="ctr" defTabSz="914400"/>
                <a:r>
                  <a:rPr lang="en-US" sz="2000" dirty="0">
                    <a:solidFill>
                      <a:prstClr val="black"/>
                    </a:solidFill>
                    <a:latin typeface="Calibri"/>
                  </a:rPr>
                  <a:t>L1</a:t>
                </a:r>
              </a:p>
            </p:txBody>
          </p:sp>
          <p:sp>
            <p:nvSpPr>
              <p:cNvPr id="111" name="TextBox 110"/>
              <p:cNvSpPr txBox="1"/>
              <p:nvPr/>
            </p:nvSpPr>
            <p:spPr>
              <a:xfrm>
                <a:off x="5372100" y="5461178"/>
                <a:ext cx="508000" cy="400110"/>
              </a:xfrm>
              <a:prstGeom prst="rect">
                <a:avLst/>
              </a:prstGeom>
              <a:noFill/>
            </p:spPr>
            <p:txBody>
              <a:bodyPr wrap="square" rtlCol="0">
                <a:spAutoFit/>
              </a:bodyPr>
              <a:lstStyle/>
              <a:p>
                <a:pPr algn="ctr" defTabSz="914400"/>
                <a:r>
                  <a:rPr lang="en-US" sz="2000" dirty="0">
                    <a:solidFill>
                      <a:prstClr val="black"/>
                    </a:solidFill>
                    <a:latin typeface="Calibri"/>
                  </a:rPr>
                  <a:t>L2</a:t>
                </a:r>
              </a:p>
            </p:txBody>
          </p:sp>
          <p:grpSp>
            <p:nvGrpSpPr>
              <p:cNvPr id="113" name="Group 112"/>
              <p:cNvGrpSpPr/>
              <p:nvPr/>
            </p:nvGrpSpPr>
            <p:grpSpPr>
              <a:xfrm>
                <a:off x="6225088" y="5835517"/>
                <a:ext cx="622335" cy="713418"/>
                <a:chOff x="8064465" y="5632139"/>
                <a:chExt cx="622335" cy="713418"/>
              </a:xfrm>
            </p:grpSpPr>
            <p:sp>
              <p:nvSpPr>
                <p:cNvPr id="114" name="Rectangle 113"/>
                <p:cNvSpPr/>
                <p:nvPr/>
              </p:nvSpPr>
              <p:spPr>
                <a:xfrm>
                  <a:off x="8334992" y="6034076"/>
                  <a:ext cx="351808" cy="311481"/>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900" kern="0" dirty="0">
                      <a:solidFill>
                        <a:prstClr val="white"/>
                      </a:solidFill>
                      <a:latin typeface="Calibri"/>
                    </a:rPr>
                    <a:t>H9</a:t>
                  </a:r>
                </a:p>
              </p:txBody>
            </p:sp>
            <p:cxnSp>
              <p:nvCxnSpPr>
                <p:cNvPr id="115" name="Straight Connector 114"/>
                <p:cNvCxnSpPr>
                  <a:stCxn id="114" idx="0"/>
                  <a:endCxn id="77" idx="2"/>
                </p:cNvCxnSpPr>
                <p:nvPr/>
              </p:nvCxnSpPr>
              <p:spPr>
                <a:xfrm flipH="1" flipV="1">
                  <a:off x="8064465" y="5632139"/>
                  <a:ext cx="446431" cy="401937"/>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sp>
            <p:nvSpPr>
              <p:cNvPr id="116" name="Rectangle 115"/>
              <p:cNvSpPr/>
              <p:nvPr/>
            </p:nvSpPr>
            <p:spPr>
              <a:xfrm>
                <a:off x="6066226" y="6241719"/>
                <a:ext cx="351808" cy="311481"/>
              </a:xfrm>
              <a:prstGeom prst="rect">
                <a:avLst/>
              </a:prstGeom>
              <a:solidFill>
                <a:srgbClr val="00800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900" kern="0" dirty="0">
                    <a:solidFill>
                      <a:prstClr val="white"/>
                    </a:solidFill>
                    <a:latin typeface="Calibri"/>
                  </a:rPr>
                  <a:t>H8</a:t>
                </a:r>
              </a:p>
            </p:txBody>
          </p:sp>
          <p:cxnSp>
            <p:nvCxnSpPr>
              <p:cNvPr id="117" name="Straight Connector 116"/>
              <p:cNvCxnSpPr>
                <a:stCxn id="116" idx="0"/>
                <a:endCxn id="77" idx="2"/>
              </p:cNvCxnSpPr>
              <p:nvPr/>
            </p:nvCxnSpPr>
            <p:spPr>
              <a:xfrm flipH="1" flipV="1">
                <a:off x="6225088" y="5835517"/>
                <a:ext cx="17042" cy="40620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H="1" flipV="1">
                <a:off x="4699535" y="3930200"/>
                <a:ext cx="1659385" cy="165945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2572981" y="3901613"/>
                <a:ext cx="535782" cy="168125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165" name="Group 164"/>
            <p:cNvGrpSpPr/>
            <p:nvPr/>
          </p:nvGrpSpPr>
          <p:grpSpPr>
            <a:xfrm>
              <a:off x="4572000" y="2129135"/>
              <a:ext cx="4499100" cy="4424065"/>
              <a:chOff x="4572000" y="2052935"/>
              <a:chExt cx="4499100" cy="4424065"/>
            </a:xfrm>
          </p:grpSpPr>
          <p:sp>
            <p:nvSpPr>
              <p:cNvPr id="138" name="TextBox 137"/>
              <p:cNvSpPr txBox="1"/>
              <p:nvPr/>
            </p:nvSpPr>
            <p:spPr>
              <a:xfrm>
                <a:off x="4980517" y="2052935"/>
                <a:ext cx="3934883" cy="76944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defTabSz="914400"/>
                <a:r>
                  <a:rPr lang="en-US" sz="2400" dirty="0">
                    <a:solidFill>
                      <a:prstClr val="black"/>
                    </a:solidFill>
                    <a:latin typeface="Verdana"/>
                    <a:cs typeface="Verdana"/>
                  </a:rPr>
                  <a:t>bottleneck routing game</a:t>
                </a:r>
              </a:p>
              <a:p>
                <a:pPr algn="ctr" defTabSz="914400"/>
                <a:r>
                  <a:rPr lang="en-US" sz="2000" dirty="0">
                    <a:solidFill>
                      <a:srgbClr val="BD0A12"/>
                    </a:solidFill>
                    <a:latin typeface="Verdana"/>
                    <a:cs typeface="Verdana"/>
                  </a:rPr>
                  <a:t>(Banner &amp; </a:t>
                </a:r>
                <a:r>
                  <a:rPr lang="en-US" sz="2000" dirty="0" err="1">
                    <a:solidFill>
                      <a:srgbClr val="BD0A12"/>
                    </a:solidFill>
                    <a:latin typeface="Verdana"/>
                    <a:cs typeface="Verdana"/>
                  </a:rPr>
                  <a:t>Orda</a:t>
                </a:r>
                <a:r>
                  <a:rPr lang="en-US" sz="2000" dirty="0">
                    <a:solidFill>
                      <a:srgbClr val="BD0A12"/>
                    </a:solidFill>
                    <a:latin typeface="Verdana"/>
                    <a:cs typeface="Verdana"/>
                  </a:rPr>
                  <a:t>, 2007)</a:t>
                </a:r>
              </a:p>
            </p:txBody>
          </p:sp>
          <p:grpSp>
            <p:nvGrpSpPr>
              <p:cNvPr id="139" name="Group 138"/>
              <p:cNvGrpSpPr/>
              <p:nvPr/>
            </p:nvGrpSpPr>
            <p:grpSpPr>
              <a:xfrm>
                <a:off x="4572000" y="5199198"/>
                <a:ext cx="4499100" cy="1277802"/>
                <a:chOff x="3657600" y="5257800"/>
                <a:chExt cx="5365955" cy="1524000"/>
              </a:xfrm>
            </p:grpSpPr>
            <p:pic>
              <p:nvPicPr>
                <p:cNvPr id="132" name="Picture 131"/>
                <p:cNvPicPr>
                  <a:picLocks noChangeAspect="1"/>
                </p:cNvPicPr>
                <p:nvPr/>
              </p:nvPicPr>
              <p:blipFill>
                <a:blip r:embed="rId7"/>
                <a:stretch>
                  <a:fillRect/>
                </a:stretch>
              </p:blipFill>
              <p:spPr>
                <a:xfrm>
                  <a:off x="3657600" y="5257800"/>
                  <a:ext cx="1862244" cy="1524000"/>
                </a:xfrm>
                <a:prstGeom prst="rect">
                  <a:avLst/>
                </a:prstGeom>
              </p:spPr>
            </p:pic>
            <p:pic>
              <p:nvPicPr>
                <p:cNvPr id="135" name="Picture 134"/>
                <p:cNvPicPr>
                  <a:picLocks noChangeAspect="1"/>
                </p:cNvPicPr>
                <p:nvPr/>
              </p:nvPicPr>
              <p:blipFill>
                <a:blip r:embed="rId8"/>
                <a:stretch>
                  <a:fillRect/>
                </a:stretch>
              </p:blipFill>
              <p:spPr>
                <a:xfrm>
                  <a:off x="6934200" y="5257800"/>
                  <a:ext cx="2089355" cy="1295400"/>
                </a:xfrm>
                <a:prstGeom prst="rect">
                  <a:avLst/>
                </a:prstGeom>
              </p:spPr>
            </p:pic>
            <p:pic>
              <p:nvPicPr>
                <p:cNvPr id="137" name="Picture 136"/>
                <p:cNvPicPr>
                  <a:picLocks noChangeAspect="1"/>
                </p:cNvPicPr>
                <p:nvPr/>
              </p:nvPicPr>
              <p:blipFill rotWithShape="1">
                <a:blip r:embed="rId9"/>
                <a:srcRect l="7303" t="3359" r="8098" b="10602"/>
                <a:stretch/>
              </p:blipFill>
              <p:spPr>
                <a:xfrm>
                  <a:off x="5486400" y="5257800"/>
                  <a:ext cx="1755515" cy="1447800"/>
                </a:xfrm>
                <a:prstGeom prst="rect">
                  <a:avLst/>
                </a:prstGeom>
              </p:spPr>
            </p:pic>
          </p:grpSp>
        </p:grpSp>
      </p:grpSp>
      <p:sp>
        <p:nvSpPr>
          <p:cNvPr id="167" name="Rectangle 166"/>
          <p:cNvSpPr/>
          <p:nvPr/>
        </p:nvSpPr>
        <p:spPr>
          <a:xfrm>
            <a:off x="4563533" y="2362200"/>
            <a:ext cx="4656667" cy="44196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400"/>
            <a:endParaRPr lang="en-US" sz="1400" dirty="0">
              <a:solidFill>
                <a:srgbClr val="000000"/>
              </a:solidFill>
              <a:latin typeface="Calibri"/>
            </a:endParaRPr>
          </a:p>
        </p:txBody>
      </p:sp>
      <p:grpSp>
        <p:nvGrpSpPr>
          <p:cNvPr id="155" name="Group 154"/>
          <p:cNvGrpSpPr/>
          <p:nvPr/>
        </p:nvGrpSpPr>
        <p:grpSpPr>
          <a:xfrm>
            <a:off x="381000" y="1810206"/>
            <a:ext cx="4419600" cy="1841776"/>
            <a:chOff x="381000" y="2514600"/>
            <a:chExt cx="4419600" cy="1841776"/>
          </a:xfrm>
        </p:grpSpPr>
        <p:sp>
          <p:nvSpPr>
            <p:cNvPr id="140" name="TextBox 139"/>
            <p:cNvSpPr txBox="1"/>
            <p:nvPr/>
          </p:nvSpPr>
          <p:spPr>
            <a:xfrm>
              <a:off x="381000" y="2514600"/>
              <a:ext cx="4419600" cy="461665"/>
            </a:xfrm>
            <a:prstGeom prst="rect">
              <a:avLst/>
            </a:prstGeom>
            <a:noFill/>
          </p:spPr>
          <p:txBody>
            <a:bodyPr wrap="square" rtlCol="0">
              <a:spAutoFit/>
            </a:bodyPr>
            <a:lstStyle/>
            <a:p>
              <a:pPr defTabSz="914400"/>
              <a:r>
                <a:rPr lang="en-US" sz="2400" dirty="0">
                  <a:solidFill>
                    <a:prstClr val="black"/>
                  </a:solidFill>
                  <a:latin typeface="Verdana"/>
                  <a:cs typeface="Verdana"/>
                </a:rPr>
                <a:t>Given traffic demands [</a:t>
              </a:r>
              <a:r>
                <a:rPr lang="en-US" sz="2400" dirty="0" err="1">
                  <a:solidFill>
                    <a:prstClr val="black"/>
                  </a:solidFill>
                  <a:latin typeface="Verdana"/>
                  <a:cs typeface="Verdana"/>
                </a:rPr>
                <a:t>λ</a:t>
              </a:r>
              <a:r>
                <a:rPr lang="en-US" sz="2400" baseline="-25000" dirty="0" err="1">
                  <a:solidFill>
                    <a:prstClr val="black"/>
                  </a:solidFill>
                  <a:latin typeface="Verdana"/>
                  <a:cs typeface="Verdana"/>
                </a:rPr>
                <a:t>ij</a:t>
              </a:r>
              <a:r>
                <a:rPr lang="en-US" sz="2400" dirty="0">
                  <a:solidFill>
                    <a:prstClr val="black"/>
                  </a:solidFill>
                  <a:latin typeface="Verdana"/>
                  <a:cs typeface="Verdana"/>
                </a:rPr>
                <a:t>]:</a:t>
              </a:r>
            </a:p>
          </p:txBody>
        </p:sp>
        <p:grpSp>
          <p:nvGrpSpPr>
            <p:cNvPr id="151" name="Group 150"/>
            <p:cNvGrpSpPr/>
            <p:nvPr/>
          </p:nvGrpSpPr>
          <p:grpSpPr>
            <a:xfrm>
              <a:off x="802958" y="3121642"/>
              <a:ext cx="3352800" cy="1234734"/>
              <a:chOff x="40958" y="2927967"/>
              <a:chExt cx="3352800" cy="1234734"/>
            </a:xfrm>
          </p:grpSpPr>
          <p:sp>
            <p:nvSpPr>
              <p:cNvPr id="143" name="TextBox 142"/>
              <p:cNvSpPr txBox="1"/>
              <p:nvPr/>
            </p:nvSpPr>
            <p:spPr>
              <a:xfrm>
                <a:off x="40958" y="3015221"/>
                <a:ext cx="3352800" cy="400110"/>
              </a:xfrm>
              <a:prstGeom prst="rect">
                <a:avLst/>
              </a:prstGeom>
              <a:noFill/>
            </p:spPr>
            <p:txBody>
              <a:bodyPr wrap="square" rtlCol="0">
                <a:spAutoFit/>
              </a:bodyPr>
              <a:lstStyle/>
              <a:p>
                <a:pPr defTabSz="914400"/>
                <a:r>
                  <a:rPr lang="en-US" sz="2000" dirty="0">
                    <a:solidFill>
                      <a:prstClr val="black"/>
                    </a:solidFill>
                    <a:latin typeface="Verdana"/>
                    <a:cs typeface="Verdana"/>
                  </a:rPr>
                  <a:t>                 </a:t>
                </a:r>
                <a:r>
                  <a:rPr lang="en-US" sz="2000" dirty="0">
                    <a:solidFill>
                      <a:srgbClr val="0033CC"/>
                    </a:solidFill>
                    <a:latin typeface="Verdana"/>
                    <a:cs typeface="Verdana"/>
                  </a:rPr>
                  <a:t>with CONGA</a:t>
                </a:r>
              </a:p>
            </p:txBody>
          </p:sp>
          <p:graphicFrame>
            <p:nvGraphicFramePr>
              <p:cNvPr id="149" name="Object 148"/>
              <p:cNvGraphicFramePr>
                <a:graphicFrameLocks noChangeAspect="1"/>
              </p:cNvGraphicFramePr>
              <p:nvPr>
                <p:extLst>
                  <p:ext uri="{D42A27DB-BD31-4B8C-83A1-F6EECF244321}">
                    <p14:modId xmlns:p14="http://schemas.microsoft.com/office/powerpoint/2010/main" val="3849983127"/>
                  </p:ext>
                </p:extLst>
              </p:nvPr>
            </p:nvGraphicFramePr>
            <p:xfrm>
              <a:off x="334317" y="2927967"/>
              <a:ext cx="1212369" cy="520308"/>
            </p:xfrm>
            <a:graphic>
              <a:graphicData uri="http://schemas.openxmlformats.org/presentationml/2006/ole">
                <mc:AlternateContent xmlns:mc="http://schemas.openxmlformats.org/markup-compatibility/2006">
                  <mc:Choice xmlns:v="urn:schemas-microsoft-com:vml" Requires="v">
                    <p:oleObj spid="_x0000_s4465" name="Document" r:id="rId10" imgW="6045200" imgH="2590800" progId="Word.Document.12">
                      <p:embed/>
                    </p:oleObj>
                  </mc:Choice>
                  <mc:Fallback>
                    <p:oleObj name="Document" r:id="rId10" imgW="6045200" imgH="2590800" progId="Word.Document.12">
                      <p:embed/>
                      <p:pic>
                        <p:nvPicPr>
                          <p:cNvPr id="0" name=""/>
                          <p:cNvPicPr/>
                          <p:nvPr/>
                        </p:nvPicPr>
                        <p:blipFill>
                          <a:blip r:embed="rId11">
                            <a:alphaModFix/>
                          </a:blip>
                          <a:stretch>
                            <a:fillRect/>
                          </a:stretch>
                        </p:blipFill>
                        <p:spPr>
                          <a:xfrm>
                            <a:off x="334317" y="2927967"/>
                            <a:ext cx="1212369" cy="520308"/>
                          </a:xfrm>
                          <a:prstGeom prst="rect">
                            <a:avLst/>
                          </a:prstGeom>
                        </p:spPr>
                      </p:pic>
                    </p:oleObj>
                  </mc:Fallback>
                </mc:AlternateContent>
              </a:graphicData>
            </a:graphic>
          </p:graphicFrame>
          <p:graphicFrame>
            <p:nvGraphicFramePr>
              <p:cNvPr id="150" name="Object 149"/>
              <p:cNvGraphicFramePr>
                <a:graphicFrameLocks noChangeAspect="1"/>
              </p:cNvGraphicFramePr>
              <p:nvPr>
                <p:extLst>
                  <p:ext uri="{D42A27DB-BD31-4B8C-83A1-F6EECF244321}">
                    <p14:modId xmlns:p14="http://schemas.microsoft.com/office/powerpoint/2010/main" val="1083341570"/>
                  </p:ext>
                </p:extLst>
              </p:nvPr>
            </p:nvGraphicFramePr>
            <p:xfrm>
              <a:off x="498158" y="3640177"/>
              <a:ext cx="2417097" cy="522524"/>
            </p:xfrm>
            <a:graphic>
              <a:graphicData uri="http://schemas.openxmlformats.org/presentationml/2006/ole">
                <mc:AlternateContent xmlns:mc="http://schemas.openxmlformats.org/markup-compatibility/2006">
                  <mc:Choice xmlns:v="urn:schemas-microsoft-com:vml" Requires="v">
                    <p:oleObj spid="_x0000_s4466" name="Document" r:id="rId12" imgW="10160000" imgH="2197100" progId="Word.Document.12">
                      <p:embed/>
                    </p:oleObj>
                  </mc:Choice>
                  <mc:Fallback>
                    <p:oleObj name="Document" r:id="rId12" imgW="10160000" imgH="2197100" progId="Word.Document.12">
                      <p:embed/>
                      <p:pic>
                        <p:nvPicPr>
                          <p:cNvPr id="0" name=""/>
                          <p:cNvPicPr/>
                          <p:nvPr/>
                        </p:nvPicPr>
                        <p:blipFill>
                          <a:blip r:embed="rId13"/>
                          <a:stretch>
                            <a:fillRect/>
                          </a:stretch>
                        </p:blipFill>
                        <p:spPr>
                          <a:xfrm>
                            <a:off x="498158" y="3640177"/>
                            <a:ext cx="2417097" cy="522524"/>
                          </a:xfrm>
                          <a:prstGeom prst="rect">
                            <a:avLst/>
                          </a:prstGeom>
                        </p:spPr>
                      </p:pic>
                    </p:oleObj>
                  </mc:Fallback>
                </mc:AlternateContent>
              </a:graphicData>
            </a:graphic>
          </p:graphicFrame>
          <p:cxnSp>
            <p:nvCxnSpPr>
              <p:cNvPr id="142" name="Straight Connector 141"/>
              <p:cNvCxnSpPr/>
              <p:nvPr/>
            </p:nvCxnSpPr>
            <p:spPr>
              <a:xfrm>
                <a:off x="147597" y="3605252"/>
                <a:ext cx="3246161" cy="0"/>
              </a:xfrm>
              <a:prstGeom prst="line">
                <a:avLst/>
              </a:prstGeom>
              <a:ln w="38100">
                <a:solidFill>
                  <a:srgbClr val="0033CC"/>
                </a:solidFill>
              </a:ln>
              <a:effectLst/>
            </p:spPr>
            <p:style>
              <a:lnRef idx="2">
                <a:schemeClr val="accent1"/>
              </a:lnRef>
              <a:fillRef idx="0">
                <a:schemeClr val="accent1"/>
              </a:fillRef>
              <a:effectRef idx="1">
                <a:schemeClr val="accent1"/>
              </a:effectRef>
              <a:fontRef idx="minor">
                <a:schemeClr val="tx1"/>
              </a:fontRef>
            </p:style>
          </p:cxnSp>
        </p:grpSp>
      </p:grpSp>
      <p:sp>
        <p:nvSpPr>
          <p:cNvPr id="153" name="Rounded Rectangle 152"/>
          <p:cNvSpPr/>
          <p:nvPr/>
        </p:nvSpPr>
        <p:spPr>
          <a:xfrm>
            <a:off x="978552" y="5638800"/>
            <a:ext cx="7130941" cy="8415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spcBef>
                <a:spcPct val="20000"/>
              </a:spcBef>
            </a:pPr>
            <a:r>
              <a:rPr lang="en-US" sz="2800" dirty="0">
                <a:solidFill>
                  <a:prstClr val="white"/>
                </a:solidFill>
                <a:latin typeface="Verdana" pitchFamily="34" charset="0"/>
                <a:ea typeface="Verdana" pitchFamily="34" charset="0"/>
                <a:cs typeface="Verdana" pitchFamily="34" charset="0"/>
              </a:rPr>
              <a:t> Theorem: </a:t>
            </a:r>
            <a:r>
              <a:rPr lang="en-US" sz="2800" dirty="0" err="1">
                <a:solidFill>
                  <a:prstClr val="white"/>
                </a:solidFill>
                <a:latin typeface="Verdana" pitchFamily="34" charset="0"/>
                <a:ea typeface="Verdana" pitchFamily="34" charset="0"/>
                <a:cs typeface="Verdana" pitchFamily="34" charset="0"/>
              </a:rPr>
              <a:t>PoA</a:t>
            </a:r>
            <a:r>
              <a:rPr lang="en-US" sz="2800" dirty="0">
                <a:solidFill>
                  <a:prstClr val="white"/>
                </a:solidFill>
                <a:latin typeface="Verdana" pitchFamily="34" charset="0"/>
                <a:ea typeface="Verdana" pitchFamily="34" charset="0"/>
                <a:cs typeface="Verdana" pitchFamily="34" charset="0"/>
              </a:rPr>
              <a:t> of CONGA = 2</a:t>
            </a:r>
          </a:p>
        </p:txBody>
      </p:sp>
      <p:grpSp>
        <p:nvGrpSpPr>
          <p:cNvPr id="122" name="Group 121"/>
          <p:cNvGrpSpPr/>
          <p:nvPr/>
        </p:nvGrpSpPr>
        <p:grpSpPr>
          <a:xfrm>
            <a:off x="5715164" y="3900346"/>
            <a:ext cx="2101055" cy="1627697"/>
            <a:chOff x="5715164" y="4128946"/>
            <a:chExt cx="2101055" cy="1627697"/>
          </a:xfrm>
        </p:grpSpPr>
        <p:cxnSp>
          <p:nvCxnSpPr>
            <p:cNvPr id="119" name="Straight Arrow Connector 118"/>
            <p:cNvCxnSpPr/>
            <p:nvPr/>
          </p:nvCxnSpPr>
          <p:spPr>
            <a:xfrm flipH="1">
              <a:off x="5715164" y="4736401"/>
              <a:ext cx="1238804" cy="1020242"/>
            </a:xfrm>
            <a:prstGeom prst="straightConnector1">
              <a:avLst/>
            </a:prstGeom>
            <a:ln w="38100">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45" name="Content Placeholder 2"/>
            <p:cNvSpPr txBox="1">
              <a:spLocks/>
            </p:cNvSpPr>
            <p:nvPr/>
          </p:nvSpPr>
          <p:spPr>
            <a:xfrm>
              <a:off x="5965883" y="4128946"/>
              <a:ext cx="1850336" cy="507844"/>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a:solidFill>
                    <a:prstClr val="black"/>
                  </a:solidFill>
                </a:rPr>
                <a:t>Worst-case</a:t>
              </a:r>
            </a:p>
            <a:p>
              <a:pPr marL="0" indent="0" algn="ctr">
                <a:buFont typeface="Arial" pitchFamily="34" charset="0"/>
                <a:buNone/>
              </a:pPr>
              <a:endParaRPr lang="en-US" sz="2000" dirty="0">
                <a:solidFill>
                  <a:prstClr val="black"/>
                </a:solidFill>
              </a:endParaRPr>
            </a:p>
          </p:txBody>
        </p:sp>
      </p:grpSp>
    </p:spTree>
    <p:custDataLst>
      <p:tags r:id="rId2"/>
    </p:custDataLst>
    <p:extLst>
      <p:ext uri="{BB962C8B-B14F-4D97-AF65-F5344CB8AC3E}">
        <p14:creationId xmlns:p14="http://schemas.microsoft.com/office/powerpoint/2010/main" val="2191417672"/>
      </p:ext>
    </p:extLst>
  </p:cSld>
  <p:clrMapOvr>
    <a:masterClrMapping/>
  </p:clrMapOvr>
  <mc:AlternateContent xmlns:mc="http://schemas.openxmlformats.org/markup-compatibility/2006" xmlns:p14="http://schemas.microsoft.com/office/powerpoint/2010/main">
    <mc:Choice Requires="p14">
      <p:transition spd="slow" p14:dur="2000" advTm="88653"/>
    </mc:Choice>
    <mc:Fallback xmlns="">
      <p:transition xmlns:p14="http://schemas.microsoft.com/office/powerpoint/2010/main" spd="slow" advTm="886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wipe(up)">
                                      <p:cBhvr>
                                        <p:cTn id="15" dur="5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7" grpId="0" animBg="1"/>
      <p:bldP spid="1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304800" y="1600200"/>
            <a:ext cx="8001000" cy="990600"/>
          </a:xfrm>
        </p:spPr>
        <p:txBody>
          <a:bodyPr>
            <a:normAutofit fontScale="92500" lnSpcReduction="20000"/>
          </a:bodyPr>
          <a:lstStyle/>
          <a:p>
            <a:pPr marL="0" indent="0">
              <a:buNone/>
            </a:pPr>
            <a:r>
              <a:rPr lang="en-US" sz="2600" dirty="0"/>
              <a:t>Implemented in silicon for Cisco’s new flagship </a:t>
            </a:r>
            <a:r>
              <a:rPr lang="en-US" sz="2600" dirty="0">
                <a:solidFill>
                  <a:srgbClr val="2621C2"/>
                </a:solidFill>
              </a:rPr>
              <a:t>ACI </a:t>
            </a:r>
            <a:r>
              <a:rPr lang="en-US" sz="2600" dirty="0"/>
              <a:t>(Application Centric Infrastructure</a:t>
            </a:r>
            <a:r>
              <a:rPr lang="en-US" sz="2400" dirty="0"/>
              <a:t>) </a:t>
            </a:r>
            <a:r>
              <a:rPr lang="en-US" sz="2600" dirty="0"/>
              <a:t>datacenter</a:t>
            </a:r>
            <a:r>
              <a:rPr lang="en-US" sz="2600" dirty="0">
                <a:solidFill>
                  <a:srgbClr val="2621C2"/>
                </a:solidFill>
              </a:rPr>
              <a:t> </a:t>
            </a:r>
            <a:r>
              <a:rPr lang="en-US" sz="2600" dirty="0"/>
              <a:t>fabric</a:t>
            </a:r>
          </a:p>
          <a:p>
            <a:pPr marL="0" indent="0">
              <a:buNone/>
            </a:pPr>
            <a:endParaRPr lang="en-US" sz="2600" dirty="0"/>
          </a:p>
        </p:txBody>
      </p:sp>
      <p:grpSp>
        <p:nvGrpSpPr>
          <p:cNvPr id="9" name="Group 8"/>
          <p:cNvGrpSpPr/>
          <p:nvPr/>
        </p:nvGrpSpPr>
        <p:grpSpPr>
          <a:xfrm>
            <a:off x="1665629" y="4191000"/>
            <a:ext cx="6335371" cy="2450018"/>
            <a:chOff x="334520" y="4253977"/>
            <a:chExt cx="6142480" cy="2375423"/>
          </a:xfrm>
        </p:grpSpPr>
        <p:pic>
          <p:nvPicPr>
            <p:cNvPr id="6" name="Picture 5"/>
            <p:cNvPicPr>
              <a:picLocks noChangeAspect="1"/>
            </p:cNvPicPr>
            <p:nvPr/>
          </p:nvPicPr>
          <p:blipFill rotWithShape="1">
            <a:blip r:embed="rId2"/>
            <a:srcRect l="2372" t="27090" r="2010" b="26688"/>
            <a:stretch/>
          </p:blipFill>
          <p:spPr>
            <a:xfrm>
              <a:off x="334520" y="4253977"/>
              <a:ext cx="6142480" cy="2375423"/>
            </a:xfrm>
            <a:prstGeom prst="rect">
              <a:avLst/>
            </a:prstGeom>
          </p:spPr>
        </p:pic>
        <p:pic>
          <p:nvPicPr>
            <p:cNvPr id="5" name="Picture 4"/>
            <p:cNvPicPr>
              <a:picLocks noChangeAspect="1"/>
            </p:cNvPicPr>
            <p:nvPr/>
          </p:nvPicPr>
          <p:blipFill>
            <a:blip r:embed="rId3"/>
            <a:stretch>
              <a:fillRect/>
            </a:stretch>
          </p:blipFill>
          <p:spPr>
            <a:xfrm>
              <a:off x="4624130" y="4716347"/>
              <a:ext cx="1600200" cy="873233"/>
            </a:xfrm>
            <a:prstGeom prst="rect">
              <a:avLst/>
            </a:prstGeom>
          </p:spPr>
        </p:pic>
      </p:grpSp>
      <p:sp>
        <p:nvSpPr>
          <p:cNvPr id="8" name="Content Placeholder 2"/>
          <p:cNvSpPr txBox="1">
            <a:spLocks/>
          </p:cNvSpPr>
          <p:nvPr/>
        </p:nvSpPr>
        <p:spPr>
          <a:xfrm>
            <a:off x="304800" y="2557468"/>
            <a:ext cx="8382000" cy="230384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Ø"/>
            </a:pPr>
            <a:r>
              <a:rPr lang="en-US" sz="2400" dirty="0">
                <a:solidFill>
                  <a:prstClr val="black"/>
                </a:solidFill>
              </a:rPr>
              <a:t>Scales to over 25,000 non-blocking 10G ports    (2-tier Leaf-Spine)</a:t>
            </a:r>
          </a:p>
          <a:p>
            <a:pPr marL="0" indent="0">
              <a:buNone/>
            </a:pPr>
            <a:endParaRPr lang="en-US" sz="800" dirty="0">
              <a:solidFill>
                <a:prstClr val="black"/>
              </a:solidFill>
            </a:endParaRPr>
          </a:p>
          <a:p>
            <a:pPr>
              <a:buFont typeface="Wingdings" charset="2"/>
              <a:buChar char="Ø"/>
            </a:pPr>
            <a:r>
              <a:rPr lang="en-US" sz="2400" dirty="0">
                <a:solidFill>
                  <a:srgbClr val="BD0A12"/>
                </a:solidFill>
              </a:rPr>
              <a:t>Die area: &lt;2% of chip</a:t>
            </a:r>
          </a:p>
        </p:txBody>
      </p:sp>
    </p:spTree>
    <p:extLst>
      <p:ext uri="{BB962C8B-B14F-4D97-AF65-F5344CB8AC3E}">
        <p14:creationId xmlns:p14="http://schemas.microsoft.com/office/powerpoint/2010/main" val="2337135913"/>
      </p:ext>
    </p:extLst>
  </p:cSld>
  <p:clrMapOvr>
    <a:masterClrMapping/>
  </p:clrMapOvr>
  <mc:AlternateContent xmlns:mc="http://schemas.openxmlformats.org/markup-compatibility/2006" xmlns:p14="http://schemas.microsoft.com/office/powerpoint/2010/main">
    <mc:Choice Requires="p14">
      <p:transition spd="slow" p14:dur="2000" advTm="33702"/>
    </mc:Choice>
    <mc:Fallback xmlns="">
      <p:transition xmlns:p14="http://schemas.microsoft.com/office/powerpoint/2010/main" spd="slow" advTm="337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Evaluation</a:t>
            </a:r>
          </a:p>
        </p:txBody>
      </p:sp>
      <p:sp>
        <p:nvSpPr>
          <p:cNvPr id="6" name="Content Placeholder 5"/>
          <p:cNvSpPr>
            <a:spLocks noGrp="1"/>
          </p:cNvSpPr>
          <p:nvPr>
            <p:ph idx="1"/>
          </p:nvPr>
        </p:nvSpPr>
        <p:spPr>
          <a:xfrm>
            <a:off x="457200" y="4648200"/>
            <a:ext cx="4267200" cy="2362200"/>
          </a:xfrm>
        </p:spPr>
        <p:txBody>
          <a:bodyPr>
            <a:normAutofit/>
          </a:bodyPr>
          <a:lstStyle/>
          <a:p>
            <a:pPr marL="0" indent="0">
              <a:buNone/>
            </a:pPr>
            <a:r>
              <a:rPr lang="en-US" sz="2400" dirty="0" err="1">
                <a:solidFill>
                  <a:srgbClr val="0033CC"/>
                </a:solidFill>
              </a:rPr>
              <a:t>Testbed</a:t>
            </a:r>
            <a:r>
              <a:rPr lang="en-US" sz="2400" dirty="0">
                <a:solidFill>
                  <a:srgbClr val="0033CC"/>
                </a:solidFill>
              </a:rPr>
              <a:t> experiments</a:t>
            </a:r>
          </a:p>
          <a:p>
            <a:pPr>
              <a:buFont typeface="Wingdings" charset="2"/>
              <a:buChar char="Ø"/>
            </a:pPr>
            <a:r>
              <a:rPr lang="en-US" sz="2000" dirty="0"/>
              <a:t>64 servers, 10/40G switches</a:t>
            </a:r>
          </a:p>
          <a:p>
            <a:pPr>
              <a:buFont typeface="Wingdings" charset="2"/>
              <a:buChar char="Ø"/>
            </a:pPr>
            <a:r>
              <a:rPr lang="en-US" sz="2000" dirty="0"/>
              <a:t>Realistic traffic patterns (enterprise, data-mining)</a:t>
            </a:r>
          </a:p>
          <a:p>
            <a:pPr>
              <a:buFont typeface="Wingdings" charset="2"/>
              <a:buChar char="Ø"/>
            </a:pPr>
            <a:r>
              <a:rPr lang="en-US" sz="2000" dirty="0"/>
              <a:t>HDFS benchmark</a:t>
            </a:r>
          </a:p>
        </p:txBody>
      </p:sp>
      <p:sp>
        <p:nvSpPr>
          <p:cNvPr id="4" name="Slide Number Placeholder 3"/>
          <p:cNvSpPr>
            <a:spLocks noGrp="1"/>
          </p:cNvSpPr>
          <p:nvPr>
            <p:ph type="sldNum" sz="quarter" idx="12"/>
          </p:nvPr>
        </p:nvSpPr>
        <p:spPr/>
        <p:txBody>
          <a:bodyPr/>
          <a:lstStyle/>
          <a:p>
            <a:fld id="{3AC99A5B-5B03-425B-9284-2F10A88898BE}" type="slidenum">
              <a:rPr lang="en-US" smtClean="0">
                <a:solidFill>
                  <a:prstClr val="black">
                    <a:tint val="75000"/>
                  </a:prstClr>
                </a:solidFill>
              </a:rPr>
              <a:pPr/>
              <a:t>24</a:t>
            </a:fld>
            <a:endParaRPr lang="en-US">
              <a:solidFill>
                <a:prstClr val="black">
                  <a:tint val="75000"/>
                </a:prstClr>
              </a:solidFill>
            </a:endParaRPr>
          </a:p>
        </p:txBody>
      </p:sp>
      <p:grpSp>
        <p:nvGrpSpPr>
          <p:cNvPr id="478" name="Group 477"/>
          <p:cNvGrpSpPr/>
          <p:nvPr/>
        </p:nvGrpSpPr>
        <p:grpSpPr>
          <a:xfrm>
            <a:off x="228600" y="1588046"/>
            <a:ext cx="8686800" cy="2852812"/>
            <a:chOff x="228600" y="1588045"/>
            <a:chExt cx="8686800" cy="2979276"/>
          </a:xfrm>
        </p:grpSpPr>
        <p:grpSp>
          <p:nvGrpSpPr>
            <p:cNvPr id="294" name="Group 293"/>
            <p:cNvGrpSpPr/>
            <p:nvPr/>
          </p:nvGrpSpPr>
          <p:grpSpPr>
            <a:xfrm>
              <a:off x="228600" y="1752600"/>
              <a:ext cx="4048547" cy="2814721"/>
              <a:chOff x="-121292" y="1741776"/>
              <a:chExt cx="4128662" cy="2870420"/>
            </a:xfrm>
          </p:grpSpPr>
          <p:grpSp>
            <p:nvGrpSpPr>
              <p:cNvPr id="2" name="Group 1"/>
              <p:cNvGrpSpPr/>
              <p:nvPr/>
            </p:nvGrpSpPr>
            <p:grpSpPr>
              <a:xfrm>
                <a:off x="609600" y="3777697"/>
                <a:ext cx="1563295" cy="834499"/>
                <a:chOff x="609600" y="3777697"/>
                <a:chExt cx="1563295" cy="834499"/>
              </a:xfrm>
            </p:grpSpPr>
            <p:grpSp>
              <p:nvGrpSpPr>
                <p:cNvPr id="274" name="Group 273"/>
                <p:cNvGrpSpPr/>
                <p:nvPr/>
              </p:nvGrpSpPr>
              <p:grpSpPr>
                <a:xfrm>
                  <a:off x="958155" y="3777697"/>
                  <a:ext cx="868960" cy="489503"/>
                  <a:chOff x="3652161" y="6065425"/>
                  <a:chExt cx="868960" cy="489503"/>
                </a:xfrm>
              </p:grpSpPr>
              <p:cxnSp>
                <p:nvCxnSpPr>
                  <p:cNvPr id="275" name="Straight Connector 274"/>
                  <p:cNvCxnSpPr/>
                  <p:nvPr/>
                </p:nvCxnSpPr>
                <p:spPr>
                  <a:xfrm flipV="1">
                    <a:off x="3652161" y="6065425"/>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flipV="1">
                    <a:off x="3774124" y="6065425"/>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V="1">
                    <a:off x="3896086" y="6065425"/>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flipV="1">
                    <a:off x="4018049" y="6065425"/>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H="1" flipV="1">
                    <a:off x="4096953" y="6074796"/>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flipV="1">
                    <a:off x="4096953" y="6074796"/>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flipH="1" flipV="1">
                    <a:off x="4096953" y="6074796"/>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flipH="1" flipV="1">
                    <a:off x="4096953" y="6074796"/>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sp>
              <p:nvSpPr>
                <p:cNvPr id="283" name="TextBox 282"/>
                <p:cNvSpPr txBox="1"/>
                <p:nvPr/>
              </p:nvSpPr>
              <p:spPr>
                <a:xfrm>
                  <a:off x="609600" y="4186081"/>
                  <a:ext cx="1563295" cy="426115"/>
                </a:xfrm>
                <a:prstGeom prst="rect">
                  <a:avLst/>
                </a:prstGeom>
                <a:noFill/>
              </p:spPr>
              <p:txBody>
                <a:bodyPr wrap="square" rtlCol="0">
                  <a:spAutoFit/>
                </a:bodyPr>
                <a:lstStyle/>
                <a:p>
                  <a:pPr algn="ctr" defTabSz="914400"/>
                  <a:r>
                    <a:rPr lang="en-US" sz="2000" dirty="0">
                      <a:solidFill>
                        <a:srgbClr val="EEECE1">
                          <a:lumMod val="25000"/>
                        </a:srgbClr>
                      </a:solidFill>
                      <a:latin typeface="Verdana"/>
                      <a:cs typeface="Verdana"/>
                    </a:rPr>
                    <a:t>32x10G</a:t>
                  </a:r>
                </a:p>
              </p:txBody>
            </p:sp>
          </p:grpSp>
          <p:grpSp>
            <p:nvGrpSpPr>
              <p:cNvPr id="3" name="Group 2"/>
              <p:cNvGrpSpPr/>
              <p:nvPr/>
            </p:nvGrpSpPr>
            <p:grpSpPr>
              <a:xfrm>
                <a:off x="2444075" y="3776472"/>
                <a:ext cx="1563295" cy="834499"/>
                <a:chOff x="2018105" y="3808929"/>
                <a:chExt cx="1563295" cy="834499"/>
              </a:xfrm>
            </p:grpSpPr>
            <p:grpSp>
              <p:nvGrpSpPr>
                <p:cNvPr id="284" name="Group 283"/>
                <p:cNvGrpSpPr/>
                <p:nvPr/>
              </p:nvGrpSpPr>
              <p:grpSpPr>
                <a:xfrm>
                  <a:off x="2366660" y="3808929"/>
                  <a:ext cx="868960" cy="489503"/>
                  <a:chOff x="3652161" y="6065425"/>
                  <a:chExt cx="868960" cy="489503"/>
                </a:xfrm>
              </p:grpSpPr>
              <p:cxnSp>
                <p:nvCxnSpPr>
                  <p:cNvPr id="285" name="Straight Connector 284"/>
                  <p:cNvCxnSpPr/>
                  <p:nvPr/>
                </p:nvCxnSpPr>
                <p:spPr>
                  <a:xfrm flipV="1">
                    <a:off x="3652161" y="6065425"/>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V="1">
                    <a:off x="3774124" y="6065425"/>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flipV="1">
                    <a:off x="3896086" y="6065425"/>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4018049" y="6065425"/>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H="1" flipV="1">
                    <a:off x="4096953" y="6074796"/>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flipH="1" flipV="1">
                    <a:off x="4096953" y="6074796"/>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flipH="1" flipV="1">
                    <a:off x="4096953" y="6074796"/>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H="1" flipV="1">
                    <a:off x="4096953" y="6074796"/>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sp>
              <p:nvSpPr>
                <p:cNvPr id="293" name="TextBox 292"/>
                <p:cNvSpPr txBox="1"/>
                <p:nvPr/>
              </p:nvSpPr>
              <p:spPr>
                <a:xfrm>
                  <a:off x="2018105" y="4217313"/>
                  <a:ext cx="1563295" cy="426115"/>
                </a:xfrm>
                <a:prstGeom prst="rect">
                  <a:avLst/>
                </a:prstGeom>
                <a:noFill/>
              </p:spPr>
              <p:txBody>
                <a:bodyPr wrap="square" rtlCol="0">
                  <a:spAutoFit/>
                </a:bodyPr>
                <a:lstStyle/>
                <a:p>
                  <a:pPr algn="ctr" defTabSz="914400"/>
                  <a:r>
                    <a:rPr lang="en-US" sz="2000" dirty="0">
                      <a:solidFill>
                        <a:srgbClr val="EEECE1">
                          <a:lumMod val="25000"/>
                        </a:srgbClr>
                      </a:solidFill>
                      <a:latin typeface="Verdana"/>
                      <a:cs typeface="Verdana"/>
                    </a:rPr>
                    <a:t>32x10G</a:t>
                  </a:r>
                </a:p>
              </p:txBody>
            </p:sp>
          </p:grpSp>
          <p:grpSp>
            <p:nvGrpSpPr>
              <p:cNvPr id="7" name="Group 6"/>
              <p:cNvGrpSpPr/>
              <p:nvPr/>
            </p:nvGrpSpPr>
            <p:grpSpPr>
              <a:xfrm>
                <a:off x="-121292" y="1741776"/>
                <a:ext cx="3721558" cy="2111531"/>
                <a:chOff x="-251984" y="1140933"/>
                <a:chExt cx="3721558" cy="2111531"/>
              </a:xfrm>
            </p:grpSpPr>
            <p:grpSp>
              <p:nvGrpSpPr>
                <p:cNvPr id="10" name="Group 9"/>
                <p:cNvGrpSpPr/>
                <p:nvPr/>
              </p:nvGrpSpPr>
              <p:grpSpPr>
                <a:xfrm flipH="1">
                  <a:off x="1551333" y="1827664"/>
                  <a:ext cx="1773046" cy="1254337"/>
                  <a:chOff x="6009069" y="4656605"/>
                  <a:chExt cx="1773046" cy="1254337"/>
                </a:xfrm>
              </p:grpSpPr>
              <p:cxnSp>
                <p:nvCxnSpPr>
                  <p:cNvPr id="78" name="Straight Connector 77"/>
                  <p:cNvCxnSpPr/>
                  <p:nvPr/>
                </p:nvCxnSpPr>
                <p:spPr>
                  <a:xfrm flipV="1">
                    <a:off x="6432776" y="4656605"/>
                    <a:ext cx="1349339" cy="1230223"/>
                  </a:xfrm>
                  <a:prstGeom prst="line">
                    <a:avLst/>
                  </a:prstGeom>
                  <a:noFill/>
                  <a:ln w="50800" cap="flat" cmpd="sng" algn="ctr">
                    <a:solidFill>
                      <a:schemeClr val="bg2">
                        <a:lumMod val="25000"/>
                      </a:schemeClr>
                    </a:solidFill>
                    <a:prstDash val="solid"/>
                  </a:ln>
                  <a:effectLst/>
                </p:spPr>
              </p:cxnSp>
              <p:cxnSp>
                <p:nvCxnSpPr>
                  <p:cNvPr id="79" name="Straight Connector 78"/>
                  <p:cNvCxnSpPr/>
                  <p:nvPr/>
                </p:nvCxnSpPr>
                <p:spPr>
                  <a:xfrm flipV="1">
                    <a:off x="6254187" y="4656605"/>
                    <a:ext cx="1349339" cy="1230223"/>
                  </a:xfrm>
                  <a:prstGeom prst="line">
                    <a:avLst/>
                  </a:prstGeom>
                  <a:noFill/>
                  <a:ln w="50800" cap="flat" cmpd="sng" algn="ctr">
                    <a:solidFill>
                      <a:schemeClr val="bg2">
                        <a:lumMod val="25000"/>
                      </a:schemeClr>
                    </a:solidFill>
                    <a:prstDash val="solid"/>
                  </a:ln>
                  <a:effectLst/>
                </p:spPr>
              </p:cxnSp>
              <p:cxnSp>
                <p:nvCxnSpPr>
                  <p:cNvPr id="80" name="Straight Connector 79"/>
                  <p:cNvCxnSpPr/>
                  <p:nvPr/>
                </p:nvCxnSpPr>
                <p:spPr>
                  <a:xfrm flipV="1">
                    <a:off x="6147972" y="4661978"/>
                    <a:ext cx="381000" cy="1219200"/>
                  </a:xfrm>
                  <a:prstGeom prst="line">
                    <a:avLst/>
                  </a:prstGeom>
                  <a:noFill/>
                  <a:ln w="50800" cap="flat" cmpd="sng" algn="ctr">
                    <a:solidFill>
                      <a:schemeClr val="bg2">
                        <a:lumMod val="25000"/>
                      </a:schemeClr>
                    </a:solidFill>
                    <a:prstDash val="solid"/>
                  </a:ln>
                  <a:effectLst/>
                </p:spPr>
              </p:cxnSp>
              <p:cxnSp>
                <p:nvCxnSpPr>
                  <p:cNvPr id="81" name="Straight Connector 80"/>
                  <p:cNvCxnSpPr/>
                  <p:nvPr/>
                </p:nvCxnSpPr>
                <p:spPr>
                  <a:xfrm flipV="1">
                    <a:off x="6009069" y="4691742"/>
                    <a:ext cx="381000" cy="1219200"/>
                  </a:xfrm>
                  <a:prstGeom prst="line">
                    <a:avLst/>
                  </a:prstGeom>
                  <a:noFill/>
                  <a:ln w="50800" cap="flat" cmpd="sng" algn="ctr">
                    <a:solidFill>
                      <a:schemeClr val="bg2">
                        <a:lumMod val="25000"/>
                      </a:schemeClr>
                    </a:solidFill>
                    <a:prstDash val="solid"/>
                  </a:ln>
                  <a:effectLst/>
                </p:spPr>
              </p:cxnSp>
            </p:grpSp>
            <p:cxnSp>
              <p:nvCxnSpPr>
                <p:cNvPr id="11" name="Straight Connector 10"/>
                <p:cNvCxnSpPr/>
                <p:nvPr/>
              </p:nvCxnSpPr>
              <p:spPr>
                <a:xfrm flipV="1">
                  <a:off x="1515070" y="1824083"/>
                  <a:ext cx="1349339" cy="1230223"/>
                </a:xfrm>
                <a:prstGeom prst="line">
                  <a:avLst/>
                </a:prstGeom>
                <a:noFill/>
                <a:ln w="50800" cap="flat" cmpd="sng" algn="ctr">
                  <a:solidFill>
                    <a:schemeClr val="bg2">
                      <a:lumMod val="25000"/>
                    </a:schemeClr>
                  </a:solidFill>
                  <a:prstDash val="solid"/>
                </a:ln>
                <a:effectLst/>
              </p:spPr>
            </p:cxnSp>
            <p:cxnSp>
              <p:nvCxnSpPr>
                <p:cNvPr id="12" name="Straight Connector 11"/>
                <p:cNvCxnSpPr/>
                <p:nvPr/>
              </p:nvCxnSpPr>
              <p:spPr>
                <a:xfrm flipV="1">
                  <a:off x="1336481" y="1824083"/>
                  <a:ext cx="1349339" cy="1230223"/>
                </a:xfrm>
                <a:prstGeom prst="line">
                  <a:avLst/>
                </a:prstGeom>
                <a:noFill/>
                <a:ln w="50800" cap="flat" cmpd="sng" algn="ctr">
                  <a:solidFill>
                    <a:schemeClr val="bg2">
                      <a:lumMod val="25000"/>
                    </a:schemeClr>
                  </a:solidFill>
                  <a:prstDash val="solid"/>
                </a:ln>
                <a:effectLst/>
              </p:spPr>
            </p:cxnSp>
            <p:cxnSp>
              <p:nvCxnSpPr>
                <p:cNvPr id="13" name="Straight Connector 12"/>
                <p:cNvCxnSpPr/>
                <p:nvPr/>
              </p:nvCxnSpPr>
              <p:spPr>
                <a:xfrm flipV="1">
                  <a:off x="1230266" y="1829456"/>
                  <a:ext cx="381000" cy="1219200"/>
                </a:xfrm>
                <a:prstGeom prst="line">
                  <a:avLst/>
                </a:prstGeom>
                <a:noFill/>
                <a:ln w="50800" cap="flat" cmpd="sng" algn="ctr">
                  <a:solidFill>
                    <a:schemeClr val="bg2">
                      <a:lumMod val="25000"/>
                    </a:schemeClr>
                  </a:solidFill>
                  <a:prstDash val="solid"/>
                </a:ln>
                <a:effectLst/>
              </p:spPr>
            </p:cxnSp>
            <p:cxnSp>
              <p:nvCxnSpPr>
                <p:cNvPr id="14" name="Straight Connector 13"/>
                <p:cNvCxnSpPr/>
                <p:nvPr/>
              </p:nvCxnSpPr>
              <p:spPr>
                <a:xfrm flipV="1">
                  <a:off x="1091363" y="1859220"/>
                  <a:ext cx="381000" cy="1219200"/>
                </a:xfrm>
                <a:prstGeom prst="line">
                  <a:avLst/>
                </a:prstGeom>
                <a:noFill/>
                <a:ln w="50800" cap="flat" cmpd="sng" algn="ctr">
                  <a:solidFill>
                    <a:schemeClr val="bg2">
                      <a:lumMod val="25000"/>
                    </a:schemeClr>
                  </a:solidFill>
                  <a:prstDash val="solid"/>
                </a:ln>
                <a:effectLst/>
              </p:spPr>
            </p:cxnSp>
            <p:sp>
              <p:nvSpPr>
                <p:cNvPr id="20" name="TextBox 19"/>
                <p:cNvSpPr txBox="1"/>
                <p:nvPr/>
              </p:nvSpPr>
              <p:spPr>
                <a:xfrm>
                  <a:off x="-251984" y="1959898"/>
                  <a:ext cx="1563295" cy="753896"/>
                </a:xfrm>
                <a:prstGeom prst="rect">
                  <a:avLst/>
                </a:prstGeom>
                <a:noFill/>
              </p:spPr>
              <p:txBody>
                <a:bodyPr wrap="square" rtlCol="0">
                  <a:spAutoFit/>
                </a:bodyPr>
                <a:lstStyle/>
                <a:p>
                  <a:pPr algn="ctr" defTabSz="914400"/>
                  <a:r>
                    <a:rPr lang="en-US" sz="2000" dirty="0">
                      <a:solidFill>
                        <a:srgbClr val="EEECE1">
                          <a:lumMod val="25000"/>
                        </a:srgbClr>
                      </a:solidFill>
                      <a:latin typeface="Verdana"/>
                      <a:cs typeface="Verdana"/>
                    </a:rPr>
                    <a:t>40G fabric links</a:t>
                  </a:r>
                </a:p>
              </p:txBody>
            </p:sp>
            <p:grpSp>
              <p:nvGrpSpPr>
                <p:cNvPr id="24" name="Group 23"/>
                <p:cNvGrpSpPr/>
                <p:nvPr/>
              </p:nvGrpSpPr>
              <p:grpSpPr>
                <a:xfrm flipH="1">
                  <a:off x="1315442" y="1140933"/>
                  <a:ext cx="584889" cy="726527"/>
                  <a:chOff x="1027560" y="1988818"/>
                  <a:chExt cx="545969" cy="678181"/>
                </a:xfrm>
              </p:grpSpPr>
              <p:sp>
                <p:nvSpPr>
                  <p:cNvPr id="74" name="Cube 7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7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6"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77"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25" name="Group 24"/>
                <p:cNvGrpSpPr/>
                <p:nvPr/>
              </p:nvGrpSpPr>
              <p:grpSpPr>
                <a:xfrm flipH="1">
                  <a:off x="2555642" y="1140933"/>
                  <a:ext cx="584889" cy="726527"/>
                  <a:chOff x="1027560" y="1988818"/>
                  <a:chExt cx="545969" cy="678181"/>
                </a:xfrm>
              </p:grpSpPr>
              <p:sp>
                <p:nvSpPr>
                  <p:cNvPr id="70" name="Cube 6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7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7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26" name="Group 25"/>
                <p:cNvGrpSpPr/>
                <p:nvPr/>
              </p:nvGrpSpPr>
              <p:grpSpPr>
                <a:xfrm>
                  <a:off x="909270" y="3045795"/>
                  <a:ext cx="731520" cy="204464"/>
                  <a:chOff x="5220661" y="3675707"/>
                  <a:chExt cx="978209" cy="243008"/>
                </a:xfrm>
              </p:grpSpPr>
              <p:sp>
                <p:nvSpPr>
                  <p:cNvPr id="49" name="Rectangle 48"/>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7" name="Group 26"/>
                <p:cNvGrpSpPr/>
                <p:nvPr/>
              </p:nvGrpSpPr>
              <p:grpSpPr>
                <a:xfrm>
                  <a:off x="2738054" y="3048000"/>
                  <a:ext cx="731520" cy="204464"/>
                  <a:chOff x="5220661" y="3675707"/>
                  <a:chExt cx="978209" cy="243008"/>
                </a:xfrm>
              </p:grpSpPr>
              <p:sp>
                <p:nvSpPr>
                  <p:cNvPr id="28" name="Rectangle 2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477" name="Group 476"/>
            <p:cNvGrpSpPr/>
            <p:nvPr/>
          </p:nvGrpSpPr>
          <p:grpSpPr>
            <a:xfrm>
              <a:off x="4983910" y="1588045"/>
              <a:ext cx="3931490" cy="2979276"/>
              <a:chOff x="5060110" y="1588045"/>
              <a:chExt cx="3931490" cy="2979276"/>
            </a:xfrm>
          </p:grpSpPr>
          <p:sp>
            <p:nvSpPr>
              <p:cNvPr id="387" name="TextBox 386"/>
              <p:cNvSpPr txBox="1"/>
              <p:nvPr/>
            </p:nvSpPr>
            <p:spPr>
              <a:xfrm>
                <a:off x="7873756" y="1588045"/>
                <a:ext cx="1117844" cy="739266"/>
              </a:xfrm>
              <a:prstGeom prst="rect">
                <a:avLst/>
              </a:prstGeom>
              <a:noFill/>
            </p:spPr>
            <p:txBody>
              <a:bodyPr wrap="square" rtlCol="0">
                <a:spAutoFit/>
              </a:bodyPr>
              <a:lstStyle/>
              <a:p>
                <a:pPr algn="ctr" defTabSz="914400"/>
                <a:r>
                  <a:rPr lang="en-US" sz="2000" dirty="0">
                    <a:solidFill>
                      <a:srgbClr val="BD0A12"/>
                    </a:solidFill>
                    <a:latin typeface="Verdana"/>
                    <a:cs typeface="Verdana"/>
                  </a:rPr>
                  <a:t>Link Failure</a:t>
                </a:r>
              </a:p>
            </p:txBody>
          </p:sp>
          <p:grpSp>
            <p:nvGrpSpPr>
              <p:cNvPr id="388" name="Group 387"/>
              <p:cNvGrpSpPr/>
              <p:nvPr/>
            </p:nvGrpSpPr>
            <p:grpSpPr>
              <a:xfrm>
                <a:off x="5060110" y="1752600"/>
                <a:ext cx="3331838" cy="2814721"/>
                <a:chOff x="609600" y="1741776"/>
                <a:chExt cx="3397770" cy="2870420"/>
              </a:xfrm>
            </p:grpSpPr>
            <p:grpSp>
              <p:nvGrpSpPr>
                <p:cNvPr id="389" name="Group 388"/>
                <p:cNvGrpSpPr/>
                <p:nvPr/>
              </p:nvGrpSpPr>
              <p:grpSpPr>
                <a:xfrm>
                  <a:off x="609600" y="3777697"/>
                  <a:ext cx="1563295" cy="834499"/>
                  <a:chOff x="609600" y="3777697"/>
                  <a:chExt cx="1563295" cy="834499"/>
                </a:xfrm>
              </p:grpSpPr>
              <p:grpSp>
                <p:nvGrpSpPr>
                  <p:cNvPr id="466" name="Group 465"/>
                  <p:cNvGrpSpPr/>
                  <p:nvPr/>
                </p:nvGrpSpPr>
                <p:grpSpPr>
                  <a:xfrm>
                    <a:off x="958155" y="3777697"/>
                    <a:ext cx="868960" cy="489503"/>
                    <a:chOff x="3652161" y="6065425"/>
                    <a:chExt cx="868960" cy="489503"/>
                  </a:xfrm>
                </p:grpSpPr>
                <p:cxnSp>
                  <p:nvCxnSpPr>
                    <p:cNvPr id="468" name="Straight Connector 467"/>
                    <p:cNvCxnSpPr/>
                    <p:nvPr/>
                  </p:nvCxnSpPr>
                  <p:spPr>
                    <a:xfrm flipV="1">
                      <a:off x="3652161" y="6065425"/>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flipV="1">
                      <a:off x="3774124" y="6065425"/>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flipV="1">
                      <a:off x="3896086" y="6065425"/>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flipV="1">
                      <a:off x="4018049" y="6065425"/>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flipH="1" flipV="1">
                      <a:off x="4096953" y="6074796"/>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flipH="1" flipV="1">
                      <a:off x="4096953" y="6074796"/>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flipH="1" flipV="1">
                      <a:off x="4096953" y="6074796"/>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flipH="1" flipV="1">
                      <a:off x="4096953" y="6074796"/>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sp>
                <p:nvSpPr>
                  <p:cNvPr id="467" name="TextBox 466"/>
                  <p:cNvSpPr txBox="1"/>
                  <p:nvPr/>
                </p:nvSpPr>
                <p:spPr>
                  <a:xfrm>
                    <a:off x="609600" y="4186081"/>
                    <a:ext cx="1563295" cy="426115"/>
                  </a:xfrm>
                  <a:prstGeom prst="rect">
                    <a:avLst/>
                  </a:prstGeom>
                  <a:noFill/>
                </p:spPr>
                <p:txBody>
                  <a:bodyPr wrap="square" rtlCol="0">
                    <a:spAutoFit/>
                  </a:bodyPr>
                  <a:lstStyle/>
                  <a:p>
                    <a:pPr algn="ctr" defTabSz="914400"/>
                    <a:r>
                      <a:rPr lang="en-US" sz="2000" dirty="0">
                        <a:solidFill>
                          <a:srgbClr val="EEECE1">
                            <a:lumMod val="25000"/>
                          </a:srgbClr>
                        </a:solidFill>
                        <a:latin typeface="Verdana"/>
                        <a:cs typeface="Verdana"/>
                      </a:rPr>
                      <a:t>32x10G</a:t>
                    </a:r>
                  </a:p>
                </p:txBody>
              </p:sp>
            </p:grpSp>
            <p:grpSp>
              <p:nvGrpSpPr>
                <p:cNvPr id="390" name="Group 389"/>
                <p:cNvGrpSpPr/>
                <p:nvPr/>
              </p:nvGrpSpPr>
              <p:grpSpPr>
                <a:xfrm>
                  <a:off x="2444075" y="3776472"/>
                  <a:ext cx="1563295" cy="834499"/>
                  <a:chOff x="2018105" y="3808929"/>
                  <a:chExt cx="1563295" cy="834499"/>
                </a:xfrm>
              </p:grpSpPr>
              <p:grpSp>
                <p:nvGrpSpPr>
                  <p:cNvPr id="456" name="Group 455"/>
                  <p:cNvGrpSpPr/>
                  <p:nvPr/>
                </p:nvGrpSpPr>
                <p:grpSpPr>
                  <a:xfrm>
                    <a:off x="2366660" y="3808929"/>
                    <a:ext cx="868960" cy="489503"/>
                    <a:chOff x="3652161" y="6065425"/>
                    <a:chExt cx="868960" cy="489503"/>
                  </a:xfrm>
                </p:grpSpPr>
                <p:cxnSp>
                  <p:nvCxnSpPr>
                    <p:cNvPr id="458" name="Straight Connector 457"/>
                    <p:cNvCxnSpPr/>
                    <p:nvPr/>
                  </p:nvCxnSpPr>
                  <p:spPr>
                    <a:xfrm flipV="1">
                      <a:off x="3652161" y="6065425"/>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flipV="1">
                      <a:off x="3774124" y="6065425"/>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flipV="1">
                      <a:off x="3896086" y="6065425"/>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flipV="1">
                      <a:off x="4018049" y="6065425"/>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flipH="1" flipV="1">
                      <a:off x="4096953" y="6074796"/>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flipH="1" flipV="1">
                      <a:off x="4096953" y="6074796"/>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flipH="1" flipV="1">
                      <a:off x="4096953" y="6074796"/>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flipH="1" flipV="1">
                      <a:off x="4096953" y="6074796"/>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sp>
                <p:nvSpPr>
                  <p:cNvPr id="457" name="TextBox 456"/>
                  <p:cNvSpPr txBox="1"/>
                  <p:nvPr/>
                </p:nvSpPr>
                <p:spPr>
                  <a:xfrm>
                    <a:off x="2018105" y="4217313"/>
                    <a:ext cx="1563295" cy="426115"/>
                  </a:xfrm>
                  <a:prstGeom prst="rect">
                    <a:avLst/>
                  </a:prstGeom>
                  <a:noFill/>
                </p:spPr>
                <p:txBody>
                  <a:bodyPr wrap="square" rtlCol="0">
                    <a:spAutoFit/>
                  </a:bodyPr>
                  <a:lstStyle/>
                  <a:p>
                    <a:pPr algn="ctr" defTabSz="914400"/>
                    <a:r>
                      <a:rPr lang="en-US" sz="2000" dirty="0">
                        <a:solidFill>
                          <a:srgbClr val="EEECE1">
                            <a:lumMod val="25000"/>
                          </a:srgbClr>
                        </a:solidFill>
                        <a:latin typeface="Verdana"/>
                        <a:cs typeface="Verdana"/>
                      </a:rPr>
                      <a:t>32x10G</a:t>
                    </a:r>
                  </a:p>
                </p:txBody>
              </p:sp>
            </p:grpSp>
            <p:grpSp>
              <p:nvGrpSpPr>
                <p:cNvPr id="391" name="Group 390"/>
                <p:cNvGrpSpPr/>
                <p:nvPr/>
              </p:nvGrpSpPr>
              <p:grpSpPr>
                <a:xfrm>
                  <a:off x="1039962" y="1741776"/>
                  <a:ext cx="2560304" cy="2111531"/>
                  <a:chOff x="909270" y="1140933"/>
                  <a:chExt cx="2560304" cy="2111531"/>
                </a:xfrm>
              </p:grpSpPr>
              <p:grpSp>
                <p:nvGrpSpPr>
                  <p:cNvPr id="392" name="Group 391"/>
                  <p:cNvGrpSpPr/>
                  <p:nvPr/>
                </p:nvGrpSpPr>
                <p:grpSpPr>
                  <a:xfrm flipH="1">
                    <a:off x="1551333" y="1827664"/>
                    <a:ext cx="1773046" cy="1254337"/>
                    <a:chOff x="6009069" y="4656605"/>
                    <a:chExt cx="1773046" cy="1254337"/>
                  </a:xfrm>
                </p:grpSpPr>
                <p:cxnSp>
                  <p:nvCxnSpPr>
                    <p:cNvPr id="452" name="Straight Connector 451"/>
                    <p:cNvCxnSpPr/>
                    <p:nvPr/>
                  </p:nvCxnSpPr>
                  <p:spPr>
                    <a:xfrm flipV="1">
                      <a:off x="6432776" y="4656605"/>
                      <a:ext cx="1349339" cy="1230223"/>
                    </a:xfrm>
                    <a:prstGeom prst="line">
                      <a:avLst/>
                    </a:prstGeom>
                    <a:noFill/>
                    <a:ln w="50800" cap="flat" cmpd="sng" algn="ctr">
                      <a:solidFill>
                        <a:schemeClr val="bg2">
                          <a:lumMod val="25000"/>
                        </a:schemeClr>
                      </a:solidFill>
                      <a:prstDash val="solid"/>
                    </a:ln>
                    <a:effectLst/>
                  </p:spPr>
                </p:cxnSp>
                <p:cxnSp>
                  <p:nvCxnSpPr>
                    <p:cNvPr id="453" name="Straight Connector 452"/>
                    <p:cNvCxnSpPr/>
                    <p:nvPr/>
                  </p:nvCxnSpPr>
                  <p:spPr>
                    <a:xfrm flipV="1">
                      <a:off x="6254187" y="4656605"/>
                      <a:ext cx="1349339" cy="1230223"/>
                    </a:xfrm>
                    <a:prstGeom prst="line">
                      <a:avLst/>
                    </a:prstGeom>
                    <a:noFill/>
                    <a:ln w="50800" cap="flat" cmpd="sng" algn="ctr">
                      <a:solidFill>
                        <a:schemeClr val="bg2">
                          <a:lumMod val="25000"/>
                        </a:schemeClr>
                      </a:solidFill>
                      <a:prstDash val="solid"/>
                    </a:ln>
                    <a:effectLst/>
                  </p:spPr>
                </p:cxnSp>
                <p:cxnSp>
                  <p:nvCxnSpPr>
                    <p:cNvPr id="454" name="Straight Connector 453"/>
                    <p:cNvCxnSpPr/>
                    <p:nvPr/>
                  </p:nvCxnSpPr>
                  <p:spPr>
                    <a:xfrm flipV="1">
                      <a:off x="6147972" y="4661978"/>
                      <a:ext cx="381000" cy="1219200"/>
                    </a:xfrm>
                    <a:prstGeom prst="line">
                      <a:avLst/>
                    </a:prstGeom>
                    <a:noFill/>
                    <a:ln w="50800" cap="flat" cmpd="sng" algn="ctr">
                      <a:solidFill>
                        <a:schemeClr val="bg2">
                          <a:lumMod val="25000"/>
                        </a:schemeClr>
                      </a:solidFill>
                      <a:prstDash val="solid"/>
                    </a:ln>
                    <a:effectLst/>
                  </p:spPr>
                </p:cxnSp>
                <p:cxnSp>
                  <p:nvCxnSpPr>
                    <p:cNvPr id="455" name="Straight Connector 454"/>
                    <p:cNvCxnSpPr/>
                    <p:nvPr/>
                  </p:nvCxnSpPr>
                  <p:spPr>
                    <a:xfrm flipV="1">
                      <a:off x="6009069" y="4691742"/>
                      <a:ext cx="381000" cy="1219200"/>
                    </a:xfrm>
                    <a:prstGeom prst="line">
                      <a:avLst/>
                    </a:prstGeom>
                    <a:noFill/>
                    <a:ln w="50800" cap="flat" cmpd="sng" algn="ctr">
                      <a:solidFill>
                        <a:schemeClr val="bg2">
                          <a:lumMod val="25000"/>
                        </a:schemeClr>
                      </a:solidFill>
                      <a:prstDash val="dash"/>
                    </a:ln>
                    <a:effectLst/>
                  </p:spPr>
                </p:cxnSp>
              </p:grpSp>
              <p:cxnSp>
                <p:nvCxnSpPr>
                  <p:cNvPr id="393" name="Straight Connector 392"/>
                  <p:cNvCxnSpPr/>
                  <p:nvPr/>
                </p:nvCxnSpPr>
                <p:spPr>
                  <a:xfrm flipV="1">
                    <a:off x="1515070" y="1824083"/>
                    <a:ext cx="1349339" cy="1230223"/>
                  </a:xfrm>
                  <a:prstGeom prst="line">
                    <a:avLst/>
                  </a:prstGeom>
                  <a:noFill/>
                  <a:ln w="50800" cap="flat" cmpd="sng" algn="ctr">
                    <a:solidFill>
                      <a:schemeClr val="bg2">
                        <a:lumMod val="25000"/>
                      </a:schemeClr>
                    </a:solidFill>
                    <a:prstDash val="solid"/>
                  </a:ln>
                  <a:effectLst/>
                </p:spPr>
              </p:cxnSp>
              <p:cxnSp>
                <p:nvCxnSpPr>
                  <p:cNvPr id="394" name="Straight Connector 393"/>
                  <p:cNvCxnSpPr/>
                  <p:nvPr/>
                </p:nvCxnSpPr>
                <p:spPr>
                  <a:xfrm flipV="1">
                    <a:off x="1336481" y="1824083"/>
                    <a:ext cx="1349339" cy="1230223"/>
                  </a:xfrm>
                  <a:prstGeom prst="line">
                    <a:avLst/>
                  </a:prstGeom>
                  <a:noFill/>
                  <a:ln w="50800" cap="flat" cmpd="sng" algn="ctr">
                    <a:solidFill>
                      <a:schemeClr val="bg2">
                        <a:lumMod val="25000"/>
                      </a:schemeClr>
                    </a:solidFill>
                    <a:prstDash val="solid"/>
                  </a:ln>
                  <a:effectLst/>
                </p:spPr>
              </p:cxnSp>
              <p:cxnSp>
                <p:nvCxnSpPr>
                  <p:cNvPr id="395" name="Straight Connector 394"/>
                  <p:cNvCxnSpPr/>
                  <p:nvPr/>
                </p:nvCxnSpPr>
                <p:spPr>
                  <a:xfrm flipV="1">
                    <a:off x="1230266" y="1829456"/>
                    <a:ext cx="381000" cy="1219200"/>
                  </a:xfrm>
                  <a:prstGeom prst="line">
                    <a:avLst/>
                  </a:prstGeom>
                  <a:noFill/>
                  <a:ln w="50800" cap="flat" cmpd="sng" algn="ctr">
                    <a:solidFill>
                      <a:schemeClr val="bg2">
                        <a:lumMod val="25000"/>
                      </a:schemeClr>
                    </a:solidFill>
                    <a:prstDash val="solid"/>
                  </a:ln>
                  <a:effectLst/>
                </p:spPr>
              </p:cxnSp>
              <p:cxnSp>
                <p:nvCxnSpPr>
                  <p:cNvPr id="396" name="Straight Connector 395"/>
                  <p:cNvCxnSpPr/>
                  <p:nvPr/>
                </p:nvCxnSpPr>
                <p:spPr>
                  <a:xfrm flipV="1">
                    <a:off x="1091363" y="1859220"/>
                    <a:ext cx="381000" cy="1219200"/>
                  </a:xfrm>
                  <a:prstGeom prst="line">
                    <a:avLst/>
                  </a:prstGeom>
                  <a:noFill/>
                  <a:ln w="50800" cap="flat" cmpd="sng" algn="ctr">
                    <a:solidFill>
                      <a:schemeClr val="bg2">
                        <a:lumMod val="25000"/>
                      </a:schemeClr>
                    </a:solidFill>
                    <a:prstDash val="solid"/>
                  </a:ln>
                  <a:effectLst/>
                </p:spPr>
              </p:cxnSp>
              <p:grpSp>
                <p:nvGrpSpPr>
                  <p:cNvPr id="398" name="Group 397"/>
                  <p:cNvGrpSpPr/>
                  <p:nvPr/>
                </p:nvGrpSpPr>
                <p:grpSpPr>
                  <a:xfrm flipH="1">
                    <a:off x="1315442" y="1140933"/>
                    <a:ext cx="584889" cy="726527"/>
                    <a:chOff x="1027560" y="1988818"/>
                    <a:chExt cx="545969" cy="678181"/>
                  </a:xfrm>
                </p:grpSpPr>
                <p:sp>
                  <p:nvSpPr>
                    <p:cNvPr id="448" name="Cube 44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44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50"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451"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399" name="Group 398"/>
                  <p:cNvGrpSpPr/>
                  <p:nvPr/>
                </p:nvGrpSpPr>
                <p:grpSpPr>
                  <a:xfrm flipH="1">
                    <a:off x="2555642" y="1140933"/>
                    <a:ext cx="584889" cy="726527"/>
                    <a:chOff x="1027560" y="1988818"/>
                    <a:chExt cx="545969" cy="678181"/>
                  </a:xfrm>
                </p:grpSpPr>
                <p:sp>
                  <p:nvSpPr>
                    <p:cNvPr id="444" name="Cube 44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44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46"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447"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grpSp>
              <p:grpSp>
                <p:nvGrpSpPr>
                  <p:cNvPr id="400" name="Group 399"/>
                  <p:cNvGrpSpPr/>
                  <p:nvPr/>
                </p:nvGrpSpPr>
                <p:grpSpPr>
                  <a:xfrm>
                    <a:off x="909270" y="3045795"/>
                    <a:ext cx="731520" cy="204464"/>
                    <a:chOff x="5220661" y="3675707"/>
                    <a:chExt cx="978209" cy="243008"/>
                  </a:xfrm>
                </p:grpSpPr>
                <p:sp>
                  <p:nvSpPr>
                    <p:cNvPr id="423" name="Rectangle 42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4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01" name="Group 400"/>
                  <p:cNvGrpSpPr/>
                  <p:nvPr/>
                </p:nvGrpSpPr>
                <p:grpSpPr>
                  <a:xfrm>
                    <a:off x="2738054" y="3048000"/>
                    <a:ext cx="731520" cy="204464"/>
                    <a:chOff x="5220661" y="3675707"/>
                    <a:chExt cx="978209" cy="243008"/>
                  </a:xfrm>
                </p:grpSpPr>
                <p:sp>
                  <p:nvSpPr>
                    <p:cNvPr id="402" name="Rectangle 40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Calibri"/>
                      </a:endParaRPr>
                    </a:p>
                  </p:txBody>
                </p:sp>
                <p:pic>
                  <p:nvPicPr>
                    <p:cNvPr id="4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pic>
            <p:nvPicPr>
              <p:cNvPr id="386" name="Picture 385"/>
              <p:cNvPicPr>
                <a:picLocks noChangeAspect="1"/>
              </p:cNvPicPr>
              <p:nvPr/>
            </p:nvPicPr>
            <p:blipFill>
              <a:blip r:embed="rId4"/>
              <a:stretch>
                <a:fillRect/>
              </a:stretch>
            </p:blipFill>
            <p:spPr>
              <a:xfrm rot="13088488" flipH="1">
                <a:off x="7656102" y="2322941"/>
                <a:ext cx="375539" cy="740255"/>
              </a:xfrm>
              <a:prstGeom prst="rect">
                <a:avLst/>
              </a:prstGeom>
            </p:spPr>
          </p:pic>
        </p:grpSp>
      </p:grpSp>
      <p:sp>
        <p:nvSpPr>
          <p:cNvPr id="476" name="Content Placeholder 5"/>
          <p:cNvSpPr txBox="1">
            <a:spLocks/>
          </p:cNvSpPr>
          <p:nvPr/>
        </p:nvSpPr>
        <p:spPr>
          <a:xfrm>
            <a:off x="4648200" y="4648200"/>
            <a:ext cx="42672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solidFill>
                  <a:srgbClr val="0033CC"/>
                </a:solidFill>
              </a:rPr>
              <a:t>Large-scale simulations</a:t>
            </a:r>
          </a:p>
          <a:p>
            <a:pPr>
              <a:buFont typeface="Wingdings" charset="2"/>
              <a:buChar char="Ø"/>
            </a:pPr>
            <a:r>
              <a:rPr lang="en-US" sz="2000" dirty="0">
                <a:solidFill>
                  <a:prstClr val="black"/>
                </a:solidFill>
              </a:rPr>
              <a:t>OMNET++, Linux 2.6.26 TCP</a:t>
            </a:r>
          </a:p>
          <a:p>
            <a:pPr>
              <a:buFont typeface="Wingdings" charset="2"/>
              <a:buChar char="Ø"/>
            </a:pPr>
            <a:r>
              <a:rPr lang="en-US" sz="2000" dirty="0">
                <a:solidFill>
                  <a:srgbClr val="000000"/>
                </a:solidFill>
              </a:rPr>
              <a:t>Varying fabric size, link speed, asymmetry</a:t>
            </a:r>
          </a:p>
          <a:p>
            <a:pPr>
              <a:buFont typeface="Wingdings" charset="2"/>
              <a:buChar char="Ø"/>
            </a:pPr>
            <a:r>
              <a:rPr lang="en-US" sz="2000" dirty="0">
                <a:solidFill>
                  <a:srgbClr val="000000"/>
                </a:solidFill>
              </a:rPr>
              <a:t>Up to 384-port fabric</a:t>
            </a:r>
          </a:p>
        </p:txBody>
      </p:sp>
    </p:spTree>
    <p:extLst>
      <p:ext uri="{BB962C8B-B14F-4D97-AF65-F5344CB8AC3E}">
        <p14:creationId xmlns:p14="http://schemas.microsoft.com/office/powerpoint/2010/main" val="184696591"/>
      </p:ext>
    </p:extLst>
  </p:cSld>
  <p:clrMapOvr>
    <a:masterClrMapping/>
  </p:clrMapOvr>
  <mc:AlternateContent xmlns:mc="http://schemas.openxmlformats.org/markup-compatibility/2006" xmlns:p14="http://schemas.microsoft.com/office/powerpoint/2010/main">
    <mc:Choice Requires="p14">
      <p:transition spd="slow" p14:dur="2000" advTm="21536"/>
    </mc:Choice>
    <mc:Fallback xmlns="">
      <p:transition xmlns:p14="http://schemas.microsoft.com/office/powerpoint/2010/main" spd="slow" advTm="2153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df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172832"/>
            <a:ext cx="9144000" cy="4532768"/>
          </a:xfrm>
          <a:prstGeom prst="rect">
            <a:avLst/>
          </a:prstGeom>
        </p:spPr>
      </p:pic>
      <p:sp>
        <p:nvSpPr>
          <p:cNvPr id="2" name="Title 1"/>
          <p:cNvSpPr>
            <a:spLocks noGrp="1"/>
          </p:cNvSpPr>
          <p:nvPr>
            <p:ph type="title"/>
          </p:nvPr>
        </p:nvSpPr>
        <p:spPr>
          <a:xfrm>
            <a:off x="457200" y="274638"/>
            <a:ext cx="8382000" cy="1143000"/>
          </a:xfrm>
        </p:spPr>
        <p:txBody>
          <a:bodyPr>
            <a:normAutofit fontScale="90000"/>
          </a:bodyPr>
          <a:lstStyle/>
          <a:p>
            <a:r>
              <a:rPr lang="en-US" dirty="0"/>
              <a:t>HDFS Benchmark</a:t>
            </a:r>
            <a:br>
              <a:rPr lang="en-US" dirty="0"/>
            </a:br>
            <a:r>
              <a:rPr lang="en-US" sz="3600" dirty="0"/>
              <a:t>1TB Write Test, 40 runs</a:t>
            </a:r>
            <a:endParaRPr lang="en-US" sz="3100" dirty="0"/>
          </a:p>
        </p:txBody>
      </p:sp>
      <p:sp>
        <p:nvSpPr>
          <p:cNvPr id="4" name="Slide Number Placeholder 3"/>
          <p:cNvSpPr>
            <a:spLocks noGrp="1"/>
          </p:cNvSpPr>
          <p:nvPr>
            <p:ph type="sldNum" sz="quarter" idx="12"/>
          </p:nvPr>
        </p:nvSpPr>
        <p:spPr/>
        <p:txBody>
          <a:bodyPr/>
          <a:lstStyle/>
          <a:p>
            <a:fld id="{3AC99A5B-5B03-425B-9284-2F10A88898BE}" type="slidenum">
              <a:rPr lang="en-US" smtClean="0">
                <a:solidFill>
                  <a:prstClr val="black">
                    <a:tint val="75000"/>
                  </a:prstClr>
                </a:solidFill>
              </a:rPr>
              <a:pPr/>
              <a:t>25</a:t>
            </a:fld>
            <a:endParaRPr lang="en-US">
              <a:solidFill>
                <a:prstClr val="black">
                  <a:tint val="75000"/>
                </a:prstClr>
              </a:solidFill>
            </a:endParaRPr>
          </a:p>
        </p:txBody>
      </p:sp>
      <p:sp>
        <p:nvSpPr>
          <p:cNvPr id="9" name="Content Placeholder 5"/>
          <p:cNvSpPr>
            <a:spLocks noGrp="1"/>
          </p:cNvSpPr>
          <p:nvPr>
            <p:ph idx="1"/>
          </p:nvPr>
        </p:nvSpPr>
        <p:spPr>
          <a:xfrm>
            <a:off x="457200" y="1600200"/>
            <a:ext cx="8229600" cy="457200"/>
          </a:xfrm>
        </p:spPr>
        <p:txBody>
          <a:bodyPr>
            <a:normAutofit/>
          </a:bodyPr>
          <a:lstStyle/>
          <a:p>
            <a:pPr marL="0" indent="0">
              <a:buNone/>
            </a:pPr>
            <a:r>
              <a:rPr lang="en-US" sz="1800" dirty="0" err="1"/>
              <a:t>Cloudera</a:t>
            </a:r>
            <a:r>
              <a:rPr lang="en-US" sz="1800" dirty="0"/>
              <a:t> hadoop-0.20.2-cdh3u5, 1 </a:t>
            </a:r>
            <a:r>
              <a:rPr lang="en-US" sz="1800" dirty="0" err="1"/>
              <a:t>NameNode</a:t>
            </a:r>
            <a:r>
              <a:rPr lang="en-US" sz="1800" dirty="0"/>
              <a:t>, 63 </a:t>
            </a:r>
            <a:r>
              <a:rPr lang="en-US" sz="1800" dirty="0" err="1"/>
              <a:t>DataNodes</a:t>
            </a:r>
            <a:endParaRPr lang="en-US" sz="1800" dirty="0"/>
          </a:p>
        </p:txBody>
      </p:sp>
      <p:sp>
        <p:nvSpPr>
          <p:cNvPr id="18" name="Rounded Rectangle 17"/>
          <p:cNvSpPr/>
          <p:nvPr/>
        </p:nvSpPr>
        <p:spPr>
          <a:xfrm>
            <a:off x="762000" y="5812889"/>
            <a:ext cx="7772400" cy="81651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r>
              <a:rPr lang="en-US" sz="2400" dirty="0">
                <a:solidFill>
                  <a:prstClr val="white"/>
                </a:solidFill>
                <a:latin typeface="Verdana"/>
                <a:cs typeface="Verdana"/>
              </a:rPr>
              <a:t>Link failure has almost no impact with CONGA</a:t>
            </a:r>
          </a:p>
        </p:txBody>
      </p:sp>
      <p:grpSp>
        <p:nvGrpSpPr>
          <p:cNvPr id="5" name="Group 4"/>
          <p:cNvGrpSpPr/>
          <p:nvPr/>
        </p:nvGrpSpPr>
        <p:grpSpPr>
          <a:xfrm>
            <a:off x="1938483" y="2894027"/>
            <a:ext cx="6705600" cy="2365721"/>
            <a:chOff x="1938483" y="2894027"/>
            <a:chExt cx="6705600" cy="2365721"/>
          </a:xfrm>
        </p:grpSpPr>
        <p:cxnSp>
          <p:nvCxnSpPr>
            <p:cNvPr id="13" name="Straight Arrow Connector 12"/>
            <p:cNvCxnSpPr/>
            <p:nvPr/>
          </p:nvCxnSpPr>
          <p:spPr>
            <a:xfrm>
              <a:off x="8458200" y="3352800"/>
              <a:ext cx="0" cy="1828800"/>
            </a:xfrm>
            <a:prstGeom prst="straightConnector1">
              <a:avLst/>
            </a:prstGeom>
            <a:ln w="38100">
              <a:solidFill>
                <a:srgbClr val="008000"/>
              </a:solidFill>
              <a:tailEnd type="arrow" w="lg" len="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723881" y="2894027"/>
              <a:ext cx="2895600" cy="461665"/>
            </a:xfrm>
            <a:prstGeom prst="rect">
              <a:avLst/>
            </a:prstGeom>
            <a:ln>
              <a:solidFill>
                <a:srgbClr val="008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Verdana"/>
                  <a:cs typeface="Verdana"/>
                </a:rPr>
                <a:t>no link failure</a:t>
              </a:r>
            </a:p>
          </p:txBody>
        </p:sp>
        <p:cxnSp>
          <p:nvCxnSpPr>
            <p:cNvPr id="10" name="Straight Connector 9"/>
            <p:cNvCxnSpPr/>
            <p:nvPr/>
          </p:nvCxnSpPr>
          <p:spPr>
            <a:xfrm>
              <a:off x="1938483" y="5259748"/>
              <a:ext cx="6705600" cy="0"/>
            </a:xfrm>
            <a:prstGeom prst="line">
              <a:avLst/>
            </a:prstGeom>
            <a:ln w="50800">
              <a:solidFill>
                <a:srgbClr val="008000"/>
              </a:solidFill>
              <a:prstDash val="sysDash"/>
            </a:ln>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6970348" y="91550"/>
            <a:ext cx="1640252" cy="1203850"/>
            <a:chOff x="5401901" y="1752600"/>
            <a:chExt cx="2794655" cy="2476419"/>
          </a:xfrm>
        </p:grpSpPr>
        <p:grpSp>
          <p:nvGrpSpPr>
            <p:cNvPr id="14" name="Group 13"/>
            <p:cNvGrpSpPr/>
            <p:nvPr/>
          </p:nvGrpSpPr>
          <p:grpSpPr>
            <a:xfrm>
              <a:off x="5401901" y="1752600"/>
              <a:ext cx="2650976" cy="2476419"/>
              <a:chOff x="958155" y="1741776"/>
              <a:chExt cx="2703435" cy="2525424"/>
            </a:xfrm>
          </p:grpSpPr>
          <p:grpSp>
            <p:nvGrpSpPr>
              <p:cNvPr id="17" name="Group 16"/>
              <p:cNvGrpSpPr/>
              <p:nvPr/>
            </p:nvGrpSpPr>
            <p:grpSpPr>
              <a:xfrm>
                <a:off x="958155" y="3777696"/>
                <a:ext cx="868960" cy="489504"/>
                <a:chOff x="3652161" y="6065425"/>
                <a:chExt cx="868960" cy="489503"/>
              </a:xfrm>
            </p:grpSpPr>
            <p:cxnSp>
              <p:nvCxnSpPr>
                <p:cNvPr id="93" name="Straight Connector 92"/>
                <p:cNvCxnSpPr/>
                <p:nvPr/>
              </p:nvCxnSpPr>
              <p:spPr>
                <a:xfrm flipV="1">
                  <a:off x="3652161" y="6065425"/>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3774124" y="6065425"/>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3896086" y="6065425"/>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4018049" y="6065425"/>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4096953" y="6074796"/>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flipV="1">
                  <a:off x="4096953" y="6074796"/>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flipV="1">
                  <a:off x="4096953" y="6074796"/>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flipV="1">
                  <a:off x="4096953" y="6074796"/>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2792630" y="3776471"/>
                <a:ext cx="868960" cy="489503"/>
                <a:chOff x="3652161" y="6065425"/>
                <a:chExt cx="868960" cy="489503"/>
              </a:xfrm>
            </p:grpSpPr>
            <p:cxnSp>
              <p:nvCxnSpPr>
                <p:cNvPr id="85" name="Straight Connector 84"/>
                <p:cNvCxnSpPr/>
                <p:nvPr/>
              </p:nvCxnSpPr>
              <p:spPr>
                <a:xfrm flipV="1">
                  <a:off x="3652161" y="6065425"/>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V="1">
                  <a:off x="3774124" y="6065425"/>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3896086" y="6065425"/>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4018049" y="6065425"/>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flipV="1">
                  <a:off x="4096953" y="6074796"/>
                  <a:ext cx="424168"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flipV="1">
                  <a:off x="4096953" y="6074796"/>
                  <a:ext cx="302205"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flipV="1">
                  <a:off x="4096953" y="6074796"/>
                  <a:ext cx="180243"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flipV="1">
                  <a:off x="4096953" y="6074796"/>
                  <a:ext cx="58280" cy="480132"/>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039962" y="1741776"/>
                <a:ext cx="2560304" cy="2111531"/>
                <a:chOff x="909270" y="1140933"/>
                <a:chExt cx="2560304" cy="2111531"/>
              </a:xfrm>
            </p:grpSpPr>
            <p:grpSp>
              <p:nvGrpSpPr>
                <p:cNvPr id="21" name="Group 20"/>
                <p:cNvGrpSpPr/>
                <p:nvPr/>
              </p:nvGrpSpPr>
              <p:grpSpPr>
                <a:xfrm flipH="1">
                  <a:off x="1551333" y="1827664"/>
                  <a:ext cx="1794960" cy="1231450"/>
                  <a:chOff x="5987155" y="4656605"/>
                  <a:chExt cx="1794960" cy="1231450"/>
                </a:xfrm>
              </p:grpSpPr>
              <p:cxnSp>
                <p:nvCxnSpPr>
                  <p:cNvPr id="81" name="Straight Connector 80"/>
                  <p:cNvCxnSpPr/>
                  <p:nvPr/>
                </p:nvCxnSpPr>
                <p:spPr>
                  <a:xfrm flipV="1">
                    <a:off x="6432776" y="4656605"/>
                    <a:ext cx="1349339" cy="1230223"/>
                  </a:xfrm>
                  <a:prstGeom prst="line">
                    <a:avLst/>
                  </a:prstGeom>
                  <a:noFill/>
                  <a:ln w="50800" cap="flat" cmpd="sng" algn="ctr">
                    <a:solidFill>
                      <a:schemeClr val="bg2">
                        <a:lumMod val="25000"/>
                      </a:schemeClr>
                    </a:solidFill>
                    <a:prstDash val="solid"/>
                  </a:ln>
                  <a:effectLst/>
                </p:spPr>
              </p:cxnSp>
              <p:cxnSp>
                <p:nvCxnSpPr>
                  <p:cNvPr id="82" name="Straight Connector 81"/>
                  <p:cNvCxnSpPr/>
                  <p:nvPr/>
                </p:nvCxnSpPr>
                <p:spPr>
                  <a:xfrm flipV="1">
                    <a:off x="6254187" y="4656605"/>
                    <a:ext cx="1349339" cy="1230223"/>
                  </a:xfrm>
                  <a:prstGeom prst="line">
                    <a:avLst/>
                  </a:prstGeom>
                  <a:noFill/>
                  <a:ln w="50800" cap="flat" cmpd="sng" algn="ctr">
                    <a:solidFill>
                      <a:schemeClr val="bg2">
                        <a:lumMod val="25000"/>
                      </a:schemeClr>
                    </a:solidFill>
                    <a:prstDash val="solid"/>
                  </a:ln>
                  <a:effectLst/>
                </p:spPr>
              </p:cxnSp>
              <p:cxnSp>
                <p:nvCxnSpPr>
                  <p:cNvPr id="83" name="Straight Connector 82"/>
                  <p:cNvCxnSpPr/>
                  <p:nvPr/>
                </p:nvCxnSpPr>
                <p:spPr>
                  <a:xfrm flipV="1">
                    <a:off x="6147972" y="4661978"/>
                    <a:ext cx="381000" cy="1219200"/>
                  </a:xfrm>
                  <a:prstGeom prst="line">
                    <a:avLst/>
                  </a:prstGeom>
                  <a:noFill/>
                  <a:ln w="50800" cap="flat" cmpd="sng" algn="ctr">
                    <a:solidFill>
                      <a:schemeClr val="bg2">
                        <a:lumMod val="25000"/>
                      </a:schemeClr>
                    </a:solidFill>
                    <a:prstDash val="solid"/>
                  </a:ln>
                  <a:effectLst/>
                </p:spPr>
              </p:cxnSp>
              <p:cxnSp>
                <p:nvCxnSpPr>
                  <p:cNvPr id="84" name="Straight Connector 83"/>
                  <p:cNvCxnSpPr/>
                  <p:nvPr/>
                </p:nvCxnSpPr>
                <p:spPr>
                  <a:xfrm flipV="1">
                    <a:off x="5987155" y="4668855"/>
                    <a:ext cx="381001" cy="1219200"/>
                  </a:xfrm>
                  <a:prstGeom prst="line">
                    <a:avLst/>
                  </a:prstGeom>
                  <a:noFill/>
                  <a:ln w="25400" cap="flat" cmpd="sng" algn="ctr">
                    <a:solidFill>
                      <a:schemeClr val="bg2">
                        <a:lumMod val="25000"/>
                      </a:schemeClr>
                    </a:solidFill>
                    <a:prstDash val="dash"/>
                  </a:ln>
                  <a:effectLst/>
                </p:spPr>
              </p:cxnSp>
            </p:grpSp>
            <p:cxnSp>
              <p:nvCxnSpPr>
                <p:cNvPr id="22" name="Straight Connector 21"/>
                <p:cNvCxnSpPr/>
                <p:nvPr/>
              </p:nvCxnSpPr>
              <p:spPr>
                <a:xfrm flipV="1">
                  <a:off x="1515070" y="1824083"/>
                  <a:ext cx="1349339" cy="1230223"/>
                </a:xfrm>
                <a:prstGeom prst="line">
                  <a:avLst/>
                </a:prstGeom>
                <a:noFill/>
                <a:ln w="50800" cap="flat" cmpd="sng" algn="ctr">
                  <a:solidFill>
                    <a:schemeClr val="bg2">
                      <a:lumMod val="25000"/>
                    </a:schemeClr>
                  </a:solidFill>
                  <a:prstDash val="solid"/>
                </a:ln>
                <a:effectLst/>
              </p:spPr>
            </p:cxnSp>
            <p:cxnSp>
              <p:nvCxnSpPr>
                <p:cNvPr id="23" name="Straight Connector 22"/>
                <p:cNvCxnSpPr/>
                <p:nvPr/>
              </p:nvCxnSpPr>
              <p:spPr>
                <a:xfrm flipV="1">
                  <a:off x="1336481" y="1824083"/>
                  <a:ext cx="1349339" cy="1230223"/>
                </a:xfrm>
                <a:prstGeom prst="line">
                  <a:avLst/>
                </a:prstGeom>
                <a:noFill/>
                <a:ln w="50800" cap="flat" cmpd="sng" algn="ctr">
                  <a:solidFill>
                    <a:schemeClr val="bg2">
                      <a:lumMod val="25000"/>
                    </a:schemeClr>
                  </a:solidFill>
                  <a:prstDash val="solid"/>
                </a:ln>
                <a:effectLst/>
              </p:spPr>
            </p:cxnSp>
            <p:cxnSp>
              <p:nvCxnSpPr>
                <p:cNvPr id="24" name="Straight Connector 23"/>
                <p:cNvCxnSpPr/>
                <p:nvPr/>
              </p:nvCxnSpPr>
              <p:spPr>
                <a:xfrm flipV="1">
                  <a:off x="1230266" y="1829456"/>
                  <a:ext cx="381000" cy="1219200"/>
                </a:xfrm>
                <a:prstGeom prst="line">
                  <a:avLst/>
                </a:prstGeom>
                <a:noFill/>
                <a:ln w="50800" cap="flat" cmpd="sng" algn="ctr">
                  <a:solidFill>
                    <a:schemeClr val="bg2">
                      <a:lumMod val="25000"/>
                    </a:schemeClr>
                  </a:solidFill>
                  <a:prstDash val="solid"/>
                </a:ln>
                <a:effectLst/>
              </p:spPr>
            </p:cxnSp>
            <p:cxnSp>
              <p:nvCxnSpPr>
                <p:cNvPr id="25" name="Straight Connector 24"/>
                <p:cNvCxnSpPr/>
                <p:nvPr/>
              </p:nvCxnSpPr>
              <p:spPr>
                <a:xfrm flipV="1">
                  <a:off x="1091363" y="1859220"/>
                  <a:ext cx="381000" cy="1219200"/>
                </a:xfrm>
                <a:prstGeom prst="line">
                  <a:avLst/>
                </a:prstGeom>
                <a:noFill/>
                <a:ln w="50800" cap="flat" cmpd="sng" algn="ctr">
                  <a:solidFill>
                    <a:schemeClr val="bg2">
                      <a:lumMod val="25000"/>
                    </a:schemeClr>
                  </a:solidFill>
                  <a:prstDash val="solid"/>
                </a:ln>
                <a:effectLst/>
              </p:spPr>
            </p:cxnSp>
            <p:grpSp>
              <p:nvGrpSpPr>
                <p:cNvPr id="27" name="Group 26"/>
                <p:cNvGrpSpPr/>
                <p:nvPr/>
              </p:nvGrpSpPr>
              <p:grpSpPr>
                <a:xfrm flipH="1">
                  <a:off x="1315442" y="1140933"/>
                  <a:ext cx="584889" cy="726527"/>
                  <a:chOff x="1027560" y="1988818"/>
                  <a:chExt cx="545969" cy="678181"/>
                </a:xfrm>
              </p:grpSpPr>
              <p:sp>
                <p:nvSpPr>
                  <p:cNvPr id="77" name="Cube 7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8" name="Group 27"/>
                <p:cNvGrpSpPr/>
                <p:nvPr/>
              </p:nvGrpSpPr>
              <p:grpSpPr>
                <a:xfrm flipH="1">
                  <a:off x="2555642" y="1140933"/>
                  <a:ext cx="584889" cy="726527"/>
                  <a:chOff x="1027560" y="1988818"/>
                  <a:chExt cx="545969" cy="678181"/>
                </a:xfrm>
              </p:grpSpPr>
              <p:sp>
                <p:nvSpPr>
                  <p:cNvPr id="73" name="Cube 7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9" name="Group 28"/>
                <p:cNvGrpSpPr/>
                <p:nvPr/>
              </p:nvGrpSpPr>
              <p:grpSpPr>
                <a:xfrm>
                  <a:off x="909270" y="3045795"/>
                  <a:ext cx="731520" cy="204464"/>
                  <a:chOff x="5220661" y="3675707"/>
                  <a:chExt cx="978209" cy="243008"/>
                </a:xfrm>
              </p:grpSpPr>
              <p:sp>
                <p:nvSpPr>
                  <p:cNvPr id="52" name="Rectangle 5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0" name="Group 29"/>
                <p:cNvGrpSpPr/>
                <p:nvPr/>
              </p:nvGrpSpPr>
              <p:grpSpPr>
                <a:xfrm>
                  <a:off x="2738054" y="3048000"/>
                  <a:ext cx="731520" cy="204464"/>
                  <a:chOff x="5220661" y="3675707"/>
                  <a:chExt cx="978209" cy="243008"/>
                </a:xfrm>
              </p:grpSpPr>
              <p:sp>
                <p:nvSpPr>
                  <p:cNvPr id="31" name="Rectangle 3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Ethernet Network Connector Rj-45 Lan Female Clip 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pic>
          <p:nvPicPr>
            <p:cNvPr id="15" name="Picture 14"/>
            <p:cNvPicPr>
              <a:picLocks noChangeAspect="1"/>
            </p:cNvPicPr>
            <p:nvPr/>
          </p:nvPicPr>
          <p:blipFill>
            <a:blip r:embed="rId7"/>
            <a:stretch>
              <a:fillRect/>
            </a:stretch>
          </p:blipFill>
          <p:spPr>
            <a:xfrm rot="13088488" flipH="1">
              <a:off x="7574553" y="1970093"/>
              <a:ext cx="622003" cy="1226083"/>
            </a:xfrm>
            <a:prstGeom prst="rect">
              <a:avLst/>
            </a:prstGeom>
          </p:spPr>
        </p:pic>
      </p:grpSp>
      <p:grpSp>
        <p:nvGrpSpPr>
          <p:cNvPr id="8" name="Group 7"/>
          <p:cNvGrpSpPr/>
          <p:nvPr/>
        </p:nvGrpSpPr>
        <p:grpSpPr>
          <a:xfrm>
            <a:off x="381000" y="3733800"/>
            <a:ext cx="2057400" cy="1526247"/>
            <a:chOff x="381000" y="3733800"/>
            <a:chExt cx="2057400" cy="1526247"/>
          </a:xfrm>
        </p:grpSpPr>
        <p:cxnSp>
          <p:nvCxnSpPr>
            <p:cNvPr id="101" name="Straight Arrow Connector 100"/>
            <p:cNvCxnSpPr/>
            <p:nvPr/>
          </p:nvCxnSpPr>
          <p:spPr>
            <a:xfrm flipH="1">
              <a:off x="1905000" y="4572000"/>
              <a:ext cx="1773" cy="688047"/>
            </a:xfrm>
            <a:prstGeom prst="straightConnector1">
              <a:avLst/>
            </a:prstGeom>
            <a:ln w="381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4" name="Rounded Rectangle 103"/>
            <p:cNvSpPr/>
            <p:nvPr/>
          </p:nvSpPr>
          <p:spPr>
            <a:xfrm>
              <a:off x="381000" y="3733800"/>
              <a:ext cx="2057400" cy="81651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r>
                <a:rPr lang="en-US" sz="2400" dirty="0">
                  <a:solidFill>
                    <a:prstClr val="white"/>
                  </a:solidFill>
                  <a:latin typeface="Verdana"/>
                  <a:cs typeface="Verdana"/>
                </a:rPr>
                <a:t>~2x better than ECMP</a:t>
              </a:r>
            </a:p>
          </p:txBody>
        </p:sp>
      </p:grpSp>
    </p:spTree>
    <p:custDataLst>
      <p:tags r:id="rId1"/>
    </p:custDataLst>
    <p:extLst>
      <p:ext uri="{BB962C8B-B14F-4D97-AF65-F5344CB8AC3E}">
        <p14:creationId xmlns:p14="http://schemas.microsoft.com/office/powerpoint/2010/main" val="45763486"/>
      </p:ext>
    </p:extLst>
  </p:cSld>
  <p:clrMapOvr>
    <a:masterClrMapping/>
  </p:clrMapOvr>
  <mc:AlternateContent xmlns:mc="http://schemas.openxmlformats.org/markup-compatibility/2006" xmlns:p14="http://schemas.microsoft.com/office/powerpoint/2010/main">
    <mc:Choice Requires="p14">
      <p:transition spd="slow" p14:dur="2000" advTm="145478"/>
    </mc:Choice>
    <mc:Fallback xmlns="">
      <p:transition xmlns:p14="http://schemas.microsoft.com/office/powerpoint/2010/main" spd="slow" advTm="1454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ctangle 358"/>
          <p:cNvSpPr/>
          <p:nvPr/>
        </p:nvSpPr>
        <p:spPr>
          <a:xfrm rot="16200000" flipH="1">
            <a:off x="7323440" y="18370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360" name="Straight Connector 359"/>
          <p:cNvCxnSpPr>
            <a:stCxn id="359" idx="0"/>
          </p:cNvCxnSpPr>
          <p:nvPr/>
        </p:nvCxnSpPr>
        <p:spPr>
          <a:xfrm rot="16200000" flipH="1" flipV="1">
            <a:off x="6650390" y="1787252"/>
            <a:ext cx="452426" cy="914400"/>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61" name="Rectangle 360"/>
          <p:cNvSpPr/>
          <p:nvPr/>
        </p:nvSpPr>
        <p:spPr>
          <a:xfrm rot="16200000" flipH="1">
            <a:off x="7323440" y="22942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62" name="Rectangle 361"/>
          <p:cNvSpPr/>
          <p:nvPr/>
        </p:nvSpPr>
        <p:spPr>
          <a:xfrm rot="16200000" flipH="1">
            <a:off x="7323440" y="27514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363" name="Straight Connector 362"/>
          <p:cNvCxnSpPr>
            <a:stCxn id="361" idx="0"/>
          </p:cNvCxnSpPr>
          <p:nvPr/>
        </p:nvCxnSpPr>
        <p:spPr>
          <a:xfrm rot="16200000" flipV="1">
            <a:off x="6874216" y="2015852"/>
            <a:ext cx="4774"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a:stCxn id="362" idx="0"/>
          </p:cNvCxnSpPr>
          <p:nvPr/>
        </p:nvCxnSpPr>
        <p:spPr>
          <a:xfrm rot="16200000" flipV="1">
            <a:off x="6645616" y="2244452"/>
            <a:ext cx="461974"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65" name="Rectangle 364"/>
          <p:cNvSpPr/>
          <p:nvPr/>
        </p:nvSpPr>
        <p:spPr>
          <a:xfrm rot="16200000" flipH="1">
            <a:off x="7323440" y="3286963"/>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cxnSp>
        <p:nvCxnSpPr>
          <p:cNvPr id="366" name="Straight Connector 365"/>
          <p:cNvCxnSpPr>
            <a:stCxn id="365" idx="0"/>
          </p:cNvCxnSpPr>
          <p:nvPr/>
        </p:nvCxnSpPr>
        <p:spPr>
          <a:xfrm rot="16200000" flipH="1" flipV="1">
            <a:off x="6651451" y="3236113"/>
            <a:ext cx="450303"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rot="16200000" flipH="1">
            <a:off x="7323440" y="37441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68" name="Rectangle 367"/>
          <p:cNvSpPr/>
          <p:nvPr/>
        </p:nvSpPr>
        <p:spPr>
          <a:xfrm rot="16200000" flipH="1">
            <a:off x="7323440" y="42013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cxnSp>
        <p:nvCxnSpPr>
          <p:cNvPr id="369" name="Straight Connector 368"/>
          <p:cNvCxnSpPr>
            <a:stCxn id="367" idx="0"/>
          </p:cNvCxnSpPr>
          <p:nvPr/>
        </p:nvCxnSpPr>
        <p:spPr>
          <a:xfrm rot="16200000" flipV="1">
            <a:off x="6873154" y="3464713"/>
            <a:ext cx="6897"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0" name="Straight Connector 369"/>
          <p:cNvCxnSpPr>
            <a:stCxn id="368" idx="0"/>
          </p:cNvCxnSpPr>
          <p:nvPr/>
        </p:nvCxnSpPr>
        <p:spPr>
          <a:xfrm rot="16200000" flipV="1">
            <a:off x="6644554" y="3693313"/>
            <a:ext cx="464097"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71" name="Rectangle 370"/>
          <p:cNvSpPr/>
          <p:nvPr/>
        </p:nvSpPr>
        <p:spPr>
          <a:xfrm rot="16200000" flipH="1">
            <a:off x="7323439" y="47326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372" name="Straight Connector 371"/>
          <p:cNvCxnSpPr>
            <a:stCxn id="371" idx="0"/>
          </p:cNvCxnSpPr>
          <p:nvPr/>
        </p:nvCxnSpPr>
        <p:spPr>
          <a:xfrm rot="16200000" flipH="1" flipV="1">
            <a:off x="6650389" y="4682852"/>
            <a:ext cx="452426"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73" name="Rectangle 372"/>
          <p:cNvSpPr/>
          <p:nvPr/>
        </p:nvSpPr>
        <p:spPr>
          <a:xfrm rot="16200000" flipH="1">
            <a:off x="7323439" y="51898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74" name="Rectangle 373"/>
          <p:cNvSpPr/>
          <p:nvPr/>
        </p:nvSpPr>
        <p:spPr>
          <a:xfrm rot="16200000" flipH="1">
            <a:off x="7323439" y="56470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cxnSp>
        <p:nvCxnSpPr>
          <p:cNvPr id="375" name="Straight Connector 374"/>
          <p:cNvCxnSpPr>
            <a:stCxn id="373" idx="0"/>
          </p:cNvCxnSpPr>
          <p:nvPr/>
        </p:nvCxnSpPr>
        <p:spPr>
          <a:xfrm rot="16200000" flipV="1">
            <a:off x="6874215" y="4911452"/>
            <a:ext cx="4774"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6" name="Straight Connector 375"/>
          <p:cNvCxnSpPr>
            <a:stCxn id="374" idx="0"/>
          </p:cNvCxnSpPr>
          <p:nvPr/>
        </p:nvCxnSpPr>
        <p:spPr>
          <a:xfrm rot="16200000" flipV="1">
            <a:off x="6645615" y="5140052"/>
            <a:ext cx="461974"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77" name="Rectangle 376"/>
          <p:cNvSpPr/>
          <p:nvPr/>
        </p:nvSpPr>
        <p:spPr>
          <a:xfrm rot="5400000">
            <a:off x="1236620" y="18370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H1</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78" name="Rectangle 377"/>
          <p:cNvSpPr/>
          <p:nvPr/>
        </p:nvSpPr>
        <p:spPr>
          <a:xfrm rot="5400000">
            <a:off x="1236620" y="22942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H2</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79" name="Rectangle 378"/>
          <p:cNvSpPr/>
          <p:nvPr/>
        </p:nvSpPr>
        <p:spPr>
          <a:xfrm rot="5400000">
            <a:off x="1236620" y="27514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H3</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80" name="Rectangle 379"/>
          <p:cNvSpPr/>
          <p:nvPr/>
        </p:nvSpPr>
        <p:spPr>
          <a:xfrm rot="5400000">
            <a:off x="1236620" y="3286963"/>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400"/>
            <a:r>
              <a:rPr lang="en-US" sz="1200" kern="0" dirty="0">
                <a:solidFill>
                  <a:schemeClr val="bg1"/>
                </a:solidFill>
                <a:latin typeface="Calibri"/>
              </a:rPr>
              <a:t>H4</a:t>
            </a:r>
          </a:p>
        </p:txBody>
      </p:sp>
      <p:sp>
        <p:nvSpPr>
          <p:cNvPr id="381" name="Rectangle 380"/>
          <p:cNvSpPr/>
          <p:nvPr/>
        </p:nvSpPr>
        <p:spPr>
          <a:xfrm rot="5400000">
            <a:off x="1236620" y="37441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H5</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82" name="Rectangle 381"/>
          <p:cNvSpPr/>
          <p:nvPr/>
        </p:nvSpPr>
        <p:spPr>
          <a:xfrm rot="5400000">
            <a:off x="1236620" y="4201363"/>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sz="1200" kern="0" dirty="0">
                <a:solidFill>
                  <a:schemeClr val="bg1"/>
                </a:solidFill>
                <a:latin typeface="Calibri"/>
              </a:rPr>
              <a:t>H6</a:t>
            </a:r>
          </a:p>
        </p:txBody>
      </p:sp>
      <p:sp>
        <p:nvSpPr>
          <p:cNvPr id="383" name="Rectangle 382"/>
          <p:cNvSpPr/>
          <p:nvPr/>
        </p:nvSpPr>
        <p:spPr>
          <a:xfrm rot="5400000">
            <a:off x="1236621" y="47326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H7</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84" name="Rectangle 383"/>
          <p:cNvSpPr/>
          <p:nvPr/>
        </p:nvSpPr>
        <p:spPr>
          <a:xfrm rot="5400000">
            <a:off x="1236621" y="5189840"/>
            <a:ext cx="383123" cy="362397"/>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H8</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sp>
        <p:nvSpPr>
          <p:cNvPr id="385" name="Rectangle 384"/>
          <p:cNvSpPr/>
          <p:nvPr/>
        </p:nvSpPr>
        <p:spPr>
          <a:xfrm rot="5400000">
            <a:off x="1236621" y="5647040"/>
            <a:ext cx="383123" cy="3623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chemeClr val="bg1"/>
                </a:solidFill>
                <a:latin typeface="Calibri"/>
              </a:rPr>
              <a:t>H9</a:t>
            </a:r>
            <a:endParaRPr kumimoji="0" lang="en-US" sz="1200" b="0" i="0" u="none" strike="noStrike" kern="0" cap="none" spc="0" normalizeH="0" baseline="0" noProof="0" dirty="0">
              <a:ln>
                <a:noFill/>
              </a:ln>
              <a:solidFill>
                <a:schemeClr val="bg1"/>
              </a:solidFill>
              <a:effectLst/>
              <a:uLnTx/>
              <a:uFillTx/>
              <a:latin typeface="Calibri"/>
              <a:ea typeface="+mn-ea"/>
              <a:cs typeface="+mn-cs"/>
            </a:endParaRPr>
          </a:p>
        </p:txBody>
      </p:sp>
      <p:grpSp>
        <p:nvGrpSpPr>
          <p:cNvPr id="386" name="Group 385"/>
          <p:cNvGrpSpPr/>
          <p:nvPr/>
        </p:nvGrpSpPr>
        <p:grpSpPr>
          <a:xfrm>
            <a:off x="1609380" y="2018239"/>
            <a:ext cx="914401" cy="3810000"/>
            <a:chOff x="1609379" y="2018153"/>
            <a:chExt cx="914401" cy="3810000"/>
          </a:xfrm>
        </p:grpSpPr>
        <p:cxnSp>
          <p:nvCxnSpPr>
            <p:cNvPr id="387" name="Straight Connector 386"/>
            <p:cNvCxnSpPr>
              <a:stCxn id="377" idx="0"/>
            </p:cNvCxnSpPr>
            <p:nvPr/>
          </p:nvCxnSpPr>
          <p:spPr>
            <a:xfrm rot="5400000" flipV="1">
              <a:off x="1840366" y="1787166"/>
              <a:ext cx="452426"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8" name="Straight Connector 387"/>
            <p:cNvCxnSpPr>
              <a:stCxn id="378" idx="0"/>
            </p:cNvCxnSpPr>
            <p:nvPr/>
          </p:nvCxnSpPr>
          <p:spPr>
            <a:xfrm rot="5400000" flipH="1" flipV="1">
              <a:off x="2064192" y="2015766"/>
              <a:ext cx="4774"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9" name="Straight Connector 388"/>
            <p:cNvCxnSpPr>
              <a:stCxn id="379" idx="0"/>
            </p:cNvCxnSpPr>
            <p:nvPr/>
          </p:nvCxnSpPr>
          <p:spPr>
            <a:xfrm rot="5400000" flipH="1" flipV="1">
              <a:off x="1835592" y="2244366"/>
              <a:ext cx="461974"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0" name="Straight Connector 389"/>
            <p:cNvCxnSpPr>
              <a:stCxn id="380" idx="0"/>
            </p:cNvCxnSpPr>
            <p:nvPr/>
          </p:nvCxnSpPr>
          <p:spPr>
            <a:xfrm rot="5400000" flipV="1">
              <a:off x="1841427" y="3236027"/>
              <a:ext cx="450303"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1" name="Straight Connector 390"/>
            <p:cNvCxnSpPr>
              <a:stCxn id="381" idx="0"/>
            </p:cNvCxnSpPr>
            <p:nvPr/>
          </p:nvCxnSpPr>
          <p:spPr>
            <a:xfrm rot="5400000" flipH="1" flipV="1">
              <a:off x="2063130" y="3464627"/>
              <a:ext cx="6897"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2" name="Straight Connector 391"/>
            <p:cNvCxnSpPr>
              <a:stCxn id="382" idx="0"/>
            </p:cNvCxnSpPr>
            <p:nvPr/>
          </p:nvCxnSpPr>
          <p:spPr>
            <a:xfrm rot="5400000" flipH="1" flipV="1">
              <a:off x="1834530" y="3693227"/>
              <a:ext cx="464097"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3" name="Straight Connector 392"/>
            <p:cNvCxnSpPr>
              <a:stCxn id="383" idx="0"/>
            </p:cNvCxnSpPr>
            <p:nvPr/>
          </p:nvCxnSpPr>
          <p:spPr>
            <a:xfrm rot="5400000" flipV="1">
              <a:off x="1840367" y="4682766"/>
              <a:ext cx="452426"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4" name="Straight Connector 393"/>
            <p:cNvCxnSpPr>
              <a:stCxn id="384" idx="0"/>
            </p:cNvCxnSpPr>
            <p:nvPr/>
          </p:nvCxnSpPr>
          <p:spPr>
            <a:xfrm rot="5400000" flipH="1" flipV="1">
              <a:off x="2064193" y="4911366"/>
              <a:ext cx="4774"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5" name="Straight Connector 394"/>
            <p:cNvCxnSpPr>
              <a:stCxn id="385" idx="0"/>
            </p:cNvCxnSpPr>
            <p:nvPr/>
          </p:nvCxnSpPr>
          <p:spPr>
            <a:xfrm rot="5400000" flipH="1" flipV="1">
              <a:off x="1835593" y="5139966"/>
              <a:ext cx="461974" cy="91440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nvGrpSpPr>
          <p:cNvPr id="396" name="Group 395"/>
          <p:cNvGrpSpPr/>
          <p:nvPr/>
        </p:nvGrpSpPr>
        <p:grpSpPr>
          <a:xfrm>
            <a:off x="2358280" y="2019996"/>
            <a:ext cx="4218132" cy="3810492"/>
            <a:chOff x="2358280" y="2019996"/>
            <a:chExt cx="4218132" cy="3810492"/>
          </a:xfrm>
        </p:grpSpPr>
        <p:cxnSp>
          <p:nvCxnSpPr>
            <p:cNvPr id="397" name="Straight Arrow Connector 396"/>
            <p:cNvCxnSpPr/>
            <p:nvPr/>
          </p:nvCxnSpPr>
          <p:spPr>
            <a:xfrm rot="16200000" flipH="1" flipV="1">
              <a:off x="5223062" y="19278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rot="16200000" flipH="1" flipV="1">
              <a:off x="4803962" y="2346959"/>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rot="16200000" flipV="1">
              <a:off x="5223062" y="2613659"/>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0" name="Straight Arrow Connector 399"/>
            <p:cNvCxnSpPr/>
            <p:nvPr/>
          </p:nvCxnSpPr>
          <p:spPr>
            <a:xfrm rot="16200000" flipH="1" flipV="1">
              <a:off x="5489762" y="3032759"/>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1" name="Straight Arrow Connector 400"/>
            <p:cNvCxnSpPr/>
            <p:nvPr/>
          </p:nvCxnSpPr>
          <p:spPr>
            <a:xfrm rot="16200000" flipH="1" flipV="1">
              <a:off x="5070662" y="3451859"/>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p:cNvCxnSpPr>
              <a:stCxn id="438" idx="0"/>
            </p:cNvCxnSpPr>
            <p:nvPr/>
          </p:nvCxnSpPr>
          <p:spPr>
            <a:xfrm rot="16200000" flipV="1">
              <a:off x="4461278" y="3375444"/>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p:cNvCxnSpPr/>
            <p:nvPr/>
          </p:nvCxnSpPr>
          <p:spPr>
            <a:xfrm rot="16200000" flipV="1">
              <a:off x="4879816" y="3795107"/>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p:cNvCxnSpPr>
              <a:stCxn id="438" idx="0"/>
            </p:cNvCxnSpPr>
            <p:nvPr/>
          </p:nvCxnSpPr>
          <p:spPr>
            <a:xfrm rot="16200000" flipV="1">
              <a:off x="5299478" y="4213644"/>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405" name="Rectangle 404"/>
            <p:cNvSpPr/>
            <p:nvPr/>
          </p:nvSpPr>
          <p:spPr>
            <a:xfrm rot="16200000" flipH="1">
              <a:off x="5965803" y="3808991"/>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4778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57008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6623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375451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384666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39388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403109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123302"/>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42173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4309591"/>
              <a:ext cx="92211" cy="72579"/>
            </a:xfrm>
            <a:prstGeom prst="rect">
              <a:avLst/>
            </a:prstGeom>
            <a:noFill/>
            <a:extLst>
              <a:ext uri="{909E8E84-426E-40dd-AFC4-6F175D3DCCD1}">
                <a14:hiddenFill xmlns:a14="http://schemas.microsoft.com/office/drawing/2010/main" xmlns="">
                  <a:solidFill>
                    <a:srgbClr val="FFFFFF"/>
                  </a:solidFill>
                </a14:hiddenFill>
              </a:ext>
            </a:extLst>
          </p:spPr>
        </p:pic>
        <p:sp>
          <p:nvSpPr>
            <p:cNvPr id="426" name="Rectangle 425"/>
            <p:cNvSpPr/>
            <p:nvPr/>
          </p:nvSpPr>
          <p:spPr>
            <a:xfrm rot="16200000" flipH="1">
              <a:off x="5957000" y="5219880"/>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488876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498097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07318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16540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7" y="525755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3"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3497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6" y="5441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2"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53419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5" y="562826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73351"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62074" y="5720480"/>
              <a:ext cx="92211" cy="72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47" name="Straight Arrow Connector 446"/>
            <p:cNvCxnSpPr/>
            <p:nvPr/>
          </p:nvCxnSpPr>
          <p:spPr>
            <a:xfrm rot="16200000" flipH="1" flipV="1">
              <a:off x="4384862" y="2766059"/>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448" name="Rectangle 447"/>
            <p:cNvSpPr/>
            <p:nvPr/>
          </p:nvSpPr>
          <p:spPr>
            <a:xfrm rot="16200000" flipH="1">
              <a:off x="5965803" y="238759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05648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14869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24090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33311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6" y="242527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2"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5174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5" y="2609696"/>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1"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01908"/>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4" y="279598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364860"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rot="16200000" flipH="1">
              <a:off x="6453583" y="2888197"/>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69" name="Group 468"/>
            <p:cNvGrpSpPr/>
            <p:nvPr/>
          </p:nvGrpSpPr>
          <p:grpSpPr>
            <a:xfrm>
              <a:off x="2447579" y="2514600"/>
              <a:ext cx="1859281" cy="2871458"/>
              <a:chOff x="2447578" y="2514514"/>
              <a:chExt cx="1859281" cy="2871458"/>
            </a:xfrm>
          </p:grpSpPr>
          <p:cxnSp>
            <p:nvCxnSpPr>
              <p:cNvPr id="549" name="Straight Arrow Connector 548"/>
              <p:cNvCxnSpPr/>
              <p:nvPr/>
            </p:nvCxnSpPr>
            <p:spPr>
              <a:xfrm rot="5400000" flipV="1">
                <a:off x="3034319" y="19277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0" name="Straight Arrow Connector 549"/>
              <p:cNvCxnSpPr/>
              <p:nvPr/>
            </p:nvCxnSpPr>
            <p:spPr>
              <a:xfrm rot="5400000" flipV="1">
                <a:off x="2615219" y="2346873"/>
                <a:ext cx="15240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1" name="Straight Arrow Connector 550"/>
              <p:cNvCxnSpPr/>
              <p:nvPr/>
            </p:nvCxnSpPr>
            <p:spPr>
              <a:xfrm rot="5400000" flipV="1">
                <a:off x="2196119" y="2765973"/>
                <a:ext cx="23622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2" name="Straight Arrow Connector 551"/>
              <p:cNvCxnSpPr/>
              <p:nvPr/>
            </p:nvCxnSpPr>
            <p:spPr>
              <a:xfrm rot="5400000" flipH="1" flipV="1">
                <a:off x="3034319" y="2613573"/>
                <a:ext cx="6858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3" name="Straight Arrow Connector 552"/>
              <p:cNvCxnSpPr/>
              <p:nvPr/>
            </p:nvCxnSpPr>
            <p:spPr>
              <a:xfrm rot="5400000" flipV="1">
                <a:off x="3301019" y="3032673"/>
                <a:ext cx="1524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4" name="Straight Arrow Connector 553"/>
              <p:cNvCxnSpPr/>
              <p:nvPr/>
            </p:nvCxnSpPr>
            <p:spPr>
              <a:xfrm rot="5400000" flipV="1">
                <a:off x="2881919" y="3451773"/>
                <a:ext cx="990600" cy="1859281"/>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5" name="Straight Arrow Connector 554"/>
              <p:cNvCxnSpPr>
                <a:stCxn id="498" idx="0"/>
              </p:cNvCxnSpPr>
              <p:nvPr/>
            </p:nvCxnSpPr>
            <p:spPr>
              <a:xfrm rot="5400000" flipH="1" flipV="1">
                <a:off x="2296245" y="3375358"/>
                <a:ext cx="21856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6" name="Straight Arrow Connector 555"/>
              <p:cNvCxnSpPr/>
              <p:nvPr/>
            </p:nvCxnSpPr>
            <p:spPr>
              <a:xfrm rot="5400000" flipH="1" flipV="1">
                <a:off x="2730927" y="3795021"/>
                <a:ext cx="1332439" cy="181942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557" name="Straight Arrow Connector 556"/>
              <p:cNvCxnSpPr>
                <a:stCxn id="498" idx="0"/>
              </p:cNvCxnSpPr>
              <p:nvPr/>
            </p:nvCxnSpPr>
            <p:spPr>
              <a:xfrm rot="5400000" flipH="1" flipV="1">
                <a:off x="3134445" y="4213558"/>
                <a:ext cx="509258" cy="1835569"/>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grpSp>
          <p:nvGrpSpPr>
            <p:cNvPr id="470" name="Group 469"/>
            <p:cNvGrpSpPr/>
            <p:nvPr/>
          </p:nvGrpSpPr>
          <p:grpSpPr>
            <a:xfrm>
              <a:off x="2358280" y="2019996"/>
              <a:ext cx="251499" cy="3810492"/>
              <a:chOff x="2358279" y="2019910"/>
              <a:chExt cx="251499" cy="3810492"/>
            </a:xfrm>
          </p:grpSpPr>
          <p:grpSp>
            <p:nvGrpSpPr>
              <p:cNvPr id="483" name="Group 482"/>
              <p:cNvGrpSpPr/>
              <p:nvPr/>
            </p:nvGrpSpPr>
            <p:grpSpPr>
              <a:xfrm rot="5400000">
                <a:off x="1999169" y="2387511"/>
                <a:ext cx="978209" cy="243008"/>
                <a:chOff x="5220661" y="3675707"/>
                <a:chExt cx="978209" cy="243008"/>
              </a:xfrm>
            </p:grpSpPr>
            <p:sp>
              <p:nvSpPr>
                <p:cNvPr id="528" name="Rectangle 52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4" name="Group 483"/>
              <p:cNvGrpSpPr/>
              <p:nvPr/>
            </p:nvGrpSpPr>
            <p:grpSpPr>
              <a:xfrm rot="5400000">
                <a:off x="1994599" y="3808905"/>
                <a:ext cx="978209" cy="243008"/>
                <a:chOff x="5220661" y="3680277"/>
                <a:chExt cx="978209" cy="243008"/>
              </a:xfrm>
            </p:grpSpPr>
            <p:sp>
              <p:nvSpPr>
                <p:cNvPr id="507" name="Rectangle 506"/>
                <p:cNvSpPr/>
                <p:nvPr/>
              </p:nvSpPr>
              <p:spPr>
                <a:xfrm>
                  <a:off x="5220661" y="368027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5" name="Group 484"/>
              <p:cNvGrpSpPr/>
              <p:nvPr/>
            </p:nvGrpSpPr>
            <p:grpSpPr>
              <a:xfrm rot="5400000">
                <a:off x="1990678" y="5219794"/>
                <a:ext cx="978209" cy="243008"/>
                <a:chOff x="5220661" y="3675707"/>
                <a:chExt cx="978209" cy="243008"/>
              </a:xfrm>
            </p:grpSpPr>
            <p:sp>
              <p:nvSpPr>
                <p:cNvPr id="486" name="Rectangle 48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4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471" name="Cube 470"/>
            <p:cNvSpPr/>
            <p:nvPr/>
          </p:nvSpPr>
          <p:spPr>
            <a:xfrm rot="5400000" flipH="1">
              <a:off x="4207127" y="282940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8668" y="2975732"/>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3" name="Rectangle 83"/>
            <p:cNvSpPr/>
            <p:nvPr/>
          </p:nvSpPr>
          <p:spPr>
            <a:xfrm rot="5400000">
              <a:off x="4412375" y="2632705"/>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4" name="Rectangle 83"/>
            <p:cNvSpPr/>
            <p:nvPr/>
          </p:nvSpPr>
          <p:spPr>
            <a:xfrm rot="5400000">
              <a:off x="4495241" y="3101823"/>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5" name="Cube 474"/>
            <p:cNvSpPr/>
            <p:nvPr/>
          </p:nvSpPr>
          <p:spPr>
            <a:xfrm rot="5400000" flipH="1">
              <a:off x="4203206" y="3692743"/>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204747" y="3839067"/>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7" name="Rectangle 83"/>
            <p:cNvSpPr/>
            <p:nvPr/>
          </p:nvSpPr>
          <p:spPr>
            <a:xfrm rot="5400000">
              <a:off x="4408454" y="3496040"/>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8" name="Rectangle 83"/>
            <p:cNvSpPr/>
            <p:nvPr/>
          </p:nvSpPr>
          <p:spPr>
            <a:xfrm rot="5400000">
              <a:off x="4491320" y="3965158"/>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9" name="Cube 478"/>
            <p:cNvSpPr/>
            <p:nvPr/>
          </p:nvSpPr>
          <p:spPr>
            <a:xfrm rot="5400000" flipH="1">
              <a:off x="4190085" y="4569439"/>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H="1">
              <a:off x="4191626" y="4715763"/>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81" name="Rectangle 83"/>
            <p:cNvSpPr/>
            <p:nvPr/>
          </p:nvSpPr>
          <p:spPr>
            <a:xfrm rot="5400000">
              <a:off x="4395333" y="4372736"/>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82" name="Rectangle 83"/>
            <p:cNvSpPr/>
            <p:nvPr/>
          </p:nvSpPr>
          <p:spPr>
            <a:xfrm rot="5400000">
              <a:off x="4478199" y="4841854"/>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558" name="Rectangle 557"/>
          <p:cNvSpPr/>
          <p:nvPr/>
        </p:nvSpPr>
        <p:spPr>
          <a:xfrm>
            <a:off x="2350129" y="1809254"/>
            <a:ext cx="4235870" cy="4269324"/>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559" name="Rectangle 23"/>
          <p:cNvSpPr>
            <a:spLocks noChangeArrowheads="1"/>
          </p:cNvSpPr>
          <p:nvPr/>
        </p:nvSpPr>
        <p:spPr bwMode="auto">
          <a:xfrm>
            <a:off x="2298646" y="1801073"/>
            <a:ext cx="4419600" cy="419312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grpSp>
        <p:nvGrpSpPr>
          <p:cNvPr id="560" name="Group 32"/>
          <p:cNvGrpSpPr/>
          <p:nvPr/>
        </p:nvGrpSpPr>
        <p:grpSpPr>
          <a:xfrm>
            <a:off x="2624792" y="2649400"/>
            <a:ext cx="3604331" cy="2504835"/>
            <a:chOff x="1040728" y="3511051"/>
            <a:chExt cx="2777155" cy="1642242"/>
          </a:xfrm>
          <a:effectLst/>
        </p:grpSpPr>
        <p:sp>
          <p:nvSpPr>
            <p:cNvPr id="561" name="Freeform 56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2" name="Freeform 56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3" name="Freeform 56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64" name="Freeform 56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565" name="Rectangle 564"/>
          <p:cNvSpPr/>
          <p:nvPr/>
        </p:nvSpPr>
        <p:spPr>
          <a:xfrm>
            <a:off x="1246985" y="1826675"/>
            <a:ext cx="373586" cy="871258"/>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566" name="Rectangle 565"/>
          <p:cNvSpPr/>
          <p:nvPr/>
        </p:nvSpPr>
        <p:spPr>
          <a:xfrm>
            <a:off x="1246985" y="3241142"/>
            <a:ext cx="373586" cy="1376126"/>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grpSp>
        <p:nvGrpSpPr>
          <p:cNvPr id="567" name="Group 566"/>
          <p:cNvGrpSpPr/>
          <p:nvPr/>
        </p:nvGrpSpPr>
        <p:grpSpPr>
          <a:xfrm>
            <a:off x="306129" y="2323301"/>
            <a:ext cx="821958" cy="1281913"/>
            <a:chOff x="306129" y="2323301"/>
            <a:chExt cx="821958" cy="1281913"/>
          </a:xfrm>
        </p:grpSpPr>
        <p:grpSp>
          <p:nvGrpSpPr>
            <p:cNvPr id="568" name="Group 567"/>
            <p:cNvGrpSpPr/>
            <p:nvPr/>
          </p:nvGrpSpPr>
          <p:grpSpPr>
            <a:xfrm>
              <a:off x="306129" y="2323301"/>
              <a:ext cx="821958" cy="1281913"/>
              <a:chOff x="-304800" y="2106301"/>
              <a:chExt cx="1501201" cy="2341253"/>
            </a:xfrm>
          </p:grpSpPr>
          <p:sp>
            <p:nvSpPr>
              <p:cNvPr id="583"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584"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5"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586"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7"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588"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89"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0"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1"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2"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593"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569" name="Rectangle 568"/>
            <p:cNvSpPr/>
            <p:nvPr/>
          </p:nvSpPr>
          <p:spPr>
            <a:xfrm rot="5400000">
              <a:off x="1001204" y="2363364"/>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0" name="Rectangle 569"/>
            <p:cNvSpPr/>
            <p:nvPr/>
          </p:nvSpPr>
          <p:spPr>
            <a:xfrm rot="5400000">
              <a:off x="913030"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1" name="Rectangle 570"/>
            <p:cNvSpPr/>
            <p:nvPr/>
          </p:nvSpPr>
          <p:spPr>
            <a:xfrm rot="5400000">
              <a:off x="822894" y="2363365"/>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2" name="Rectangle 571"/>
            <p:cNvSpPr/>
            <p:nvPr/>
          </p:nvSpPr>
          <p:spPr>
            <a:xfrm rot="5400000">
              <a:off x="734720" y="2363366"/>
              <a:ext cx="135976" cy="88173"/>
            </a:xfrm>
            <a:prstGeom prst="rect">
              <a:avLst/>
            </a:prstGeom>
            <a:gradFill>
              <a:gsLst>
                <a:gs pos="0">
                  <a:schemeClr val="accent6">
                    <a:lumMod val="30000"/>
                  </a:schemeClr>
                </a:gs>
                <a:gs pos="100000">
                  <a:schemeClr val="accent6"/>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3" name="Rectangle 572"/>
            <p:cNvSpPr/>
            <p:nvPr/>
          </p:nvSpPr>
          <p:spPr>
            <a:xfrm rot="5400000">
              <a:off x="999127" y="3063430"/>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4" name="Rectangle 573"/>
            <p:cNvSpPr/>
            <p:nvPr/>
          </p:nvSpPr>
          <p:spPr>
            <a:xfrm rot="5400000">
              <a:off x="907457" y="3063936"/>
              <a:ext cx="135976" cy="88173"/>
            </a:xfrm>
            <a:prstGeom prst="rect">
              <a:avLst/>
            </a:prstGeom>
            <a:gradFill>
              <a:gsLst>
                <a:gs pos="0">
                  <a:schemeClr val="accent3">
                    <a:lumMod val="50000"/>
                  </a:schemeClr>
                </a:gs>
                <a:gs pos="100000">
                  <a:schemeClr val="accent3"/>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5" name="Rectangle 574"/>
            <p:cNvSpPr/>
            <p:nvPr/>
          </p:nvSpPr>
          <p:spPr>
            <a:xfrm rot="5400000">
              <a:off x="558371" y="236336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6" name="Rectangle 575"/>
            <p:cNvSpPr/>
            <p:nvPr/>
          </p:nvSpPr>
          <p:spPr>
            <a:xfrm rot="5400000">
              <a:off x="646546" y="2364204"/>
              <a:ext cx="135976" cy="88173"/>
            </a:xfrm>
            <a:prstGeom prst="rect">
              <a:avLst/>
            </a:prstGeom>
            <a:gradFill>
              <a:gsLst>
                <a:gs pos="0">
                  <a:schemeClr val="accent4">
                    <a:lumMod val="50000"/>
                  </a:schemeClr>
                </a:gs>
                <a:gs pos="100000">
                  <a:schemeClr val="accent4"/>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7" name="Rectangle 576"/>
            <p:cNvSpPr/>
            <p:nvPr/>
          </p:nvSpPr>
          <p:spPr>
            <a:xfrm rot="5400000">
              <a:off x="99563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8" name="Rectangle 577"/>
            <p:cNvSpPr/>
            <p:nvPr/>
          </p:nvSpPr>
          <p:spPr>
            <a:xfrm rot="5400000">
              <a:off x="907456"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9" name="Rectangle 578"/>
            <p:cNvSpPr/>
            <p:nvPr/>
          </p:nvSpPr>
          <p:spPr>
            <a:xfrm rot="5400000">
              <a:off x="815799"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0" name="Rectangle 579"/>
            <p:cNvSpPr/>
            <p:nvPr/>
          </p:nvSpPr>
          <p:spPr>
            <a:xfrm rot="5400000">
              <a:off x="727625"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1" name="Rectangle 580"/>
            <p:cNvSpPr/>
            <p:nvPr/>
          </p:nvSpPr>
          <p:spPr>
            <a:xfrm rot="5400000">
              <a:off x="638774"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2" name="Rectangle 581"/>
            <p:cNvSpPr/>
            <p:nvPr/>
          </p:nvSpPr>
          <p:spPr>
            <a:xfrm rot="5400000">
              <a:off x="550600" y="3346704"/>
              <a:ext cx="135976" cy="88173"/>
            </a:xfrm>
            <a:prstGeom prst="rect">
              <a:avLst/>
            </a:prstGeom>
            <a:gradFill>
              <a:gsLst>
                <a:gs pos="0">
                  <a:schemeClr val="accent6">
                    <a:lumMod val="50000"/>
                  </a:schemeClr>
                </a:gs>
                <a:gs pos="100000">
                  <a:srgbClr val="FFFF00"/>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94" name="Group 593"/>
          <p:cNvGrpSpPr/>
          <p:nvPr/>
        </p:nvGrpSpPr>
        <p:grpSpPr>
          <a:xfrm>
            <a:off x="1611517" y="2027976"/>
            <a:ext cx="5721790" cy="3355235"/>
            <a:chOff x="1611517" y="2027976"/>
            <a:chExt cx="5721790" cy="3355235"/>
          </a:xfrm>
        </p:grpSpPr>
        <p:sp>
          <p:nvSpPr>
            <p:cNvPr id="595" name="Freeform 594"/>
            <p:cNvSpPr/>
            <p:nvPr/>
          </p:nvSpPr>
          <p:spPr>
            <a:xfrm>
              <a:off x="1611517" y="2027976"/>
              <a:ext cx="5703683" cy="905347"/>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Lst>
              <a:ahLst/>
              <a:cxnLst>
                <a:cxn ang="0">
                  <a:pos x="connsiteX0" y="connsiteY0"/>
                </a:cxn>
                <a:cxn ang="0">
                  <a:pos x="connsiteX1" y="connsiteY1"/>
                </a:cxn>
                <a:cxn ang="0">
                  <a:pos x="connsiteX2" y="connsiteY2"/>
                </a:cxn>
                <a:cxn ang="0">
                  <a:pos x="connsiteX3" y="connsiteY3"/>
                </a:cxn>
              </a:cxnLst>
              <a:rect l="l" t="t" r="r" b="b"/>
              <a:pathLst>
                <a:path w="5703683" h="905347">
                  <a:moveTo>
                    <a:pt x="0" y="905347"/>
                  </a:moveTo>
                  <a:cubicBezTo>
                    <a:pt x="490396" y="682028"/>
                    <a:pt x="980792" y="458709"/>
                    <a:pt x="1638677" y="416460"/>
                  </a:cubicBezTo>
                  <a:cubicBezTo>
                    <a:pt x="2296562" y="374210"/>
                    <a:pt x="3269810" y="721260"/>
                    <a:pt x="3947311" y="651850"/>
                  </a:cubicBezTo>
                  <a:cubicBezTo>
                    <a:pt x="4624812" y="582440"/>
                    <a:pt x="5164247" y="291220"/>
                    <a:pt x="5703683" y="0"/>
                  </a:cubicBezTo>
                </a:path>
              </a:pathLst>
            </a:custGeom>
            <a:noFill/>
            <a:ln w="50800">
              <a:solidFill>
                <a:schemeClr val="tx2">
                  <a:lumMod val="40000"/>
                  <a:lumOff val="60000"/>
                </a:schemeClr>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Freeform 595"/>
            <p:cNvSpPr/>
            <p:nvPr/>
          </p:nvSpPr>
          <p:spPr>
            <a:xfrm>
              <a:off x="1623507" y="2847551"/>
              <a:ext cx="5685576" cy="2535660"/>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Lst>
              <a:ahLst/>
              <a:cxnLst>
                <a:cxn ang="0">
                  <a:pos x="connsiteX0" y="connsiteY0"/>
                </a:cxn>
                <a:cxn ang="0">
                  <a:pos x="connsiteX1" y="connsiteY1"/>
                </a:cxn>
                <a:cxn ang="0">
                  <a:pos x="connsiteX2" y="connsiteY2"/>
                </a:cxn>
                <a:cxn ang="0">
                  <a:pos x="connsiteX3" y="connsiteY3"/>
                </a:cxn>
              </a:cxnLst>
              <a:rect l="l" t="t" r="r" b="b"/>
              <a:pathLst>
                <a:path w="5685576" h="2503340">
                  <a:moveTo>
                    <a:pt x="0" y="127357"/>
                  </a:moveTo>
                  <a:cubicBezTo>
                    <a:pt x="490396" y="-95962"/>
                    <a:pt x="1419885" y="-56156"/>
                    <a:pt x="1982709" y="493933"/>
                  </a:cubicBezTo>
                  <a:cubicBezTo>
                    <a:pt x="2545533" y="1044022"/>
                    <a:pt x="2651157" y="1859532"/>
                    <a:pt x="3268301" y="2194433"/>
                  </a:cubicBezTo>
                  <a:cubicBezTo>
                    <a:pt x="3885445" y="2529334"/>
                    <a:pt x="5046551" y="2472790"/>
                    <a:pt x="5685576" y="2503340"/>
                  </a:cubicBezTo>
                </a:path>
              </a:pathLst>
            </a:custGeom>
            <a:noFill/>
            <a:ln w="50800">
              <a:solidFill>
                <a:schemeClr val="tx2">
                  <a:lumMod val="40000"/>
                  <a:lumOff val="60000"/>
                </a:schemeClr>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Freeform 596"/>
            <p:cNvSpPr/>
            <p:nvPr/>
          </p:nvSpPr>
          <p:spPr>
            <a:xfrm>
              <a:off x="1629624" y="2618263"/>
              <a:ext cx="5703683" cy="1763614"/>
            </a:xfrm>
            <a:custGeom>
              <a:avLst/>
              <a:gdLst>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74471 w 5703683"/>
                <a:gd name="connsiteY4" fmla="*/ 1187143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3938257 w 5703683"/>
                <a:gd name="connsiteY4" fmla="*/ 987967 h 1757511"/>
                <a:gd name="connsiteX5" fmla="*/ 4970352 w 5703683"/>
                <a:gd name="connsiteY5" fmla="*/ 1413480 h 1757511"/>
                <a:gd name="connsiteX6" fmla="*/ 5703683 w 5703683"/>
                <a:gd name="connsiteY6" fmla="*/ 1757511 h 1757511"/>
                <a:gd name="connsiteX0" fmla="*/ 0 w 5703683"/>
                <a:gd name="connsiteY0" fmla="*/ 318010 h 1757511"/>
                <a:gd name="connsiteX1" fmla="*/ 688063 w 5703683"/>
                <a:gd name="connsiteY1" fmla="*/ 37353 h 1757511"/>
                <a:gd name="connsiteX2" fmla="*/ 1385180 w 5703683"/>
                <a:gd name="connsiteY2" fmla="*/ 46406 h 1757511"/>
                <a:gd name="connsiteX3" fmla="*/ 2806574 w 5703683"/>
                <a:gd name="connsiteY3" fmla="*/ 435705 h 1757511"/>
                <a:gd name="connsiteX4" fmla="*/ 4970352 w 5703683"/>
                <a:gd name="connsiteY4" fmla="*/ 1413480 h 1757511"/>
                <a:gd name="connsiteX5" fmla="*/ 5703683 w 5703683"/>
                <a:gd name="connsiteY5" fmla="*/ 1757511 h 1757511"/>
                <a:gd name="connsiteX0" fmla="*/ 0 w 5703683"/>
                <a:gd name="connsiteY0" fmla="*/ 317439 h 1756940"/>
                <a:gd name="connsiteX1" fmla="*/ 688063 w 5703683"/>
                <a:gd name="connsiteY1" fmla="*/ 36782 h 1756940"/>
                <a:gd name="connsiteX2" fmla="*/ 1385180 w 5703683"/>
                <a:gd name="connsiteY2" fmla="*/ 45835 h 1756940"/>
                <a:gd name="connsiteX3" fmla="*/ 3213980 w 5703683"/>
                <a:gd name="connsiteY3" fmla="*/ 426081 h 1756940"/>
                <a:gd name="connsiteX4" fmla="*/ 4970352 w 5703683"/>
                <a:gd name="connsiteY4" fmla="*/ 1412909 h 1756940"/>
                <a:gd name="connsiteX5" fmla="*/ 5703683 w 5703683"/>
                <a:gd name="connsiteY5" fmla="*/ 1756940 h 1756940"/>
                <a:gd name="connsiteX0" fmla="*/ 0 w 5703683"/>
                <a:gd name="connsiteY0" fmla="*/ 300808 h 1740309"/>
                <a:gd name="connsiteX1" fmla="*/ 688063 w 5703683"/>
                <a:gd name="connsiteY1" fmla="*/ 20151 h 1740309"/>
                <a:gd name="connsiteX2" fmla="*/ 1883121 w 5703683"/>
                <a:gd name="connsiteY2" fmla="*/ 65418 h 1740309"/>
                <a:gd name="connsiteX3" fmla="*/ 3213980 w 5703683"/>
                <a:gd name="connsiteY3" fmla="*/ 409450 h 1740309"/>
                <a:gd name="connsiteX4" fmla="*/ 4970352 w 5703683"/>
                <a:gd name="connsiteY4" fmla="*/ 1396278 h 1740309"/>
                <a:gd name="connsiteX5" fmla="*/ 5703683 w 5703683"/>
                <a:gd name="connsiteY5" fmla="*/ 1740309 h 1740309"/>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4970352 w 5703683"/>
                <a:gd name="connsiteY4" fmla="*/ 1406181 h 1750212"/>
                <a:gd name="connsiteX5" fmla="*/ 5703683 w 5703683"/>
                <a:gd name="connsiteY5" fmla="*/ 1750212 h 1750212"/>
                <a:gd name="connsiteX0" fmla="*/ 0 w 5703683"/>
                <a:gd name="connsiteY0" fmla="*/ 310711 h 1750212"/>
                <a:gd name="connsiteX1" fmla="*/ 688063 w 5703683"/>
                <a:gd name="connsiteY1" fmla="*/ 30054 h 1750212"/>
                <a:gd name="connsiteX2" fmla="*/ 1883121 w 5703683"/>
                <a:gd name="connsiteY2" fmla="*/ 75321 h 1750212"/>
                <a:gd name="connsiteX3" fmla="*/ 3503691 w 5703683"/>
                <a:gd name="connsiteY3" fmla="*/ 627583 h 1750212"/>
                <a:gd name="connsiteX4" fmla="*/ 5703683 w 5703683"/>
                <a:gd name="connsiteY4" fmla="*/ 1750212 h 1750212"/>
                <a:gd name="connsiteX0" fmla="*/ 0 w 5703683"/>
                <a:gd name="connsiteY0" fmla="*/ 336666 h 1776167"/>
                <a:gd name="connsiteX1" fmla="*/ 1041148 w 5703683"/>
                <a:gd name="connsiteY1" fmla="*/ 19795 h 1776167"/>
                <a:gd name="connsiteX2" fmla="*/ 1883121 w 5703683"/>
                <a:gd name="connsiteY2" fmla="*/ 101276 h 1776167"/>
                <a:gd name="connsiteX3" fmla="*/ 3503691 w 5703683"/>
                <a:gd name="connsiteY3" fmla="*/ 653538 h 1776167"/>
                <a:gd name="connsiteX4" fmla="*/ 5703683 w 5703683"/>
                <a:gd name="connsiteY4" fmla="*/ 1776167 h 1776167"/>
                <a:gd name="connsiteX0" fmla="*/ 0 w 5703683"/>
                <a:gd name="connsiteY0" fmla="*/ 320154 h 1759655"/>
                <a:gd name="connsiteX1" fmla="*/ 1041148 w 5703683"/>
                <a:gd name="connsiteY1" fmla="*/ 3283 h 1759655"/>
                <a:gd name="connsiteX2" fmla="*/ 2372008 w 5703683"/>
                <a:gd name="connsiteY2" fmla="*/ 184352 h 1759655"/>
                <a:gd name="connsiteX3" fmla="*/ 3503691 w 5703683"/>
                <a:gd name="connsiteY3" fmla="*/ 637026 h 1759655"/>
                <a:gd name="connsiteX4" fmla="*/ 5703683 w 5703683"/>
                <a:gd name="connsiteY4" fmla="*/ 1759655 h 1759655"/>
                <a:gd name="connsiteX0" fmla="*/ 0 w 5703683"/>
                <a:gd name="connsiteY0" fmla="*/ 324113 h 1763614"/>
                <a:gd name="connsiteX1" fmla="*/ 1041148 w 5703683"/>
                <a:gd name="connsiteY1" fmla="*/ 7242 h 1763614"/>
                <a:gd name="connsiteX2" fmla="*/ 2372008 w 5703683"/>
                <a:gd name="connsiteY2" fmla="*/ 188311 h 1763614"/>
                <a:gd name="connsiteX3" fmla="*/ 4372824 w 5703683"/>
                <a:gd name="connsiteY3" fmla="*/ 1093658 h 1763614"/>
                <a:gd name="connsiteX4" fmla="*/ 5703683 w 5703683"/>
                <a:gd name="connsiteY4" fmla="*/ 1763614 h 176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83" h="1763614">
                  <a:moveTo>
                    <a:pt x="0" y="324113"/>
                  </a:moveTo>
                  <a:cubicBezTo>
                    <a:pt x="228600" y="206418"/>
                    <a:pt x="645813" y="29876"/>
                    <a:pt x="1041148" y="7242"/>
                  </a:cubicBezTo>
                  <a:cubicBezTo>
                    <a:pt x="1436483" y="-15392"/>
                    <a:pt x="1816729" y="7242"/>
                    <a:pt x="2372008" y="188311"/>
                  </a:cubicBezTo>
                  <a:cubicBezTo>
                    <a:pt x="2927287" y="369380"/>
                    <a:pt x="3817545" y="831107"/>
                    <a:pt x="4372824" y="1093658"/>
                  </a:cubicBezTo>
                  <a:cubicBezTo>
                    <a:pt x="4928103" y="1356209"/>
                    <a:pt x="5245351" y="1529733"/>
                    <a:pt x="5703683" y="1763614"/>
                  </a:cubicBezTo>
                </a:path>
              </a:pathLst>
            </a:custGeom>
            <a:noFill/>
            <a:ln w="50800">
              <a:solidFill>
                <a:schemeClr val="tx2">
                  <a:lumMod val="40000"/>
                  <a:lumOff val="60000"/>
                </a:schemeClr>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8" name="Group 597"/>
          <p:cNvGrpSpPr/>
          <p:nvPr/>
        </p:nvGrpSpPr>
        <p:grpSpPr>
          <a:xfrm>
            <a:off x="295783" y="4280687"/>
            <a:ext cx="821958" cy="1281913"/>
            <a:chOff x="295783" y="4280687"/>
            <a:chExt cx="821958" cy="1281913"/>
          </a:xfrm>
        </p:grpSpPr>
        <p:grpSp>
          <p:nvGrpSpPr>
            <p:cNvPr id="599" name="Group 598"/>
            <p:cNvGrpSpPr/>
            <p:nvPr/>
          </p:nvGrpSpPr>
          <p:grpSpPr>
            <a:xfrm>
              <a:off x="295783" y="4280687"/>
              <a:ext cx="821958" cy="1281913"/>
              <a:chOff x="-304800" y="2106301"/>
              <a:chExt cx="1501201" cy="2341253"/>
            </a:xfrm>
          </p:grpSpPr>
          <p:sp>
            <p:nvSpPr>
              <p:cNvPr id="608"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400"/>
              </a:p>
            </p:txBody>
          </p:sp>
          <p:sp>
            <p:nvSpPr>
              <p:cNvPr id="609" name="Freeform 33"/>
              <p:cNvSpPr>
                <a:spLocks/>
              </p:cNvSpPr>
              <p:nvPr/>
            </p:nvSpPr>
            <p:spPr bwMode="auto">
              <a:xfrm>
                <a:off x="67989" y="2394379"/>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0" name="Line 34"/>
              <p:cNvSpPr>
                <a:spLocks noChangeShapeType="1"/>
              </p:cNvSpPr>
              <p:nvPr/>
            </p:nvSpPr>
            <p:spPr bwMode="auto">
              <a:xfrm>
                <a:off x="-304800" y="2118062"/>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611" name="Freeform 35"/>
              <p:cNvSpPr>
                <a:spLocks/>
              </p:cNvSpPr>
              <p:nvPr/>
            </p:nvSpPr>
            <p:spPr bwMode="auto">
              <a:xfrm>
                <a:off x="67989" y="2653909"/>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2" name="Line 32"/>
              <p:cNvSpPr>
                <a:spLocks noChangeShapeType="1"/>
              </p:cNvSpPr>
              <p:nvPr/>
            </p:nvSpPr>
            <p:spPr bwMode="auto">
              <a:xfrm>
                <a:off x="-302372" y="4434840"/>
                <a:ext cx="1498773" cy="0"/>
              </a:xfrm>
              <a:prstGeom prst="line">
                <a:avLst/>
              </a:prstGeom>
              <a:noFill/>
              <a:ln w="25400">
                <a:solidFill>
                  <a:srgbClr val="333333"/>
                </a:solidFill>
                <a:round/>
                <a:headEnd/>
                <a:tailEnd/>
              </a:ln>
              <a:effectLst/>
            </p:spPr>
            <p:txBody>
              <a:bodyPr wrap="none" anchor="ctr">
                <a:prstTxWarp prst="textNoShape">
                  <a:avLst/>
                </a:prstTxWarp>
              </a:bodyPr>
              <a:lstStyle/>
              <a:p>
                <a:endParaRPr lang="en-US" sz="2400"/>
              </a:p>
            </p:txBody>
          </p:sp>
          <p:sp>
            <p:nvSpPr>
              <p:cNvPr id="613" name="Freeform 33"/>
              <p:cNvSpPr>
                <a:spLocks/>
              </p:cNvSpPr>
              <p:nvPr/>
            </p:nvSpPr>
            <p:spPr bwMode="auto">
              <a:xfrm>
                <a:off x="67988" y="2898228"/>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4" name="Freeform 35"/>
              <p:cNvSpPr>
                <a:spLocks/>
              </p:cNvSpPr>
              <p:nvPr/>
            </p:nvSpPr>
            <p:spPr bwMode="auto">
              <a:xfrm>
                <a:off x="67988" y="3157758"/>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5" name="Freeform 33"/>
              <p:cNvSpPr>
                <a:spLocks/>
              </p:cNvSpPr>
              <p:nvPr/>
            </p:nvSpPr>
            <p:spPr bwMode="auto">
              <a:xfrm>
                <a:off x="67988" y="3411136"/>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6" name="Freeform 35"/>
              <p:cNvSpPr>
                <a:spLocks/>
              </p:cNvSpPr>
              <p:nvPr/>
            </p:nvSpPr>
            <p:spPr bwMode="auto">
              <a:xfrm>
                <a:off x="67988" y="3670666"/>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7" name="Freeform 35"/>
              <p:cNvSpPr>
                <a:spLocks/>
              </p:cNvSpPr>
              <p:nvPr/>
            </p:nvSpPr>
            <p:spPr bwMode="auto">
              <a:xfrm>
                <a:off x="73667" y="3934647"/>
                <a:ext cx="1101369" cy="2596"/>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sp>
            <p:nvSpPr>
              <p:cNvPr id="618" name="Freeform 33"/>
              <p:cNvSpPr>
                <a:spLocks/>
              </p:cNvSpPr>
              <p:nvPr/>
            </p:nvSpPr>
            <p:spPr bwMode="auto">
              <a:xfrm>
                <a:off x="73667" y="4188025"/>
                <a:ext cx="1107047" cy="2596"/>
              </a:xfrm>
              <a:custGeom>
                <a:avLst/>
                <a:gdLst>
                  <a:gd name="T0" fmla="*/ 390 w 390"/>
                  <a:gd name="T1" fmla="*/ 0 h 1"/>
                  <a:gd name="T2" fmla="*/ 0 w 390"/>
                  <a:gd name="T3" fmla="*/ 0 h 1"/>
                  <a:gd name="T4" fmla="*/ 0 60000 65536"/>
                  <a:gd name="T5" fmla="*/ 0 60000 65536"/>
                  <a:gd name="T6" fmla="*/ 0 w 390"/>
                  <a:gd name="T7" fmla="*/ 0 h 1"/>
                  <a:gd name="T8" fmla="*/ 390 w 390"/>
                  <a:gd name="T9" fmla="*/ 1 h 1"/>
                </a:gdLst>
                <a:ahLst/>
                <a:cxnLst>
                  <a:cxn ang="T4">
                    <a:pos x="T0" y="T1"/>
                  </a:cxn>
                  <a:cxn ang="T5">
                    <a:pos x="T2" y="T3"/>
                  </a:cxn>
                </a:cxnLst>
                <a:rect l="T6" t="T7" r="T8" b="T9"/>
                <a:pathLst>
                  <a:path w="390" h="1">
                    <a:moveTo>
                      <a:pt x="390" y="0"/>
                    </a:moveTo>
                    <a:lnTo>
                      <a:pt x="0" y="0"/>
                    </a:lnTo>
                  </a:path>
                </a:pathLst>
              </a:custGeom>
              <a:noFill/>
              <a:ln w="15875">
                <a:solidFill>
                  <a:srgbClr val="333333"/>
                </a:solidFill>
                <a:round/>
                <a:headEnd/>
                <a:tailEnd/>
              </a:ln>
              <a:effectLst/>
            </p:spPr>
            <p:txBody>
              <a:bodyPr>
                <a:prstTxWarp prst="textNoShape">
                  <a:avLst/>
                </a:prstTxWarp>
              </a:bodyPr>
              <a:lstStyle/>
              <a:p>
                <a:endParaRPr lang="en-US" sz="2400"/>
              </a:p>
            </p:txBody>
          </p:sp>
        </p:grpSp>
        <p:sp>
          <p:nvSpPr>
            <p:cNvPr id="600" name="Rectangle 599"/>
            <p:cNvSpPr/>
            <p:nvPr/>
          </p:nvSpPr>
          <p:spPr>
            <a:xfrm rot="5400000">
              <a:off x="990858" y="4320750"/>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1" name="Rectangle 600"/>
            <p:cNvSpPr/>
            <p:nvPr/>
          </p:nvSpPr>
          <p:spPr>
            <a:xfrm rot="5400000">
              <a:off x="902684"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2" name="Rectangle 601"/>
            <p:cNvSpPr/>
            <p:nvPr/>
          </p:nvSpPr>
          <p:spPr>
            <a:xfrm rot="5400000">
              <a:off x="812548" y="4320751"/>
              <a:ext cx="135976" cy="88173"/>
            </a:xfrm>
            <a:prstGeom prst="rect">
              <a:avLst/>
            </a:prstGeom>
            <a:gradFill>
              <a:gsLst>
                <a:gs pos="0">
                  <a:schemeClr val="bg2">
                    <a:lumMod val="50000"/>
                  </a:schemeClr>
                </a:gs>
                <a:gs pos="100000">
                  <a:schemeClr val="bg2"/>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3" name="Rectangle 602"/>
            <p:cNvSpPr/>
            <p:nvPr/>
          </p:nvSpPr>
          <p:spPr>
            <a:xfrm rot="5400000">
              <a:off x="985284"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4" name="Rectangle 603"/>
            <p:cNvSpPr/>
            <p:nvPr/>
          </p:nvSpPr>
          <p:spPr>
            <a:xfrm rot="5400000">
              <a:off x="897110"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5" name="Rectangle 604"/>
            <p:cNvSpPr/>
            <p:nvPr/>
          </p:nvSpPr>
          <p:spPr>
            <a:xfrm rot="5400000">
              <a:off x="805453"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6" name="Rectangle 605"/>
            <p:cNvSpPr/>
            <p:nvPr/>
          </p:nvSpPr>
          <p:spPr>
            <a:xfrm rot="5400000">
              <a:off x="717279"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7" name="Rectangle 606"/>
            <p:cNvSpPr/>
            <p:nvPr/>
          </p:nvSpPr>
          <p:spPr>
            <a:xfrm rot="5400000">
              <a:off x="628428" y="5162551"/>
              <a:ext cx="135976" cy="88173"/>
            </a:xfrm>
            <a:prstGeom prst="rect">
              <a:avLst/>
            </a:prstGeom>
            <a:gradFill>
              <a:gsLst>
                <a:gs pos="0">
                  <a:schemeClr val="tx2"/>
                </a:gs>
                <a:gs pos="100000">
                  <a:schemeClr val="tx2">
                    <a:lumMod val="40000"/>
                    <a:lumOff val="60000"/>
                  </a:schemeClr>
                </a:gs>
              </a:gsLst>
            </a:gra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19" name="Rectangle 618"/>
          <p:cNvSpPr/>
          <p:nvPr/>
        </p:nvSpPr>
        <p:spPr>
          <a:xfrm>
            <a:off x="1237931" y="5168586"/>
            <a:ext cx="373586" cy="89121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620" name="Rectangle 619"/>
          <p:cNvSpPr/>
          <p:nvPr/>
        </p:nvSpPr>
        <p:spPr>
          <a:xfrm>
            <a:off x="1236422" y="4644428"/>
            <a:ext cx="373586" cy="506994"/>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grpSp>
        <p:nvGrpSpPr>
          <p:cNvPr id="621" name="Group 620"/>
          <p:cNvGrpSpPr/>
          <p:nvPr/>
        </p:nvGrpSpPr>
        <p:grpSpPr>
          <a:xfrm>
            <a:off x="1631051" y="2108020"/>
            <a:ext cx="5696980" cy="3576992"/>
            <a:chOff x="1631051" y="2108020"/>
            <a:chExt cx="5696980" cy="3576992"/>
          </a:xfrm>
        </p:grpSpPr>
        <p:sp>
          <p:nvSpPr>
            <p:cNvPr id="622" name="Freeform 621"/>
            <p:cNvSpPr/>
            <p:nvPr/>
          </p:nvSpPr>
          <p:spPr>
            <a:xfrm>
              <a:off x="1631051" y="2108020"/>
              <a:ext cx="5631256" cy="3278038"/>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Lst>
              <a:ahLst/>
              <a:cxnLst>
                <a:cxn ang="0">
                  <a:pos x="connsiteX0" y="connsiteY0"/>
                </a:cxn>
                <a:cxn ang="0">
                  <a:pos x="connsiteX1" y="connsiteY1"/>
                </a:cxn>
                <a:cxn ang="0">
                  <a:pos x="connsiteX2" y="connsiteY2"/>
                </a:cxn>
                <a:cxn ang="0">
                  <a:pos x="connsiteX3" y="connsiteY3"/>
                </a:cxn>
              </a:cxnLst>
              <a:rect l="l" t="t" r="r" b="b"/>
              <a:pathLst>
                <a:path w="5631256" h="3236258">
                  <a:moveTo>
                    <a:pt x="0" y="2781284"/>
                  </a:moveTo>
                  <a:cubicBezTo>
                    <a:pt x="671466" y="3112125"/>
                    <a:pt x="1090944" y="3373896"/>
                    <a:pt x="1665839" y="3156800"/>
                  </a:cubicBezTo>
                  <a:cubicBezTo>
                    <a:pt x="2240734" y="2939704"/>
                    <a:pt x="2879002" y="2094221"/>
                    <a:pt x="3449370" y="1478707"/>
                  </a:cubicBezTo>
                  <a:cubicBezTo>
                    <a:pt x="4019738" y="863193"/>
                    <a:pt x="4974124" y="282282"/>
                    <a:pt x="5631256" y="0"/>
                  </a:cubicBezTo>
                </a:path>
              </a:pathLst>
            </a:custGeom>
            <a:noFill/>
            <a:ln w="50800">
              <a:solidFill>
                <a:schemeClr val="accent2">
                  <a:lumMod val="60000"/>
                  <a:lumOff val="40000"/>
                </a:schemeClr>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Freeform 622"/>
            <p:cNvSpPr/>
            <p:nvPr/>
          </p:nvSpPr>
          <p:spPr>
            <a:xfrm>
              <a:off x="1633402" y="4929737"/>
              <a:ext cx="5694629" cy="755275"/>
            </a:xfrm>
            <a:custGeom>
              <a:avLst/>
              <a:gdLst>
                <a:gd name="connsiteX0" fmla="*/ 0 w 5703683"/>
                <a:gd name="connsiteY0" fmla="*/ 905347 h 905347"/>
                <a:gd name="connsiteX1" fmla="*/ 1638677 w 5703683"/>
                <a:gd name="connsiteY1" fmla="*/ 416460 h 905347"/>
                <a:gd name="connsiteX2" fmla="*/ 3947311 w 5703683"/>
                <a:gd name="connsiteY2" fmla="*/ 651850 h 905347"/>
                <a:gd name="connsiteX3" fmla="*/ 5703683 w 5703683"/>
                <a:gd name="connsiteY3" fmla="*/ 0 h 905347"/>
                <a:gd name="connsiteX0" fmla="*/ 0 w 5703683"/>
                <a:gd name="connsiteY0" fmla="*/ 905347 h 905347"/>
                <a:gd name="connsiteX1" fmla="*/ 1457608 w 5703683"/>
                <a:gd name="connsiteY1" fmla="*/ 461727 h 905347"/>
                <a:gd name="connsiteX2" fmla="*/ 3947311 w 5703683"/>
                <a:gd name="connsiteY2" fmla="*/ 651850 h 905347"/>
                <a:gd name="connsiteX3" fmla="*/ 5703683 w 5703683"/>
                <a:gd name="connsiteY3" fmla="*/ 0 h 905347"/>
                <a:gd name="connsiteX0" fmla="*/ 0 w 5703683"/>
                <a:gd name="connsiteY0" fmla="*/ 905347 h 1850177"/>
                <a:gd name="connsiteX1" fmla="*/ 1457608 w 5703683"/>
                <a:gd name="connsiteY1" fmla="*/ 461727 h 1850177"/>
                <a:gd name="connsiteX2" fmla="*/ 4119327 w 5703683"/>
                <a:gd name="connsiteY2" fmla="*/ 1846907 h 1850177"/>
                <a:gd name="connsiteX3" fmla="*/ 5703683 w 5703683"/>
                <a:gd name="connsiteY3" fmla="*/ 0 h 1850177"/>
                <a:gd name="connsiteX0" fmla="*/ 0 w 5685576"/>
                <a:gd name="connsiteY0" fmla="*/ 480764 h 2519073"/>
                <a:gd name="connsiteX1" fmla="*/ 1457608 w 5685576"/>
                <a:gd name="connsiteY1" fmla="*/ 37144 h 2519073"/>
                <a:gd name="connsiteX2" fmla="*/ 4119327 w 5685576"/>
                <a:gd name="connsiteY2" fmla="*/ 1422324 h 2519073"/>
                <a:gd name="connsiteX3" fmla="*/ 5685576 w 5685576"/>
                <a:gd name="connsiteY3" fmla="*/ 2463472 h 2519073"/>
                <a:gd name="connsiteX0" fmla="*/ 0 w 5685576"/>
                <a:gd name="connsiteY0" fmla="*/ 567479 h 3024924"/>
                <a:gd name="connsiteX1" fmla="*/ 1457608 w 5685576"/>
                <a:gd name="connsiteY1" fmla="*/ 123859 h 3024924"/>
                <a:gd name="connsiteX2" fmla="*/ 3259247 w 5685576"/>
                <a:gd name="connsiteY2" fmla="*/ 2858005 h 3024924"/>
                <a:gd name="connsiteX3" fmla="*/ 5685576 w 5685576"/>
                <a:gd name="connsiteY3" fmla="*/ 2550187 h 3024924"/>
                <a:gd name="connsiteX0" fmla="*/ 0 w 5685576"/>
                <a:gd name="connsiteY0" fmla="*/ 282401 h 2713327"/>
                <a:gd name="connsiteX1" fmla="*/ 1846907 w 5685576"/>
                <a:gd name="connsiteY1" fmla="*/ 200919 h 2713327"/>
                <a:gd name="connsiteX2" fmla="*/ 3259247 w 5685576"/>
                <a:gd name="connsiteY2" fmla="*/ 2572927 h 2713327"/>
                <a:gd name="connsiteX3" fmla="*/ 5685576 w 5685576"/>
                <a:gd name="connsiteY3" fmla="*/ 2265109 h 2713327"/>
                <a:gd name="connsiteX0" fmla="*/ 0 w 5685576"/>
                <a:gd name="connsiteY0" fmla="*/ 225344 h 2649653"/>
                <a:gd name="connsiteX1" fmla="*/ 1819746 w 5685576"/>
                <a:gd name="connsiteY1" fmla="*/ 234397 h 2649653"/>
                <a:gd name="connsiteX2" fmla="*/ 3259247 w 5685576"/>
                <a:gd name="connsiteY2" fmla="*/ 2515870 h 2649653"/>
                <a:gd name="connsiteX3" fmla="*/ 5685576 w 5685576"/>
                <a:gd name="connsiteY3" fmla="*/ 2208052 h 2649653"/>
                <a:gd name="connsiteX0" fmla="*/ 0 w 5685576"/>
                <a:gd name="connsiteY0" fmla="*/ 368203 h 2792512"/>
                <a:gd name="connsiteX1" fmla="*/ 1819746 w 5685576"/>
                <a:gd name="connsiteY1" fmla="*/ 377256 h 2792512"/>
                <a:gd name="connsiteX2" fmla="*/ 3259247 w 5685576"/>
                <a:gd name="connsiteY2" fmla="*/ 2658729 h 2792512"/>
                <a:gd name="connsiteX3" fmla="*/ 5685576 w 5685576"/>
                <a:gd name="connsiteY3" fmla="*/ 2350911 h 2792512"/>
                <a:gd name="connsiteX0" fmla="*/ 0 w 5685576"/>
                <a:gd name="connsiteY0" fmla="*/ 368203 h 2959225"/>
                <a:gd name="connsiteX1" fmla="*/ 1819746 w 5685576"/>
                <a:gd name="connsiteY1" fmla="*/ 377256 h 2959225"/>
                <a:gd name="connsiteX2" fmla="*/ 3259247 w 5685576"/>
                <a:gd name="connsiteY2" fmla="*/ 2658729 h 2959225"/>
                <a:gd name="connsiteX3" fmla="*/ 5685576 w 5685576"/>
                <a:gd name="connsiteY3" fmla="*/ 2744186 h 2959225"/>
                <a:gd name="connsiteX0" fmla="*/ 0 w 5685576"/>
                <a:gd name="connsiteY0" fmla="*/ 368203 h 2851073"/>
                <a:gd name="connsiteX1" fmla="*/ 1819746 w 5685576"/>
                <a:gd name="connsiteY1" fmla="*/ 377256 h 2851073"/>
                <a:gd name="connsiteX2" fmla="*/ 3259247 w 5685576"/>
                <a:gd name="connsiteY2" fmla="*/ 2658729 h 2851073"/>
                <a:gd name="connsiteX3" fmla="*/ 5685576 w 5685576"/>
                <a:gd name="connsiteY3" fmla="*/ 2744186 h 2851073"/>
                <a:gd name="connsiteX0" fmla="*/ 0 w 5685576"/>
                <a:gd name="connsiteY0" fmla="*/ 211946 h 2589264"/>
                <a:gd name="connsiteX1" fmla="*/ 1819746 w 5685576"/>
                <a:gd name="connsiteY1" fmla="*/ 220999 h 2589264"/>
                <a:gd name="connsiteX2" fmla="*/ 3114392 w 5685576"/>
                <a:gd name="connsiteY2" fmla="*/ 2305835 h 2589264"/>
                <a:gd name="connsiteX3" fmla="*/ 5685576 w 5685576"/>
                <a:gd name="connsiteY3" fmla="*/ 2587929 h 2589264"/>
                <a:gd name="connsiteX0" fmla="*/ 0 w 5685576"/>
                <a:gd name="connsiteY0" fmla="*/ 211946 h 2591669"/>
                <a:gd name="connsiteX1" fmla="*/ 1819746 w 5685576"/>
                <a:gd name="connsiteY1" fmla="*/ 220999 h 2591669"/>
                <a:gd name="connsiteX2" fmla="*/ 3114392 w 5685576"/>
                <a:gd name="connsiteY2" fmla="*/ 2305835 h 2591669"/>
                <a:gd name="connsiteX3" fmla="*/ 5685576 w 5685576"/>
                <a:gd name="connsiteY3" fmla="*/ 2587929 h 2591669"/>
                <a:gd name="connsiteX0" fmla="*/ 0 w 5685576"/>
                <a:gd name="connsiteY0" fmla="*/ 211946 h 2596828"/>
                <a:gd name="connsiteX1" fmla="*/ 1819746 w 5685576"/>
                <a:gd name="connsiteY1" fmla="*/ 220999 h 2596828"/>
                <a:gd name="connsiteX2" fmla="*/ 3114392 w 5685576"/>
                <a:gd name="connsiteY2" fmla="*/ 2305835 h 2596828"/>
                <a:gd name="connsiteX3" fmla="*/ 5685576 w 5685576"/>
                <a:gd name="connsiteY3" fmla="*/ 2587929 h 2596828"/>
                <a:gd name="connsiteX0" fmla="*/ 0 w 5685576"/>
                <a:gd name="connsiteY0" fmla="*/ 201983 h 2578529"/>
                <a:gd name="connsiteX1" fmla="*/ 1855960 w 5685576"/>
                <a:gd name="connsiteY1" fmla="*/ 228912 h 2578529"/>
                <a:gd name="connsiteX2" fmla="*/ 3114392 w 5685576"/>
                <a:gd name="connsiteY2" fmla="*/ 2295872 h 2578529"/>
                <a:gd name="connsiteX3" fmla="*/ 5685576 w 5685576"/>
                <a:gd name="connsiteY3" fmla="*/ 2577966 h 2578529"/>
                <a:gd name="connsiteX0" fmla="*/ 0 w 5685576"/>
                <a:gd name="connsiteY0" fmla="*/ 286934 h 2663481"/>
                <a:gd name="connsiteX1" fmla="*/ 1855960 w 5685576"/>
                <a:gd name="connsiteY1" fmla="*/ 313863 h 2663481"/>
                <a:gd name="connsiteX2" fmla="*/ 3114392 w 5685576"/>
                <a:gd name="connsiteY2" fmla="*/ 2380823 h 2663481"/>
                <a:gd name="connsiteX3" fmla="*/ 5685576 w 5685576"/>
                <a:gd name="connsiteY3" fmla="*/ 2662917 h 2663481"/>
                <a:gd name="connsiteX0" fmla="*/ 0 w 5685576"/>
                <a:gd name="connsiteY0" fmla="*/ 245625 h 2622172"/>
                <a:gd name="connsiteX1" fmla="*/ 1855960 w 5685576"/>
                <a:gd name="connsiteY1" fmla="*/ 272554 h 2622172"/>
                <a:gd name="connsiteX2" fmla="*/ 3114392 w 5685576"/>
                <a:gd name="connsiteY2" fmla="*/ 2339514 h 2622172"/>
                <a:gd name="connsiteX3" fmla="*/ 5685576 w 5685576"/>
                <a:gd name="connsiteY3" fmla="*/ 2621608 h 2622172"/>
                <a:gd name="connsiteX0" fmla="*/ 0 w 5685576"/>
                <a:gd name="connsiteY0" fmla="*/ 200214 h 2576198"/>
                <a:gd name="connsiteX1" fmla="*/ 1855960 w 5685576"/>
                <a:gd name="connsiteY1" fmla="*/ 227143 h 2576198"/>
                <a:gd name="connsiteX2" fmla="*/ 3268301 w 5685576"/>
                <a:gd name="connsiteY2" fmla="*/ 2267290 h 2576198"/>
                <a:gd name="connsiteX3" fmla="*/ 5685576 w 5685576"/>
                <a:gd name="connsiteY3" fmla="*/ 2576197 h 2576198"/>
                <a:gd name="connsiteX0" fmla="*/ 0 w 5685576"/>
                <a:gd name="connsiteY0" fmla="*/ 85675 h 2461658"/>
                <a:gd name="connsiteX1" fmla="*/ 1982709 w 5685576"/>
                <a:gd name="connsiteY1" fmla="*/ 452251 h 2461658"/>
                <a:gd name="connsiteX2" fmla="*/ 3268301 w 5685576"/>
                <a:gd name="connsiteY2" fmla="*/ 2152751 h 2461658"/>
                <a:gd name="connsiteX3" fmla="*/ 5685576 w 5685576"/>
                <a:gd name="connsiteY3" fmla="*/ 2461658 h 2461658"/>
                <a:gd name="connsiteX0" fmla="*/ 0 w 5685576"/>
                <a:gd name="connsiteY0" fmla="*/ 127357 h 2503340"/>
                <a:gd name="connsiteX1" fmla="*/ 1982709 w 5685576"/>
                <a:gd name="connsiteY1" fmla="*/ 493933 h 2503340"/>
                <a:gd name="connsiteX2" fmla="*/ 3268301 w 5685576"/>
                <a:gd name="connsiteY2" fmla="*/ 2194433 h 2503340"/>
                <a:gd name="connsiteX3" fmla="*/ 5685576 w 5685576"/>
                <a:gd name="connsiteY3" fmla="*/ 2503340 h 2503340"/>
                <a:gd name="connsiteX0" fmla="*/ 0 w 5839485"/>
                <a:gd name="connsiteY0" fmla="*/ 87023 h 2454068"/>
                <a:gd name="connsiteX1" fmla="*/ 2136618 w 5839485"/>
                <a:gd name="connsiteY1" fmla="*/ 444661 h 2454068"/>
                <a:gd name="connsiteX2" fmla="*/ 3422210 w 5839485"/>
                <a:gd name="connsiteY2" fmla="*/ 2145161 h 2454068"/>
                <a:gd name="connsiteX3" fmla="*/ 5839485 w 5839485"/>
                <a:gd name="connsiteY3" fmla="*/ 2454068 h 2454068"/>
                <a:gd name="connsiteX0" fmla="*/ 0 w 5839485"/>
                <a:gd name="connsiteY0" fmla="*/ 470153 h 2845611"/>
                <a:gd name="connsiteX1" fmla="*/ 1692998 w 5839485"/>
                <a:gd name="connsiteY1" fmla="*/ 121684 h 2845611"/>
                <a:gd name="connsiteX2" fmla="*/ 3422210 w 5839485"/>
                <a:gd name="connsiteY2" fmla="*/ 2528291 h 2845611"/>
                <a:gd name="connsiteX3" fmla="*/ 5839485 w 5839485"/>
                <a:gd name="connsiteY3" fmla="*/ 2837198 h 2845611"/>
                <a:gd name="connsiteX0" fmla="*/ 0 w 5667470"/>
                <a:gd name="connsiteY0" fmla="*/ 2280923 h 4368875"/>
                <a:gd name="connsiteX1" fmla="*/ 1692998 w 5667470"/>
                <a:gd name="connsiteY1" fmla="*/ 1932454 h 4368875"/>
                <a:gd name="connsiteX2" fmla="*/ 3422210 w 5667470"/>
                <a:gd name="connsiteY2" fmla="*/ 4339061 h 4368875"/>
                <a:gd name="connsiteX3" fmla="*/ 5667470 w 5667470"/>
                <a:gd name="connsiteY3" fmla="*/ 172 h 4368875"/>
                <a:gd name="connsiteX0" fmla="*/ 0 w 5667470"/>
                <a:gd name="connsiteY0" fmla="*/ 2281396 h 2281396"/>
                <a:gd name="connsiteX1" fmla="*/ 1692998 w 5667470"/>
                <a:gd name="connsiteY1" fmla="*/ 1932927 h 2281396"/>
                <a:gd name="connsiteX2" fmla="*/ 3168713 w 5667470"/>
                <a:gd name="connsiteY2" fmla="*/ 1354218 h 2281396"/>
                <a:gd name="connsiteX3" fmla="*/ 5667470 w 5667470"/>
                <a:gd name="connsiteY3" fmla="*/ 645 h 2281396"/>
                <a:gd name="connsiteX0" fmla="*/ 0 w 5667470"/>
                <a:gd name="connsiteY0" fmla="*/ 2281361 h 2281361"/>
                <a:gd name="connsiteX1" fmla="*/ 1611517 w 5667470"/>
                <a:gd name="connsiteY1" fmla="*/ 1539617 h 2281361"/>
                <a:gd name="connsiteX2" fmla="*/ 3168713 w 5667470"/>
                <a:gd name="connsiteY2" fmla="*/ 1354183 h 2281361"/>
                <a:gd name="connsiteX3" fmla="*/ 5667470 w 5667470"/>
                <a:gd name="connsiteY3" fmla="*/ 610 h 2281361"/>
                <a:gd name="connsiteX0" fmla="*/ 0 w 5667470"/>
                <a:gd name="connsiteY0" fmla="*/ 2281665 h 2281665"/>
                <a:gd name="connsiteX1" fmla="*/ 1611517 w 5667470"/>
                <a:gd name="connsiteY1" fmla="*/ 1539921 h 2281665"/>
                <a:gd name="connsiteX2" fmla="*/ 3956364 w 5667470"/>
                <a:gd name="connsiteY2" fmla="*/ 970151 h 2281665"/>
                <a:gd name="connsiteX3" fmla="*/ 5667470 w 5667470"/>
                <a:gd name="connsiteY3" fmla="*/ 914 h 2281665"/>
                <a:gd name="connsiteX0" fmla="*/ 0 w 5667470"/>
                <a:gd name="connsiteY0" fmla="*/ 2281297 h 2281297"/>
                <a:gd name="connsiteX1" fmla="*/ 1611517 w 5667470"/>
                <a:gd name="connsiteY1" fmla="*/ 1539553 h 2281297"/>
                <a:gd name="connsiteX2" fmla="*/ 3087231 w 5667470"/>
                <a:gd name="connsiteY2" fmla="*/ 1488191 h 2281297"/>
                <a:gd name="connsiteX3" fmla="*/ 5667470 w 5667470"/>
                <a:gd name="connsiteY3" fmla="*/ 546 h 2281297"/>
                <a:gd name="connsiteX0" fmla="*/ 0 w 5667470"/>
                <a:gd name="connsiteY0" fmla="*/ 2281309 h 2281309"/>
                <a:gd name="connsiteX1" fmla="*/ 1294646 w 5667470"/>
                <a:gd name="connsiteY1" fmla="*/ 1718326 h 2281309"/>
                <a:gd name="connsiteX2" fmla="*/ 3087231 w 5667470"/>
                <a:gd name="connsiteY2" fmla="*/ 1488203 h 2281309"/>
                <a:gd name="connsiteX3" fmla="*/ 5667470 w 5667470"/>
                <a:gd name="connsiteY3" fmla="*/ 558 h 2281309"/>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07 h 2281307"/>
                <a:gd name="connsiteX1" fmla="*/ 1466662 w 5667470"/>
                <a:gd name="connsiteY1" fmla="*/ 1682573 h 2281307"/>
                <a:gd name="connsiteX2" fmla="*/ 3087231 w 5667470"/>
                <a:gd name="connsiteY2" fmla="*/ 1488201 h 2281307"/>
                <a:gd name="connsiteX3" fmla="*/ 5667470 w 5667470"/>
                <a:gd name="connsiteY3" fmla="*/ 556 h 2281307"/>
                <a:gd name="connsiteX0" fmla="*/ 0 w 5667470"/>
                <a:gd name="connsiteY0" fmla="*/ 2281327 h 2281327"/>
                <a:gd name="connsiteX1" fmla="*/ 1466662 w 5667470"/>
                <a:gd name="connsiteY1" fmla="*/ 1682593 h 2281327"/>
                <a:gd name="connsiteX2" fmla="*/ 3259247 w 5667470"/>
                <a:gd name="connsiteY2" fmla="*/ 1443530 h 2281327"/>
                <a:gd name="connsiteX3" fmla="*/ 5667470 w 5667470"/>
                <a:gd name="connsiteY3" fmla="*/ 576 h 2281327"/>
                <a:gd name="connsiteX0" fmla="*/ 0 w 5667470"/>
                <a:gd name="connsiteY0" fmla="*/ 2308130 h 2308130"/>
                <a:gd name="connsiteX1" fmla="*/ 1466662 w 5667470"/>
                <a:gd name="connsiteY1" fmla="*/ 1709396 h 2308130"/>
                <a:gd name="connsiteX2" fmla="*/ 3259247 w 5667470"/>
                <a:gd name="connsiteY2" fmla="*/ 1470333 h 2308130"/>
                <a:gd name="connsiteX3" fmla="*/ 5667470 w 5667470"/>
                <a:gd name="connsiteY3" fmla="*/ 565 h 2308130"/>
                <a:gd name="connsiteX0" fmla="*/ 0 w 5667470"/>
                <a:gd name="connsiteY0" fmla="*/ 2307565 h 2307565"/>
                <a:gd name="connsiteX1" fmla="*/ 1466662 w 5667470"/>
                <a:gd name="connsiteY1" fmla="*/ 1708831 h 2307565"/>
                <a:gd name="connsiteX2" fmla="*/ 3259247 w 5667470"/>
                <a:gd name="connsiteY2" fmla="*/ 1469768 h 2307565"/>
                <a:gd name="connsiteX3" fmla="*/ 5667470 w 5667470"/>
                <a:gd name="connsiteY3" fmla="*/ 0 h 2307565"/>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667470"/>
                <a:gd name="connsiteY0" fmla="*/ 2271813 h 2271813"/>
                <a:gd name="connsiteX1" fmla="*/ 1466662 w 5667470"/>
                <a:gd name="connsiteY1" fmla="*/ 1673079 h 2271813"/>
                <a:gd name="connsiteX2" fmla="*/ 3259247 w 5667470"/>
                <a:gd name="connsiteY2" fmla="*/ 1434016 h 2271813"/>
                <a:gd name="connsiteX3" fmla="*/ 5667470 w 5667470"/>
                <a:gd name="connsiteY3" fmla="*/ 0 h 2271813"/>
                <a:gd name="connsiteX0" fmla="*/ 0 w 5558828"/>
                <a:gd name="connsiteY0" fmla="*/ 2227123 h 2227123"/>
                <a:gd name="connsiteX1" fmla="*/ 1466662 w 5558828"/>
                <a:gd name="connsiteY1" fmla="*/ 1628389 h 2227123"/>
                <a:gd name="connsiteX2" fmla="*/ 3259247 w 5558828"/>
                <a:gd name="connsiteY2" fmla="*/ 1389326 h 2227123"/>
                <a:gd name="connsiteX3" fmla="*/ 5558828 w 5558828"/>
                <a:gd name="connsiteY3" fmla="*/ 0 h 2227123"/>
                <a:gd name="connsiteX0" fmla="*/ 0 w 5640309"/>
                <a:gd name="connsiteY0" fmla="*/ 2271814 h 2271814"/>
                <a:gd name="connsiteX1" fmla="*/ 1466662 w 5640309"/>
                <a:gd name="connsiteY1" fmla="*/ 1673080 h 2271814"/>
                <a:gd name="connsiteX2" fmla="*/ 3259247 w 5640309"/>
                <a:gd name="connsiteY2" fmla="*/ 1434017 h 2271814"/>
                <a:gd name="connsiteX3" fmla="*/ 5640309 w 5640309"/>
                <a:gd name="connsiteY3" fmla="*/ 0 h 2271814"/>
                <a:gd name="connsiteX0" fmla="*/ 0 w 5640309"/>
                <a:gd name="connsiteY0" fmla="*/ 2271814 h 2271814"/>
                <a:gd name="connsiteX1" fmla="*/ 1466662 w 5640309"/>
                <a:gd name="connsiteY1" fmla="*/ 1673080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069125 w 5640309"/>
                <a:gd name="connsiteY2" fmla="*/ 1541274 h 2271814"/>
                <a:gd name="connsiteX3" fmla="*/ 5640309 w 5640309"/>
                <a:gd name="connsiteY3" fmla="*/ 0 h 2271814"/>
                <a:gd name="connsiteX0" fmla="*/ 0 w 5640309"/>
                <a:gd name="connsiteY0" fmla="*/ 2271814 h 2271814"/>
                <a:gd name="connsiteX1" fmla="*/ 1312753 w 5640309"/>
                <a:gd name="connsiteY1" fmla="*/ 1753522 h 2271814"/>
                <a:gd name="connsiteX2" fmla="*/ 3223034 w 5640309"/>
                <a:gd name="connsiteY2" fmla="*/ 1487645 h 2271814"/>
                <a:gd name="connsiteX3" fmla="*/ 5640309 w 5640309"/>
                <a:gd name="connsiteY3" fmla="*/ 0 h 2271814"/>
                <a:gd name="connsiteX0" fmla="*/ 0 w 5631256"/>
                <a:gd name="connsiteY0" fmla="*/ 2781284 h 2781284"/>
                <a:gd name="connsiteX1" fmla="*/ 1303700 w 5631256"/>
                <a:gd name="connsiteY1" fmla="*/ 1753522 h 2781284"/>
                <a:gd name="connsiteX2" fmla="*/ 3213981 w 5631256"/>
                <a:gd name="connsiteY2" fmla="*/ 1487645 h 2781284"/>
                <a:gd name="connsiteX3" fmla="*/ 5631256 w 5631256"/>
                <a:gd name="connsiteY3" fmla="*/ 0 h 2781284"/>
                <a:gd name="connsiteX0" fmla="*/ 0 w 5631256"/>
                <a:gd name="connsiteY0" fmla="*/ 2781284 h 3322994"/>
                <a:gd name="connsiteX1" fmla="*/ 1376128 w 5631256"/>
                <a:gd name="connsiteY1" fmla="*/ 3290870 h 3322994"/>
                <a:gd name="connsiteX2" fmla="*/ 3213981 w 5631256"/>
                <a:gd name="connsiteY2" fmla="*/ 1487645 h 3322994"/>
                <a:gd name="connsiteX3" fmla="*/ 5631256 w 5631256"/>
                <a:gd name="connsiteY3" fmla="*/ 0 h 3322994"/>
                <a:gd name="connsiteX0" fmla="*/ 0 w 5631256"/>
                <a:gd name="connsiteY0" fmla="*/ 2781284 h 3308751"/>
                <a:gd name="connsiteX1" fmla="*/ 1376128 w 5631256"/>
                <a:gd name="connsiteY1" fmla="*/ 3290870 h 3308751"/>
                <a:gd name="connsiteX2" fmla="*/ 3213981 w 5631256"/>
                <a:gd name="connsiteY2" fmla="*/ 1487645 h 3308751"/>
                <a:gd name="connsiteX3" fmla="*/ 5631256 w 5631256"/>
                <a:gd name="connsiteY3" fmla="*/ 0 h 3308751"/>
                <a:gd name="connsiteX0" fmla="*/ 0 w 5631256"/>
                <a:gd name="connsiteY0" fmla="*/ 2781284 h 3329281"/>
                <a:gd name="connsiteX1" fmla="*/ 1376128 w 5631256"/>
                <a:gd name="connsiteY1" fmla="*/ 3290870 h 3329281"/>
                <a:gd name="connsiteX2" fmla="*/ 3213981 w 5631256"/>
                <a:gd name="connsiteY2" fmla="*/ 1487645 h 3329281"/>
                <a:gd name="connsiteX3" fmla="*/ 5631256 w 5631256"/>
                <a:gd name="connsiteY3" fmla="*/ 0 h 3329281"/>
                <a:gd name="connsiteX0" fmla="*/ 0 w 5631256"/>
                <a:gd name="connsiteY0" fmla="*/ 2781284 h 3201745"/>
                <a:gd name="connsiteX1" fmla="*/ 1656785 w 5631256"/>
                <a:gd name="connsiteY1" fmla="*/ 3147861 h 3201745"/>
                <a:gd name="connsiteX2" fmla="*/ 3213981 w 5631256"/>
                <a:gd name="connsiteY2" fmla="*/ 1487645 h 3201745"/>
                <a:gd name="connsiteX3" fmla="*/ 5631256 w 5631256"/>
                <a:gd name="connsiteY3" fmla="*/ 0 h 3201745"/>
                <a:gd name="connsiteX0" fmla="*/ 0 w 5631256"/>
                <a:gd name="connsiteY0" fmla="*/ 2781284 h 3036625"/>
                <a:gd name="connsiteX1" fmla="*/ 2109459 w 5631256"/>
                <a:gd name="connsiteY1" fmla="*/ 2924409 h 3036625"/>
                <a:gd name="connsiteX2" fmla="*/ 3213981 w 5631256"/>
                <a:gd name="connsiteY2" fmla="*/ 1487645 h 3036625"/>
                <a:gd name="connsiteX3" fmla="*/ 5631256 w 5631256"/>
                <a:gd name="connsiteY3" fmla="*/ 0 h 3036625"/>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068497"/>
                <a:gd name="connsiteX1" fmla="*/ 2109459 w 5631256"/>
                <a:gd name="connsiteY1" fmla="*/ 2924409 h 3068497"/>
                <a:gd name="connsiteX2" fmla="*/ 3431264 w 5631256"/>
                <a:gd name="connsiteY2" fmla="*/ 1407203 h 3068497"/>
                <a:gd name="connsiteX3" fmla="*/ 5631256 w 5631256"/>
                <a:gd name="connsiteY3" fmla="*/ 0 h 3068497"/>
                <a:gd name="connsiteX0" fmla="*/ 0 w 5631256"/>
                <a:gd name="connsiteY0" fmla="*/ 2781284 h 3233875"/>
                <a:gd name="connsiteX1" fmla="*/ 1548144 w 5631256"/>
                <a:gd name="connsiteY1" fmla="*/ 3147861 h 3233875"/>
                <a:gd name="connsiteX2" fmla="*/ 3431264 w 5631256"/>
                <a:gd name="connsiteY2" fmla="*/ 1407203 h 3233875"/>
                <a:gd name="connsiteX3" fmla="*/ 5631256 w 5631256"/>
                <a:gd name="connsiteY3" fmla="*/ 0 h 3233875"/>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19281"/>
                <a:gd name="connsiteX1" fmla="*/ 1548144 w 5631256"/>
                <a:gd name="connsiteY1" fmla="*/ 3147861 h 3219281"/>
                <a:gd name="connsiteX2" fmla="*/ 3558012 w 5631256"/>
                <a:gd name="connsiteY2" fmla="*/ 1612778 h 3219281"/>
                <a:gd name="connsiteX3" fmla="*/ 5631256 w 5631256"/>
                <a:gd name="connsiteY3" fmla="*/ 0 h 3219281"/>
                <a:gd name="connsiteX0" fmla="*/ 0 w 5631256"/>
                <a:gd name="connsiteY0" fmla="*/ 2781284 h 3226812"/>
                <a:gd name="connsiteX1" fmla="*/ 1665839 w 5631256"/>
                <a:gd name="connsiteY1" fmla="*/ 3156800 h 3226812"/>
                <a:gd name="connsiteX2" fmla="*/ 3558012 w 5631256"/>
                <a:gd name="connsiteY2" fmla="*/ 1612778 h 3226812"/>
                <a:gd name="connsiteX3" fmla="*/ 5631256 w 5631256"/>
                <a:gd name="connsiteY3" fmla="*/ 0 h 3226812"/>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31256"/>
                <a:gd name="connsiteY0" fmla="*/ 2781284 h 3236258"/>
                <a:gd name="connsiteX1" fmla="*/ 1665839 w 5631256"/>
                <a:gd name="connsiteY1" fmla="*/ 3156800 h 3236258"/>
                <a:gd name="connsiteX2" fmla="*/ 3449370 w 5631256"/>
                <a:gd name="connsiteY2" fmla="*/ 1478707 h 3236258"/>
                <a:gd name="connsiteX3" fmla="*/ 5631256 w 5631256"/>
                <a:gd name="connsiteY3" fmla="*/ 0 h 3236258"/>
                <a:gd name="connsiteX0" fmla="*/ 0 w 5658416"/>
                <a:gd name="connsiteY0" fmla="*/ 2611461 h 3205085"/>
                <a:gd name="connsiteX1" fmla="*/ 1692999 w 5658416"/>
                <a:gd name="connsiteY1" fmla="*/ 3156800 h 3205085"/>
                <a:gd name="connsiteX2" fmla="*/ 3476530 w 5658416"/>
                <a:gd name="connsiteY2" fmla="*/ 1478707 h 3205085"/>
                <a:gd name="connsiteX3" fmla="*/ 5658416 w 5658416"/>
                <a:gd name="connsiteY3" fmla="*/ 0 h 3205085"/>
                <a:gd name="connsiteX0" fmla="*/ 0 w 5694629"/>
                <a:gd name="connsiteY0" fmla="*/ 1136596 h 1730220"/>
                <a:gd name="connsiteX1" fmla="*/ 1692999 w 5694629"/>
                <a:gd name="connsiteY1" fmla="*/ 1681935 h 1730220"/>
                <a:gd name="connsiteX2" fmla="*/ 3476530 w 5694629"/>
                <a:gd name="connsiteY2" fmla="*/ 3842 h 1730220"/>
                <a:gd name="connsiteX3" fmla="*/ 5694629 w 5694629"/>
                <a:gd name="connsiteY3" fmla="*/ 1143991 h 1730220"/>
                <a:gd name="connsiteX0" fmla="*/ 0 w 5694629"/>
                <a:gd name="connsiteY0" fmla="*/ 0 h 614322"/>
                <a:gd name="connsiteX1" fmla="*/ 1692999 w 5694629"/>
                <a:gd name="connsiteY1" fmla="*/ 545339 h 614322"/>
                <a:gd name="connsiteX2" fmla="*/ 4327555 w 5694629"/>
                <a:gd name="connsiteY2" fmla="*/ 547605 h 614322"/>
                <a:gd name="connsiteX3" fmla="*/ 5694629 w 5694629"/>
                <a:gd name="connsiteY3" fmla="*/ 7395 h 614322"/>
                <a:gd name="connsiteX0" fmla="*/ 0 w 5694629"/>
                <a:gd name="connsiteY0" fmla="*/ 0 h 745649"/>
                <a:gd name="connsiteX1" fmla="*/ 1692999 w 5694629"/>
                <a:gd name="connsiteY1" fmla="*/ 545339 h 745649"/>
                <a:gd name="connsiteX2" fmla="*/ 4010684 w 5694629"/>
                <a:gd name="connsiteY2" fmla="*/ 717429 h 745649"/>
                <a:gd name="connsiteX3" fmla="*/ 5694629 w 5694629"/>
                <a:gd name="connsiteY3" fmla="*/ 7395 h 745649"/>
              </a:gdLst>
              <a:ahLst/>
              <a:cxnLst>
                <a:cxn ang="0">
                  <a:pos x="connsiteX0" y="connsiteY0"/>
                </a:cxn>
                <a:cxn ang="0">
                  <a:pos x="connsiteX1" y="connsiteY1"/>
                </a:cxn>
                <a:cxn ang="0">
                  <a:pos x="connsiteX2" y="connsiteY2"/>
                </a:cxn>
                <a:cxn ang="0">
                  <a:pos x="connsiteX3" y="connsiteY3"/>
                </a:cxn>
              </a:cxnLst>
              <a:rect l="l" t="t" r="r" b="b"/>
              <a:pathLst>
                <a:path w="5694629" h="745649">
                  <a:moveTo>
                    <a:pt x="0" y="0"/>
                  </a:moveTo>
                  <a:cubicBezTo>
                    <a:pt x="671466" y="330841"/>
                    <a:pt x="1024552" y="425768"/>
                    <a:pt x="1692999" y="545339"/>
                  </a:cubicBezTo>
                  <a:cubicBezTo>
                    <a:pt x="2361446" y="664911"/>
                    <a:pt x="3343746" y="807086"/>
                    <a:pt x="4010684" y="717429"/>
                  </a:cubicBezTo>
                  <a:cubicBezTo>
                    <a:pt x="4677622" y="627772"/>
                    <a:pt x="5037497" y="289677"/>
                    <a:pt x="5694629" y="7395"/>
                  </a:cubicBezTo>
                </a:path>
              </a:pathLst>
            </a:custGeom>
            <a:noFill/>
            <a:ln w="50800">
              <a:solidFill>
                <a:schemeClr val="accent2">
                  <a:lumMod val="60000"/>
                  <a:lumOff val="40000"/>
                </a:schemeClr>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p:cNvGrpSpPr/>
          <p:nvPr/>
        </p:nvGrpSpPr>
        <p:grpSpPr>
          <a:xfrm>
            <a:off x="304800" y="5725180"/>
            <a:ext cx="8382000" cy="523220"/>
            <a:chOff x="228600" y="1828800"/>
            <a:chExt cx="8382000" cy="523220"/>
          </a:xfrm>
        </p:grpSpPr>
        <p:sp>
          <p:nvSpPr>
            <p:cNvPr id="625" name="TextBox 624"/>
            <p:cNvSpPr txBox="1"/>
            <p:nvPr/>
          </p:nvSpPr>
          <p:spPr>
            <a:xfrm>
              <a:off x="22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TX</a:t>
              </a:r>
            </a:p>
          </p:txBody>
        </p:sp>
        <p:sp>
          <p:nvSpPr>
            <p:cNvPr id="626" name="TextBox 625"/>
            <p:cNvSpPr txBox="1"/>
            <p:nvPr/>
          </p:nvSpPr>
          <p:spPr>
            <a:xfrm>
              <a:off x="7848600" y="1828800"/>
              <a:ext cx="762000" cy="523220"/>
            </a:xfrm>
            <a:prstGeom prst="rect">
              <a:avLst/>
            </a:prstGeom>
            <a:noFill/>
          </p:spPr>
          <p:txBody>
            <a:bodyPr wrap="square" rtlCol="0">
              <a:spAutoFit/>
            </a:bodyPr>
            <a:lstStyle/>
            <a:p>
              <a:r>
                <a:rPr lang="en-US" sz="2800" b="1" dirty="0">
                  <a:solidFill>
                    <a:schemeClr val="bg1">
                      <a:lumMod val="50000"/>
                    </a:schemeClr>
                  </a:solidFill>
                  <a:latin typeface="Verdana" pitchFamily="34" charset="0"/>
                  <a:ea typeface="Verdana" pitchFamily="34" charset="0"/>
                  <a:cs typeface="Verdana" pitchFamily="34" charset="0"/>
                </a:rPr>
                <a:t>RX</a:t>
              </a:r>
            </a:p>
          </p:txBody>
        </p:sp>
      </p:grpSp>
      <p:sp>
        <p:nvSpPr>
          <p:cNvPr id="3" name="Slide Number Placeholder 2"/>
          <p:cNvSpPr>
            <a:spLocks noGrp="1"/>
          </p:cNvSpPr>
          <p:nvPr>
            <p:ph type="sldNum" sz="quarter" idx="12"/>
          </p:nvPr>
        </p:nvSpPr>
        <p:spPr/>
        <p:txBody>
          <a:bodyPr/>
          <a:lstStyle/>
          <a:p>
            <a:fld id="{3AC99A5B-5B03-425B-9284-2F10A88898BE}" type="slidenum">
              <a:rPr lang="en-US" smtClean="0"/>
              <a:t>26</a:t>
            </a:fld>
            <a:endParaRPr lang="en-US"/>
          </a:p>
        </p:txBody>
      </p:sp>
      <p:sp>
        <p:nvSpPr>
          <p:cNvPr id="2" name="Title 1"/>
          <p:cNvSpPr>
            <a:spLocks noGrp="1"/>
          </p:cNvSpPr>
          <p:nvPr>
            <p:ph type="title"/>
          </p:nvPr>
        </p:nvSpPr>
        <p:spPr/>
        <p:txBody>
          <a:bodyPr>
            <a:normAutofit/>
          </a:bodyPr>
          <a:lstStyle/>
          <a:p>
            <a:r>
              <a:rPr lang="en-US" dirty="0"/>
              <a:t>Decouple DC LB &amp; Transport</a:t>
            </a:r>
          </a:p>
        </p:txBody>
      </p:sp>
      <p:sp>
        <p:nvSpPr>
          <p:cNvPr id="4" name="TextBox 3"/>
          <p:cNvSpPr txBox="1"/>
          <p:nvPr/>
        </p:nvSpPr>
        <p:spPr>
          <a:xfrm>
            <a:off x="2438400" y="1219200"/>
            <a:ext cx="4114800"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Verdana"/>
                <a:cs typeface="Verdana"/>
              </a:rPr>
              <a:t>Big Switch Abstraction</a:t>
            </a:r>
          </a:p>
          <a:p>
            <a:pPr algn="ctr"/>
            <a:r>
              <a:rPr lang="en-US" sz="2400" dirty="0">
                <a:solidFill>
                  <a:srgbClr val="0033CC"/>
                </a:solidFill>
                <a:latin typeface="Verdana"/>
                <a:cs typeface="Verdana"/>
              </a:rPr>
              <a:t>(provided by network)</a:t>
            </a:r>
          </a:p>
        </p:txBody>
      </p:sp>
      <p:grpSp>
        <p:nvGrpSpPr>
          <p:cNvPr id="274" name="Group 273"/>
          <p:cNvGrpSpPr/>
          <p:nvPr/>
        </p:nvGrpSpPr>
        <p:grpSpPr>
          <a:xfrm>
            <a:off x="1828800" y="2362200"/>
            <a:ext cx="5105400" cy="4412397"/>
            <a:chOff x="1828800" y="2178850"/>
            <a:chExt cx="5105400" cy="4412397"/>
          </a:xfrm>
        </p:grpSpPr>
        <p:cxnSp>
          <p:nvCxnSpPr>
            <p:cNvPr id="275" name="Straight Arrow Connector 274"/>
            <p:cNvCxnSpPr/>
            <p:nvPr/>
          </p:nvCxnSpPr>
          <p:spPr>
            <a:xfrm flipH="1" flipV="1">
              <a:off x="1905000" y="2712250"/>
              <a:ext cx="1295401" cy="30789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76" name="Straight Arrow Connector 275"/>
            <p:cNvCxnSpPr/>
            <p:nvPr/>
          </p:nvCxnSpPr>
          <p:spPr>
            <a:xfrm flipH="1" flipV="1">
              <a:off x="1828800" y="4998250"/>
              <a:ext cx="1371600" cy="80462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77" name="Straight Arrow Connector 276"/>
            <p:cNvCxnSpPr/>
            <p:nvPr/>
          </p:nvCxnSpPr>
          <p:spPr>
            <a:xfrm flipV="1">
              <a:off x="5546035" y="2178850"/>
              <a:ext cx="1311965" cy="362402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78" name="Straight Arrow Connector 277"/>
            <p:cNvCxnSpPr/>
            <p:nvPr/>
          </p:nvCxnSpPr>
          <p:spPr>
            <a:xfrm flipV="1">
              <a:off x="5565962" y="4083850"/>
              <a:ext cx="1292038" cy="170735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79" name="Straight Arrow Connector 278"/>
            <p:cNvCxnSpPr/>
            <p:nvPr/>
          </p:nvCxnSpPr>
          <p:spPr>
            <a:xfrm flipV="1">
              <a:off x="5565962" y="5150650"/>
              <a:ext cx="1368238" cy="6522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80" name="TextBox 279"/>
            <p:cNvSpPr txBox="1"/>
            <p:nvPr/>
          </p:nvSpPr>
          <p:spPr>
            <a:xfrm>
              <a:off x="2438400" y="5760250"/>
              <a:ext cx="4114800"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Verdana" pitchFamily="34" charset="0"/>
                  <a:ea typeface="Verdana" pitchFamily="34" charset="0"/>
                  <a:cs typeface="Verdana" pitchFamily="34" charset="0"/>
                </a:rPr>
                <a:t>ingress &amp; egress </a:t>
              </a:r>
            </a:p>
            <a:p>
              <a:pPr algn="ctr"/>
              <a:r>
                <a:rPr lang="en-US" sz="2400" dirty="0">
                  <a:solidFill>
                    <a:srgbClr val="0033CC"/>
                  </a:solidFill>
                  <a:latin typeface="Verdana" pitchFamily="34" charset="0"/>
                  <a:ea typeface="Verdana" pitchFamily="34" charset="0"/>
                  <a:cs typeface="Verdana" pitchFamily="34" charset="0"/>
                </a:rPr>
                <a:t>(managed by transport)</a:t>
              </a:r>
            </a:p>
          </p:txBody>
        </p:sp>
      </p:grpSp>
    </p:spTree>
    <p:custDataLst>
      <p:tags r:id="rId1"/>
    </p:custDataLst>
    <p:extLst>
      <p:ext uri="{BB962C8B-B14F-4D97-AF65-F5344CB8AC3E}">
        <p14:creationId xmlns:p14="http://schemas.microsoft.com/office/powerpoint/2010/main" val="2234226821"/>
      </p:ext>
    </p:extLst>
  </p:cSld>
  <p:clrMapOvr>
    <a:masterClrMapping/>
  </p:clrMapOvr>
  <mc:AlternateContent xmlns:mc="http://schemas.openxmlformats.org/markup-compatibility/2006" xmlns:p14="http://schemas.microsoft.com/office/powerpoint/2010/main">
    <mc:Choice Requires="p14">
      <p:transition spd="slow" p14:dur="2000" advTm="28237"/>
    </mc:Choice>
    <mc:Fallback xmlns="">
      <p:transition xmlns:p14="http://schemas.microsoft.com/office/powerpoint/2010/main" spd="slow" advTm="28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500"/>
                                        <p:tgtEl>
                                          <p:spTgt spid="5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9"/>
                                        </p:tgtEl>
                                        <p:attrNameLst>
                                          <p:attrName>style.visibility</p:attrName>
                                        </p:attrNameLst>
                                      </p:cBhvr>
                                      <p:to>
                                        <p:strVal val="visible"/>
                                      </p:to>
                                    </p:set>
                                    <p:animEffect transition="in" filter="fade">
                                      <p:cBhvr>
                                        <p:cTn id="10" dur="500"/>
                                        <p:tgtEl>
                                          <p:spTgt spid="55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67"/>
                                        </p:tgtEl>
                                        <p:attrNameLst>
                                          <p:attrName>style.visibility</p:attrName>
                                        </p:attrNameLst>
                                      </p:cBhvr>
                                      <p:to>
                                        <p:strVal val="visible"/>
                                      </p:to>
                                    </p:set>
                                    <p:animEffect transition="in" filter="fade">
                                      <p:cBhvr>
                                        <p:cTn id="19" dur="500"/>
                                        <p:tgtEl>
                                          <p:spTgt spid="56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56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6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19"/>
                                        </p:tgtEl>
                                        <p:attrNameLst>
                                          <p:attrName>style.visibility</p:attrName>
                                        </p:attrNameLst>
                                      </p:cBhvr>
                                      <p:to>
                                        <p:strVal val="visible"/>
                                      </p:to>
                                    </p:set>
                                  </p:childTnLst>
                                </p:cTn>
                              </p:par>
                              <p:par>
                                <p:cTn id="28" presetID="10" presetClass="exit" presetSubtype="0" fill="hold" nodeType="withEffect">
                                  <p:stCondLst>
                                    <p:cond delay="0"/>
                                  </p:stCondLst>
                                  <p:childTnLst>
                                    <p:animEffect transition="out" filter="fade">
                                      <p:cBhvr>
                                        <p:cTn id="29" dur="500"/>
                                        <p:tgtEl>
                                          <p:spTgt spid="560"/>
                                        </p:tgtEl>
                                      </p:cBhvr>
                                    </p:animEffect>
                                    <p:set>
                                      <p:cBhvr>
                                        <p:cTn id="30" dur="1" fill="hold">
                                          <p:stCondLst>
                                            <p:cond delay="499"/>
                                          </p:stCondLst>
                                        </p:cTn>
                                        <p:tgtEl>
                                          <p:spTgt spid="560"/>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594"/>
                                        </p:tgtEl>
                                        <p:attrNameLst>
                                          <p:attrName>style.visibility</p:attrName>
                                        </p:attrNameLst>
                                      </p:cBhvr>
                                      <p:to>
                                        <p:strVal val="visible"/>
                                      </p:to>
                                    </p:set>
                                    <p:animEffect transition="in" filter="wipe(left)">
                                      <p:cBhvr>
                                        <p:cTn id="34" dur="500"/>
                                        <p:tgtEl>
                                          <p:spTgt spid="594"/>
                                        </p:tgtEl>
                                      </p:cBhvr>
                                    </p:animEffect>
                                  </p:childTnLst>
                                </p:cTn>
                              </p:par>
                            </p:childTnLst>
                          </p:cTn>
                        </p:par>
                        <p:par>
                          <p:cTn id="35" fill="hold">
                            <p:stCondLst>
                              <p:cond delay="1000"/>
                            </p:stCondLst>
                            <p:childTnLst>
                              <p:par>
                                <p:cTn id="36" presetID="1" presetClass="exit" presetSubtype="0" fill="hold" grpId="1" nodeType="afterEffect">
                                  <p:stCondLst>
                                    <p:cond delay="0"/>
                                  </p:stCondLst>
                                  <p:childTnLst>
                                    <p:set>
                                      <p:cBhvr>
                                        <p:cTn id="37" dur="1" fill="hold">
                                          <p:stCondLst>
                                            <p:cond delay="0"/>
                                          </p:stCondLst>
                                        </p:cTn>
                                        <p:tgtEl>
                                          <p:spTgt spid="620"/>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598"/>
                                        </p:tgtEl>
                                        <p:attrNameLst>
                                          <p:attrName>style.visibility</p:attrName>
                                        </p:attrNameLst>
                                      </p:cBhvr>
                                      <p:to>
                                        <p:strVal val="visible"/>
                                      </p:to>
                                    </p:set>
                                  </p:childTnLst>
                                </p:cTn>
                              </p:par>
                              <p:par>
                                <p:cTn id="40" presetID="22" presetClass="entr" presetSubtype="8" fill="hold" nodeType="withEffect">
                                  <p:stCondLst>
                                    <p:cond delay="0"/>
                                  </p:stCondLst>
                                  <p:childTnLst>
                                    <p:set>
                                      <p:cBhvr>
                                        <p:cTn id="41" dur="1" fill="hold">
                                          <p:stCondLst>
                                            <p:cond delay="0"/>
                                          </p:stCondLst>
                                        </p:cTn>
                                        <p:tgtEl>
                                          <p:spTgt spid="621"/>
                                        </p:tgtEl>
                                        <p:attrNameLst>
                                          <p:attrName>style.visibility</p:attrName>
                                        </p:attrNameLst>
                                      </p:cBhvr>
                                      <p:to>
                                        <p:strVal val="visible"/>
                                      </p:to>
                                    </p:set>
                                    <p:animEffect transition="in" filter="wipe(left)">
                                      <p:cBhvr>
                                        <p:cTn id="42" dur="500"/>
                                        <p:tgtEl>
                                          <p:spTgt spid="62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animBg="1"/>
      <p:bldP spid="565" grpId="0" animBg="1"/>
      <p:bldP spid="566" grpId="0" animBg="1"/>
      <p:bldP spid="619" grpId="0" animBg="1"/>
      <p:bldP spid="620" grpId="0" animBg="1"/>
      <p:bldP spid="620" grpId="1"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457200" y="1828800"/>
            <a:ext cx="8382000" cy="5029200"/>
          </a:xfrm>
        </p:spPr>
        <p:txBody>
          <a:bodyPr>
            <a:normAutofit/>
          </a:bodyPr>
          <a:lstStyle/>
          <a:p>
            <a:pPr marL="0" indent="0">
              <a:buNone/>
            </a:pPr>
            <a:r>
              <a:rPr lang="en-US" dirty="0">
                <a:solidFill>
                  <a:srgbClr val="0033CC"/>
                </a:solidFill>
              </a:rPr>
              <a:t>CONGA: </a:t>
            </a:r>
            <a:r>
              <a:rPr lang="en-US" dirty="0"/>
              <a:t>Globally congestion-aware LB for DC</a:t>
            </a:r>
          </a:p>
          <a:p>
            <a:pPr marL="0" indent="0">
              <a:buNone/>
            </a:pPr>
            <a:endParaRPr lang="en-US" sz="200" dirty="0"/>
          </a:p>
          <a:p>
            <a:pPr marL="0" indent="0">
              <a:buNone/>
            </a:pPr>
            <a:endParaRPr lang="en-US" sz="200" dirty="0"/>
          </a:p>
          <a:p>
            <a:pPr marL="0" indent="0">
              <a:buNone/>
            </a:pPr>
            <a:r>
              <a:rPr lang="en-US" sz="2400" dirty="0"/>
              <a:t>… implemented in</a:t>
            </a:r>
            <a:r>
              <a:rPr lang="en-US" sz="2000" dirty="0"/>
              <a:t> </a:t>
            </a:r>
            <a:r>
              <a:rPr lang="en-US" sz="2400" dirty="0"/>
              <a:t>Cisco </a:t>
            </a:r>
            <a:r>
              <a:rPr lang="en-US" sz="2400" dirty="0">
                <a:solidFill>
                  <a:srgbClr val="000090"/>
                </a:solidFill>
              </a:rPr>
              <a:t>ACI </a:t>
            </a:r>
            <a:r>
              <a:rPr lang="en-US" sz="2400" dirty="0"/>
              <a:t>datacenter fabric</a:t>
            </a:r>
          </a:p>
          <a:p>
            <a:pPr marL="0" indent="0">
              <a:buNone/>
            </a:pPr>
            <a:endParaRPr lang="en-US" sz="2400" dirty="0">
              <a:solidFill>
                <a:srgbClr val="000090"/>
              </a:solidFill>
            </a:endParaRPr>
          </a:p>
          <a:p>
            <a:pPr marL="0" indent="0">
              <a:buNone/>
            </a:pPr>
            <a:endParaRPr lang="en-US" sz="1200" dirty="0"/>
          </a:p>
          <a:p>
            <a:pPr marL="0" indent="0">
              <a:buNone/>
            </a:pPr>
            <a:r>
              <a:rPr lang="en-US" dirty="0">
                <a:solidFill>
                  <a:srgbClr val="BD0A12"/>
                </a:solidFill>
              </a:rPr>
              <a:t>Key takeaways</a:t>
            </a:r>
          </a:p>
          <a:p>
            <a:pPr marL="0" indent="0">
              <a:buNone/>
            </a:pPr>
            <a:endParaRPr lang="en-US" sz="400" dirty="0"/>
          </a:p>
          <a:p>
            <a:pPr marL="457200" indent="-457200">
              <a:buFont typeface="+mj-lt"/>
              <a:buAutoNum type="arabicPeriod"/>
            </a:pPr>
            <a:endParaRPr lang="en-US" sz="400" dirty="0"/>
          </a:p>
          <a:p>
            <a:pPr marL="457200" indent="-457200">
              <a:buFont typeface="+mj-lt"/>
              <a:buAutoNum type="arabicPeriod"/>
            </a:pPr>
            <a:r>
              <a:rPr lang="en-US" sz="2400" dirty="0"/>
              <a:t>In-network LB is right for DCs</a:t>
            </a:r>
          </a:p>
          <a:p>
            <a:pPr marL="0" indent="0">
              <a:buNone/>
            </a:pPr>
            <a:endParaRPr lang="en-US" sz="400" dirty="0"/>
          </a:p>
          <a:p>
            <a:pPr marL="457200" indent="-457200">
              <a:buFont typeface="+mj-lt"/>
              <a:buAutoNum type="arabicPeriod"/>
            </a:pPr>
            <a:r>
              <a:rPr lang="en-US" sz="2400" dirty="0"/>
              <a:t>Low latency is your friend; makes feedback control easy</a:t>
            </a:r>
          </a:p>
          <a:p>
            <a:pPr marL="0" indent="0">
              <a:buNone/>
            </a:pPr>
            <a:endParaRPr lang="en-US" sz="400" dirty="0"/>
          </a:p>
          <a:p>
            <a:pPr marL="0" indent="0">
              <a:buNone/>
            </a:pPr>
            <a:endParaRPr lang="en-US" sz="1400" dirty="0"/>
          </a:p>
        </p:txBody>
      </p:sp>
      <p:sp>
        <p:nvSpPr>
          <p:cNvPr id="4" name="Slide Number Placeholder 3"/>
          <p:cNvSpPr>
            <a:spLocks noGrp="1"/>
          </p:cNvSpPr>
          <p:nvPr>
            <p:ph type="sldNum" sz="quarter" idx="12"/>
          </p:nvPr>
        </p:nvSpPr>
        <p:spPr/>
        <p:txBody>
          <a:bodyPr/>
          <a:lstStyle/>
          <a:p>
            <a:fld id="{3AC99A5B-5B03-425B-9284-2F10A88898BE}" type="slidenum">
              <a:rPr lang="en-US" smtClean="0">
                <a:solidFill>
                  <a:prstClr val="black">
                    <a:tint val="75000"/>
                  </a:prstClr>
                </a:solidFill>
              </a:rPr>
              <a:pPr/>
              <a:t>27</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839102829"/>
      </p:ext>
    </p:extLst>
  </p:cSld>
  <p:clrMapOvr>
    <a:masterClrMapping/>
  </p:clrMapOvr>
  <mc:AlternateContent xmlns:mc="http://schemas.openxmlformats.org/markup-compatibility/2006" xmlns:p14="http://schemas.microsoft.com/office/powerpoint/2010/main">
    <mc:Choice Requires="p14">
      <p:transition spd="slow" p14:dur="2000" advTm="56785"/>
    </mc:Choice>
    <mc:Fallback xmlns="">
      <p:transition xmlns:p14="http://schemas.microsoft.com/office/powerpoint/2010/main" spd="slow" advTm="567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TextBox 1214"/>
          <p:cNvSpPr txBox="1"/>
          <p:nvPr/>
        </p:nvSpPr>
        <p:spPr>
          <a:xfrm>
            <a:off x="7620000" y="5468133"/>
            <a:ext cx="990600" cy="444512"/>
          </a:xfrm>
          <a:prstGeom prst="rect">
            <a:avLst/>
          </a:prstGeom>
          <a:noFill/>
        </p:spPr>
        <p:txBody>
          <a:bodyPr wrap="square" rtlCol="0">
            <a:spAutoFit/>
          </a:bodyPr>
          <a:lstStyle/>
          <a:p>
            <a:pPr algn="ctr"/>
            <a:r>
              <a:rPr lang="en-US" sz="2400" dirty="0">
                <a:solidFill>
                  <a:schemeClr val="bg2">
                    <a:lumMod val="25000"/>
                  </a:schemeClr>
                </a:solidFill>
              </a:rPr>
              <a:t>Leaf</a:t>
            </a:r>
          </a:p>
        </p:txBody>
      </p:sp>
      <p:cxnSp>
        <p:nvCxnSpPr>
          <p:cNvPr id="1217" name="Straight Arrow Connector 1216"/>
          <p:cNvCxnSpPr>
            <a:stCxn id="1380" idx="0"/>
            <a:endCxn id="1437" idx="3"/>
          </p:cNvCxnSpPr>
          <p:nvPr/>
        </p:nvCxnSpPr>
        <p:spPr>
          <a:xfrm flipV="1">
            <a:off x="2068555" y="4380500"/>
            <a:ext cx="561248" cy="129095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18" name="Straight Arrow Connector 1217"/>
          <p:cNvCxnSpPr>
            <a:stCxn id="1359" idx="0"/>
            <a:endCxn id="1437" idx="3"/>
          </p:cNvCxnSpPr>
          <p:nvPr/>
        </p:nvCxnSpPr>
        <p:spPr>
          <a:xfrm flipH="1" flipV="1">
            <a:off x="2629803" y="4380500"/>
            <a:ext cx="453981" cy="129095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19" name="Straight Arrow Connector 1218"/>
          <p:cNvCxnSpPr>
            <a:stCxn id="1338" idx="0"/>
            <a:endCxn id="1442" idx="2"/>
          </p:cNvCxnSpPr>
          <p:nvPr/>
        </p:nvCxnSpPr>
        <p:spPr>
          <a:xfrm flipV="1">
            <a:off x="4091508" y="4377276"/>
            <a:ext cx="619783" cy="13012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20" name="Straight Arrow Connector 1219"/>
          <p:cNvCxnSpPr>
            <a:stCxn id="1317" idx="0"/>
            <a:endCxn id="1442" idx="2"/>
          </p:cNvCxnSpPr>
          <p:nvPr/>
        </p:nvCxnSpPr>
        <p:spPr>
          <a:xfrm flipH="1" flipV="1">
            <a:off x="4711291" y="4377276"/>
            <a:ext cx="459530" cy="12941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221" name="Group 1220"/>
          <p:cNvGrpSpPr/>
          <p:nvPr/>
        </p:nvGrpSpPr>
        <p:grpSpPr>
          <a:xfrm>
            <a:off x="4427185" y="3812650"/>
            <a:ext cx="449615" cy="567849"/>
            <a:chOff x="1027560" y="1988818"/>
            <a:chExt cx="545969" cy="678181"/>
          </a:xfrm>
        </p:grpSpPr>
        <p:sp>
          <p:nvSpPr>
            <p:cNvPr id="1441" name="Cube 144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4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4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222" name="Group 1221"/>
          <p:cNvGrpSpPr/>
          <p:nvPr/>
        </p:nvGrpSpPr>
        <p:grpSpPr>
          <a:xfrm>
            <a:off x="2348794" y="3812650"/>
            <a:ext cx="449615" cy="567849"/>
            <a:chOff x="1027560" y="1988818"/>
            <a:chExt cx="545969" cy="678181"/>
          </a:xfrm>
        </p:grpSpPr>
        <p:sp>
          <p:nvSpPr>
            <p:cNvPr id="1437" name="Cube 143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3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4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223" name="Group 1222"/>
          <p:cNvGrpSpPr/>
          <p:nvPr/>
        </p:nvGrpSpPr>
        <p:grpSpPr>
          <a:xfrm>
            <a:off x="1676400" y="5866878"/>
            <a:ext cx="775546" cy="420648"/>
            <a:chOff x="457200" y="4457617"/>
            <a:chExt cx="1085821" cy="427364"/>
          </a:xfrm>
        </p:grpSpPr>
        <p:cxnSp>
          <p:nvCxnSpPr>
            <p:cNvPr id="1428" name="Straight Connector 1427"/>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9" name="Straight Connector 1428"/>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0" name="Straight Connector 1429"/>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1" name="Straight Connector 1430"/>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32" name="Group 1431"/>
            <p:cNvGrpSpPr/>
            <p:nvPr/>
          </p:nvGrpSpPr>
          <p:grpSpPr>
            <a:xfrm flipH="1">
              <a:off x="1012996" y="4465798"/>
              <a:ext cx="530025" cy="419183"/>
              <a:chOff x="609600" y="4610017"/>
              <a:chExt cx="530025" cy="419183"/>
            </a:xfrm>
          </p:grpSpPr>
          <p:cxnSp>
            <p:nvCxnSpPr>
              <p:cNvPr id="1433" name="Straight Connector 1432"/>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4" name="Straight Connector 1433"/>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5" name="Straight Connector 1434"/>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6" name="Straight Connector 1435"/>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24" name="Group 1223"/>
          <p:cNvGrpSpPr/>
          <p:nvPr/>
        </p:nvGrpSpPr>
        <p:grpSpPr>
          <a:xfrm>
            <a:off x="2691672" y="5867439"/>
            <a:ext cx="775546" cy="420648"/>
            <a:chOff x="457200" y="4457617"/>
            <a:chExt cx="1085821" cy="427364"/>
          </a:xfrm>
        </p:grpSpPr>
        <p:cxnSp>
          <p:nvCxnSpPr>
            <p:cNvPr id="1419" name="Straight Connector 1418"/>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0" name="Straight Connector 1419"/>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1" name="Straight Connector 1420"/>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2" name="Straight Connector 1421"/>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23" name="Group 1422"/>
            <p:cNvGrpSpPr/>
            <p:nvPr/>
          </p:nvGrpSpPr>
          <p:grpSpPr>
            <a:xfrm flipH="1">
              <a:off x="1012996" y="4465798"/>
              <a:ext cx="530025" cy="419183"/>
              <a:chOff x="609600" y="4610017"/>
              <a:chExt cx="530025" cy="419183"/>
            </a:xfrm>
          </p:grpSpPr>
          <p:cxnSp>
            <p:nvCxnSpPr>
              <p:cNvPr id="1424" name="Straight Connector 1423"/>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5" name="Straight Connector 1424"/>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6" name="Straight Connector 1425"/>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7" name="Straight Connector 1426"/>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25" name="Group 1224"/>
          <p:cNvGrpSpPr/>
          <p:nvPr/>
        </p:nvGrpSpPr>
        <p:grpSpPr>
          <a:xfrm>
            <a:off x="3698789" y="5867439"/>
            <a:ext cx="775546" cy="420648"/>
            <a:chOff x="457200" y="4457617"/>
            <a:chExt cx="1085821" cy="427364"/>
          </a:xfrm>
        </p:grpSpPr>
        <p:cxnSp>
          <p:nvCxnSpPr>
            <p:cNvPr id="1410" name="Straight Connector 1409"/>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1" name="Straight Connector 1410"/>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2" name="Straight Connector 1411"/>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3" name="Straight Connector 1412"/>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14" name="Group 1413"/>
            <p:cNvGrpSpPr/>
            <p:nvPr/>
          </p:nvGrpSpPr>
          <p:grpSpPr>
            <a:xfrm flipH="1">
              <a:off x="1012996" y="4465798"/>
              <a:ext cx="530025" cy="419183"/>
              <a:chOff x="609600" y="4610017"/>
              <a:chExt cx="530025" cy="419183"/>
            </a:xfrm>
          </p:grpSpPr>
          <p:cxnSp>
            <p:nvCxnSpPr>
              <p:cNvPr id="1415" name="Straight Connector 1414"/>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6" name="Straight Connector 1415"/>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7" name="Straight Connector 1416"/>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8" name="Straight Connector 1417"/>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26" name="Group 1225"/>
          <p:cNvGrpSpPr/>
          <p:nvPr/>
        </p:nvGrpSpPr>
        <p:grpSpPr>
          <a:xfrm>
            <a:off x="4777334" y="5857595"/>
            <a:ext cx="775546" cy="420648"/>
            <a:chOff x="457200" y="4457617"/>
            <a:chExt cx="1085821" cy="427364"/>
          </a:xfrm>
        </p:grpSpPr>
        <p:cxnSp>
          <p:nvCxnSpPr>
            <p:cNvPr id="1401" name="Straight Connector 1400"/>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2" name="Straight Connector 1401"/>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3" name="Straight Connector 1402"/>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4" name="Straight Connector 1403"/>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05" name="Group 1404"/>
            <p:cNvGrpSpPr/>
            <p:nvPr/>
          </p:nvGrpSpPr>
          <p:grpSpPr>
            <a:xfrm flipH="1">
              <a:off x="1012996" y="4465798"/>
              <a:ext cx="530025" cy="419183"/>
              <a:chOff x="609600" y="4610017"/>
              <a:chExt cx="530025" cy="419183"/>
            </a:xfrm>
          </p:grpSpPr>
          <p:cxnSp>
            <p:nvCxnSpPr>
              <p:cNvPr id="1406" name="Straight Connector 1405"/>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7" name="Straight Connector 1406"/>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8" name="Straight Connector 1407"/>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09" name="Straight Connector 1408"/>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27" name="Group 1226"/>
          <p:cNvGrpSpPr/>
          <p:nvPr/>
        </p:nvGrpSpPr>
        <p:grpSpPr>
          <a:xfrm>
            <a:off x="1719213" y="5671458"/>
            <a:ext cx="698684" cy="203473"/>
            <a:chOff x="5220661" y="3675707"/>
            <a:chExt cx="978209" cy="243008"/>
          </a:xfrm>
        </p:grpSpPr>
        <p:sp>
          <p:nvSpPr>
            <p:cNvPr id="1380" name="Rectangle 137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28" name="Group 1227"/>
          <p:cNvGrpSpPr/>
          <p:nvPr/>
        </p:nvGrpSpPr>
        <p:grpSpPr>
          <a:xfrm>
            <a:off x="2734442" y="5671458"/>
            <a:ext cx="698684" cy="203473"/>
            <a:chOff x="5220661" y="3675707"/>
            <a:chExt cx="978209" cy="243008"/>
          </a:xfrm>
        </p:grpSpPr>
        <p:sp>
          <p:nvSpPr>
            <p:cNvPr id="1359" name="Rectangle 1358"/>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29" name="Group 1228"/>
          <p:cNvGrpSpPr/>
          <p:nvPr/>
        </p:nvGrpSpPr>
        <p:grpSpPr>
          <a:xfrm>
            <a:off x="3742166" y="5678568"/>
            <a:ext cx="698684" cy="203473"/>
            <a:chOff x="5220661" y="3675707"/>
            <a:chExt cx="978209" cy="243008"/>
          </a:xfrm>
        </p:grpSpPr>
        <p:sp>
          <p:nvSpPr>
            <p:cNvPr id="1338" name="Rectangle 1337"/>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30" name="Group 1229"/>
          <p:cNvGrpSpPr/>
          <p:nvPr/>
        </p:nvGrpSpPr>
        <p:grpSpPr>
          <a:xfrm>
            <a:off x="4821479" y="5671458"/>
            <a:ext cx="698684" cy="203473"/>
            <a:chOff x="5220661" y="3675707"/>
            <a:chExt cx="978209" cy="243008"/>
          </a:xfrm>
        </p:grpSpPr>
        <p:sp>
          <p:nvSpPr>
            <p:cNvPr id="1317" name="Rectangle 1316"/>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31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231" name="Straight Arrow Connector 1230"/>
          <p:cNvCxnSpPr>
            <a:stCxn id="1274" idx="0"/>
            <a:endCxn id="1314" idx="2"/>
          </p:cNvCxnSpPr>
          <p:nvPr/>
        </p:nvCxnSpPr>
        <p:spPr>
          <a:xfrm flipV="1">
            <a:off x="6260119" y="4377276"/>
            <a:ext cx="500987" cy="13012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32" name="Straight Arrow Connector 1231"/>
          <p:cNvCxnSpPr>
            <a:stCxn id="1253" idx="0"/>
            <a:endCxn id="1314" idx="2"/>
          </p:cNvCxnSpPr>
          <p:nvPr/>
        </p:nvCxnSpPr>
        <p:spPr>
          <a:xfrm flipH="1" flipV="1">
            <a:off x="6761106" y="4377276"/>
            <a:ext cx="578326" cy="12941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233" name="Group 1232"/>
          <p:cNvGrpSpPr/>
          <p:nvPr/>
        </p:nvGrpSpPr>
        <p:grpSpPr>
          <a:xfrm>
            <a:off x="6477000" y="3812650"/>
            <a:ext cx="449615" cy="567849"/>
            <a:chOff x="1027560" y="1988818"/>
            <a:chExt cx="545969" cy="678181"/>
          </a:xfrm>
        </p:grpSpPr>
        <p:sp>
          <p:nvSpPr>
            <p:cNvPr id="1313" name="Cube 131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15"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16"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234" name="Group 1233"/>
          <p:cNvGrpSpPr/>
          <p:nvPr/>
        </p:nvGrpSpPr>
        <p:grpSpPr>
          <a:xfrm>
            <a:off x="5867400" y="5867439"/>
            <a:ext cx="775546" cy="420648"/>
            <a:chOff x="457200" y="4457617"/>
            <a:chExt cx="1085821" cy="427364"/>
          </a:xfrm>
        </p:grpSpPr>
        <p:cxnSp>
          <p:nvCxnSpPr>
            <p:cNvPr id="1304" name="Straight Connector 1303"/>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5" name="Straight Connector 1304"/>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6" name="Straight Connector 1305"/>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7" name="Straight Connector 1306"/>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308" name="Group 1307"/>
            <p:cNvGrpSpPr/>
            <p:nvPr/>
          </p:nvGrpSpPr>
          <p:grpSpPr>
            <a:xfrm flipH="1">
              <a:off x="1012996" y="4465798"/>
              <a:ext cx="530025" cy="419183"/>
              <a:chOff x="609600" y="4610017"/>
              <a:chExt cx="530025" cy="419183"/>
            </a:xfrm>
          </p:grpSpPr>
          <p:cxnSp>
            <p:nvCxnSpPr>
              <p:cNvPr id="1309" name="Straight Connector 1308"/>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10" name="Straight Connector 1309"/>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11" name="Straight Connector 1310"/>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12" name="Straight Connector 1311"/>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35" name="Group 1234"/>
          <p:cNvGrpSpPr/>
          <p:nvPr/>
        </p:nvGrpSpPr>
        <p:grpSpPr>
          <a:xfrm>
            <a:off x="6945945" y="5857595"/>
            <a:ext cx="775546" cy="420648"/>
            <a:chOff x="457200" y="4457617"/>
            <a:chExt cx="1085821" cy="427364"/>
          </a:xfrm>
        </p:grpSpPr>
        <p:cxnSp>
          <p:nvCxnSpPr>
            <p:cNvPr id="1295" name="Straight Connector 1294"/>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296" name="Straight Connector 1295"/>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297" name="Straight Connector 1296"/>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298" name="Straight Connector 1297"/>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299" name="Group 1298"/>
            <p:cNvGrpSpPr/>
            <p:nvPr/>
          </p:nvGrpSpPr>
          <p:grpSpPr>
            <a:xfrm flipH="1">
              <a:off x="1012996" y="4465798"/>
              <a:ext cx="530025" cy="419183"/>
              <a:chOff x="609600" y="4610017"/>
              <a:chExt cx="530025" cy="419183"/>
            </a:xfrm>
          </p:grpSpPr>
          <p:cxnSp>
            <p:nvCxnSpPr>
              <p:cNvPr id="1300" name="Straight Connector 1299"/>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1" name="Straight Connector 1300"/>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2" name="Straight Connector 1301"/>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03" name="Straight Connector 1302"/>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236" name="Group 1235"/>
          <p:cNvGrpSpPr/>
          <p:nvPr/>
        </p:nvGrpSpPr>
        <p:grpSpPr>
          <a:xfrm>
            <a:off x="5910777" y="5678568"/>
            <a:ext cx="698684" cy="203473"/>
            <a:chOff x="5220661" y="3675707"/>
            <a:chExt cx="978209" cy="243008"/>
          </a:xfrm>
        </p:grpSpPr>
        <p:sp>
          <p:nvSpPr>
            <p:cNvPr id="1274" name="Rectangle 127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2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37" name="Group 1236"/>
          <p:cNvGrpSpPr/>
          <p:nvPr/>
        </p:nvGrpSpPr>
        <p:grpSpPr>
          <a:xfrm>
            <a:off x="6990090" y="5671458"/>
            <a:ext cx="698684" cy="203473"/>
            <a:chOff x="5220661" y="3675707"/>
            <a:chExt cx="978209" cy="243008"/>
          </a:xfrm>
        </p:grpSpPr>
        <p:sp>
          <p:nvSpPr>
            <p:cNvPr id="1253" name="Rectangle 125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2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38" name="Left-Right Arrow 1237"/>
          <p:cNvSpPr/>
          <p:nvPr/>
        </p:nvSpPr>
        <p:spPr>
          <a:xfrm>
            <a:off x="1295400" y="5994612"/>
            <a:ext cx="6781800" cy="634788"/>
          </a:xfrm>
          <a:prstGeom prst="lef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1000s of server ports</a:t>
            </a:r>
          </a:p>
        </p:txBody>
      </p:sp>
      <p:sp>
        <p:nvSpPr>
          <p:cNvPr id="1239" name="TextBox 1238"/>
          <p:cNvSpPr txBox="1"/>
          <p:nvPr/>
        </p:nvSpPr>
        <p:spPr>
          <a:xfrm>
            <a:off x="457200" y="2680121"/>
            <a:ext cx="7696200" cy="1077218"/>
          </a:xfrm>
          <a:prstGeom prst="rect">
            <a:avLst/>
          </a:prstGeom>
          <a:noFill/>
        </p:spPr>
        <p:txBody>
          <a:bodyPr wrap="square" rtlCol="0">
            <a:spAutoFit/>
          </a:bodyPr>
          <a:lstStyle/>
          <a:p>
            <a:r>
              <a:rPr lang="en-US" sz="2200" dirty="0">
                <a:solidFill>
                  <a:srgbClr val="BD0A12"/>
                </a:solidFill>
                <a:latin typeface="Verdana"/>
                <a:cs typeface="Verdana"/>
              </a:rPr>
              <a:t>Multi-rooted tree [Fat-tree, Leaf-Spine, …] </a:t>
            </a:r>
          </a:p>
          <a:p>
            <a:pPr marL="342900" indent="-342900">
              <a:buFont typeface="Wingdings" charset="2"/>
              <a:buChar char="Ø"/>
            </a:pPr>
            <a:r>
              <a:rPr lang="en-US" sz="2000" dirty="0">
                <a:latin typeface="Verdana"/>
                <a:cs typeface="Verdana"/>
              </a:rPr>
              <a:t>Full bisection bandwidth, achieved via </a:t>
            </a:r>
            <a:r>
              <a:rPr lang="en-US" sz="2000" dirty="0" err="1">
                <a:latin typeface="Verdana"/>
                <a:cs typeface="Verdana"/>
              </a:rPr>
              <a:t>multipathing</a:t>
            </a:r>
            <a:endParaRPr lang="en-US" sz="2000" dirty="0">
              <a:latin typeface="Verdana"/>
              <a:cs typeface="Verdana"/>
            </a:endParaRPr>
          </a:p>
          <a:p>
            <a:endParaRPr lang="en-US" sz="2200" dirty="0">
              <a:latin typeface="Verdana"/>
              <a:cs typeface="Verdana"/>
            </a:endParaRPr>
          </a:p>
        </p:txBody>
      </p:sp>
      <p:sp>
        <p:nvSpPr>
          <p:cNvPr id="1240" name="TextBox 1239"/>
          <p:cNvSpPr txBox="1"/>
          <p:nvPr/>
        </p:nvSpPr>
        <p:spPr>
          <a:xfrm>
            <a:off x="7010400" y="3866918"/>
            <a:ext cx="990600" cy="444512"/>
          </a:xfrm>
          <a:prstGeom prst="rect">
            <a:avLst/>
          </a:prstGeom>
          <a:noFill/>
        </p:spPr>
        <p:txBody>
          <a:bodyPr wrap="square" rtlCol="0">
            <a:spAutoFit/>
          </a:bodyPr>
          <a:lstStyle/>
          <a:p>
            <a:pPr algn="ctr"/>
            <a:r>
              <a:rPr lang="en-US" sz="2400" dirty="0">
                <a:solidFill>
                  <a:schemeClr val="bg2">
                    <a:lumMod val="25000"/>
                  </a:schemeClr>
                </a:solidFill>
              </a:rPr>
              <a:t>Spine</a:t>
            </a:r>
          </a:p>
        </p:txBody>
      </p:sp>
      <p:cxnSp>
        <p:nvCxnSpPr>
          <p:cNvPr id="1241" name="Straight Arrow Connector 1240"/>
          <p:cNvCxnSpPr>
            <a:stCxn id="1380" idx="0"/>
            <a:endCxn id="1441" idx="3"/>
          </p:cNvCxnSpPr>
          <p:nvPr/>
        </p:nvCxnSpPr>
        <p:spPr>
          <a:xfrm flipV="1">
            <a:off x="2068555" y="4380500"/>
            <a:ext cx="2639639" cy="129095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2" name="Straight Arrow Connector 1241"/>
          <p:cNvCxnSpPr>
            <a:stCxn id="1380" idx="0"/>
            <a:endCxn id="1313" idx="3"/>
          </p:cNvCxnSpPr>
          <p:nvPr/>
        </p:nvCxnSpPr>
        <p:spPr>
          <a:xfrm flipV="1">
            <a:off x="2068555" y="4380500"/>
            <a:ext cx="4689454" cy="129095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3" name="Straight Arrow Connector 1242"/>
          <p:cNvCxnSpPr>
            <a:stCxn id="1359" idx="0"/>
            <a:endCxn id="1442" idx="2"/>
          </p:cNvCxnSpPr>
          <p:nvPr/>
        </p:nvCxnSpPr>
        <p:spPr>
          <a:xfrm flipV="1">
            <a:off x="3083784" y="4377276"/>
            <a:ext cx="1627507" cy="12941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4" name="Straight Arrow Connector 1243"/>
          <p:cNvCxnSpPr>
            <a:stCxn id="1359" idx="0"/>
            <a:endCxn id="1313" idx="3"/>
          </p:cNvCxnSpPr>
          <p:nvPr/>
        </p:nvCxnSpPr>
        <p:spPr>
          <a:xfrm flipV="1">
            <a:off x="3083784" y="4380500"/>
            <a:ext cx="3674225" cy="129095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5" name="Straight Arrow Connector 1244"/>
          <p:cNvCxnSpPr>
            <a:stCxn id="1338" idx="0"/>
            <a:endCxn id="1437" idx="3"/>
          </p:cNvCxnSpPr>
          <p:nvPr/>
        </p:nvCxnSpPr>
        <p:spPr>
          <a:xfrm flipH="1" flipV="1">
            <a:off x="2629803" y="4380500"/>
            <a:ext cx="1461705" cy="129806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6" name="Straight Arrow Connector 1245"/>
          <p:cNvCxnSpPr>
            <a:stCxn id="1338" idx="0"/>
            <a:endCxn id="1313" idx="3"/>
          </p:cNvCxnSpPr>
          <p:nvPr/>
        </p:nvCxnSpPr>
        <p:spPr>
          <a:xfrm flipV="1">
            <a:off x="4091508" y="4380500"/>
            <a:ext cx="2666501" cy="129806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7" name="Straight Arrow Connector 1246"/>
          <p:cNvCxnSpPr>
            <a:stCxn id="1317" idx="0"/>
            <a:endCxn id="1437" idx="3"/>
          </p:cNvCxnSpPr>
          <p:nvPr/>
        </p:nvCxnSpPr>
        <p:spPr>
          <a:xfrm flipH="1" flipV="1">
            <a:off x="2629803" y="4380500"/>
            <a:ext cx="2541018" cy="129095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8" name="Straight Arrow Connector 1247"/>
          <p:cNvCxnSpPr>
            <a:stCxn id="1317" idx="0"/>
            <a:endCxn id="1313" idx="3"/>
          </p:cNvCxnSpPr>
          <p:nvPr/>
        </p:nvCxnSpPr>
        <p:spPr>
          <a:xfrm flipV="1">
            <a:off x="5170821" y="4380500"/>
            <a:ext cx="1587188" cy="129095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49" name="Straight Arrow Connector 1248"/>
          <p:cNvCxnSpPr>
            <a:stCxn id="1274" idx="0"/>
            <a:endCxn id="1442" idx="2"/>
          </p:cNvCxnSpPr>
          <p:nvPr/>
        </p:nvCxnSpPr>
        <p:spPr>
          <a:xfrm flipH="1" flipV="1">
            <a:off x="4711291" y="4377276"/>
            <a:ext cx="1548828" cy="13012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50" name="Straight Arrow Connector 1249"/>
          <p:cNvCxnSpPr>
            <a:stCxn id="1274" idx="0"/>
            <a:endCxn id="1437" idx="3"/>
          </p:cNvCxnSpPr>
          <p:nvPr/>
        </p:nvCxnSpPr>
        <p:spPr>
          <a:xfrm flipH="1" flipV="1">
            <a:off x="2629803" y="4380500"/>
            <a:ext cx="3630316" cy="129806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51" name="Straight Arrow Connector 1250"/>
          <p:cNvCxnSpPr>
            <a:stCxn id="1253" idx="0"/>
            <a:endCxn id="1442" idx="2"/>
          </p:cNvCxnSpPr>
          <p:nvPr/>
        </p:nvCxnSpPr>
        <p:spPr>
          <a:xfrm flipH="1" flipV="1">
            <a:off x="4711291" y="4377276"/>
            <a:ext cx="2628141" cy="12941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252" name="Straight Arrow Connector 1251"/>
          <p:cNvCxnSpPr>
            <a:stCxn id="1253" idx="0"/>
            <a:endCxn id="1437" idx="3"/>
          </p:cNvCxnSpPr>
          <p:nvPr/>
        </p:nvCxnSpPr>
        <p:spPr>
          <a:xfrm flipH="1" flipV="1">
            <a:off x="2629803" y="4380500"/>
            <a:ext cx="4709629" cy="129095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Motivation</a:t>
            </a:r>
          </a:p>
        </p:txBody>
      </p:sp>
      <p:sp>
        <p:nvSpPr>
          <p:cNvPr id="4" name="Slide Number Placeholder 3"/>
          <p:cNvSpPr>
            <a:spLocks noGrp="1"/>
          </p:cNvSpPr>
          <p:nvPr>
            <p:ph type="sldNum" sz="quarter" idx="12"/>
          </p:nvPr>
        </p:nvSpPr>
        <p:spPr>
          <a:xfrm>
            <a:off x="6553200" y="6416675"/>
            <a:ext cx="2133600" cy="365125"/>
          </a:xfrm>
        </p:spPr>
        <p:txBody>
          <a:bodyPr/>
          <a:lstStyle/>
          <a:p>
            <a:fld id="{3AC99A5B-5B03-425B-9284-2F10A88898BE}" type="slidenum">
              <a:rPr lang="en-US" smtClean="0"/>
              <a:t>3</a:t>
            </a:fld>
            <a:endParaRPr lang="en-US"/>
          </a:p>
        </p:txBody>
      </p:sp>
      <p:grpSp>
        <p:nvGrpSpPr>
          <p:cNvPr id="481" name="Group 480"/>
          <p:cNvGrpSpPr/>
          <p:nvPr/>
        </p:nvGrpSpPr>
        <p:grpSpPr>
          <a:xfrm>
            <a:off x="3360385" y="3810000"/>
            <a:ext cx="449615" cy="567849"/>
            <a:chOff x="1027560" y="1988818"/>
            <a:chExt cx="545969" cy="678181"/>
          </a:xfrm>
        </p:grpSpPr>
        <p:sp>
          <p:nvSpPr>
            <p:cNvPr id="483" name="Cube 482"/>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2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31" name="Group 530"/>
          <p:cNvGrpSpPr/>
          <p:nvPr/>
        </p:nvGrpSpPr>
        <p:grpSpPr>
          <a:xfrm>
            <a:off x="5454409" y="3836444"/>
            <a:ext cx="449615" cy="567849"/>
            <a:chOff x="1027560" y="1988818"/>
            <a:chExt cx="545969" cy="678181"/>
          </a:xfrm>
        </p:grpSpPr>
        <p:sp>
          <p:nvSpPr>
            <p:cNvPr id="532" name="Cube 53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3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536" name="Straight Arrow Connector 535"/>
          <p:cNvCxnSpPr>
            <a:stCxn id="1253" idx="0"/>
            <a:endCxn id="532" idx="3"/>
          </p:cNvCxnSpPr>
          <p:nvPr/>
        </p:nvCxnSpPr>
        <p:spPr>
          <a:xfrm flipH="1" flipV="1">
            <a:off x="5735418" y="4404293"/>
            <a:ext cx="1604014" cy="1267165"/>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8" name="Straight Arrow Connector 537"/>
          <p:cNvCxnSpPr>
            <a:stCxn id="1253" idx="0"/>
            <a:endCxn id="528" idx="2"/>
          </p:cNvCxnSpPr>
          <p:nvPr/>
        </p:nvCxnSpPr>
        <p:spPr>
          <a:xfrm flipH="1" flipV="1">
            <a:off x="3644491" y="4374626"/>
            <a:ext cx="3694941" cy="129683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41" name="Straight Arrow Connector 540"/>
          <p:cNvCxnSpPr>
            <a:stCxn id="1274" idx="0"/>
            <a:endCxn id="532" idx="3"/>
          </p:cNvCxnSpPr>
          <p:nvPr/>
        </p:nvCxnSpPr>
        <p:spPr>
          <a:xfrm flipH="1" flipV="1">
            <a:off x="5735418" y="4404293"/>
            <a:ext cx="524701" cy="1274275"/>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42" name="Straight Arrow Connector 541"/>
          <p:cNvCxnSpPr>
            <a:stCxn id="1274" idx="0"/>
            <a:endCxn id="483" idx="3"/>
          </p:cNvCxnSpPr>
          <p:nvPr/>
        </p:nvCxnSpPr>
        <p:spPr>
          <a:xfrm flipH="1" flipV="1">
            <a:off x="3641394" y="4377849"/>
            <a:ext cx="2618725" cy="130071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43" name="Straight Arrow Connector 542"/>
          <p:cNvCxnSpPr>
            <a:stCxn id="1317" idx="0"/>
            <a:endCxn id="532" idx="3"/>
          </p:cNvCxnSpPr>
          <p:nvPr/>
        </p:nvCxnSpPr>
        <p:spPr>
          <a:xfrm flipV="1">
            <a:off x="5170821" y="4404293"/>
            <a:ext cx="564597" cy="1267165"/>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44" name="Straight Arrow Connector 543"/>
          <p:cNvCxnSpPr>
            <a:stCxn id="1317" idx="0"/>
            <a:endCxn id="528" idx="2"/>
          </p:cNvCxnSpPr>
          <p:nvPr/>
        </p:nvCxnSpPr>
        <p:spPr>
          <a:xfrm flipH="1" flipV="1">
            <a:off x="3644491" y="4374626"/>
            <a:ext cx="1526330" cy="129683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45" name="Straight Arrow Connector 544"/>
          <p:cNvCxnSpPr>
            <a:stCxn id="1338" idx="0"/>
            <a:endCxn id="533" idx="2"/>
          </p:cNvCxnSpPr>
          <p:nvPr/>
        </p:nvCxnSpPr>
        <p:spPr>
          <a:xfrm flipV="1">
            <a:off x="4091508" y="4401070"/>
            <a:ext cx="1647007" cy="127749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46" name="Straight Arrow Connector 545"/>
          <p:cNvCxnSpPr>
            <a:stCxn id="1338" idx="0"/>
            <a:endCxn id="528" idx="2"/>
          </p:cNvCxnSpPr>
          <p:nvPr/>
        </p:nvCxnSpPr>
        <p:spPr>
          <a:xfrm flipH="1" flipV="1">
            <a:off x="3644491" y="4374626"/>
            <a:ext cx="447017" cy="130394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47" name="Straight Arrow Connector 546"/>
          <p:cNvCxnSpPr>
            <a:stCxn id="1359" idx="0"/>
            <a:endCxn id="533" idx="2"/>
          </p:cNvCxnSpPr>
          <p:nvPr/>
        </p:nvCxnSpPr>
        <p:spPr>
          <a:xfrm flipV="1">
            <a:off x="3083784" y="4401070"/>
            <a:ext cx="2654731" cy="127038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48" name="Straight Arrow Connector 547"/>
          <p:cNvCxnSpPr>
            <a:stCxn id="1359" idx="0"/>
            <a:endCxn id="483" idx="3"/>
          </p:cNvCxnSpPr>
          <p:nvPr/>
        </p:nvCxnSpPr>
        <p:spPr>
          <a:xfrm flipV="1">
            <a:off x="3083784" y="4377849"/>
            <a:ext cx="557610" cy="129360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49" name="Straight Arrow Connector 548"/>
          <p:cNvCxnSpPr>
            <a:stCxn id="1380" idx="0"/>
            <a:endCxn id="483" idx="3"/>
          </p:cNvCxnSpPr>
          <p:nvPr/>
        </p:nvCxnSpPr>
        <p:spPr>
          <a:xfrm flipV="1">
            <a:off x="2068555" y="4377849"/>
            <a:ext cx="1572839" cy="129360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50" name="Straight Arrow Connector 549"/>
          <p:cNvCxnSpPr>
            <a:stCxn id="1380" idx="0"/>
            <a:endCxn id="533" idx="2"/>
          </p:cNvCxnSpPr>
          <p:nvPr/>
        </p:nvCxnSpPr>
        <p:spPr>
          <a:xfrm flipV="1">
            <a:off x="2068555" y="4401070"/>
            <a:ext cx="3669960" cy="1270388"/>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sp>
        <p:nvSpPr>
          <p:cNvPr id="256" name="TextBox 255"/>
          <p:cNvSpPr txBox="1"/>
          <p:nvPr/>
        </p:nvSpPr>
        <p:spPr>
          <a:xfrm>
            <a:off x="457200" y="1600200"/>
            <a:ext cx="8661805" cy="830997"/>
          </a:xfrm>
          <a:prstGeom prst="rect">
            <a:avLst/>
          </a:prstGeom>
          <a:noFill/>
        </p:spPr>
        <p:txBody>
          <a:bodyPr wrap="square" rtlCol="0">
            <a:spAutoFit/>
          </a:bodyPr>
          <a:lstStyle/>
          <a:p>
            <a:r>
              <a:rPr lang="en-US" sz="2400" dirty="0">
                <a:latin typeface="Verdana" pitchFamily="34" charset="0"/>
                <a:ea typeface="Verdana" pitchFamily="34" charset="0"/>
                <a:cs typeface="Verdana" pitchFamily="34" charset="0"/>
              </a:rPr>
              <a:t>DC networks need large bisection bandwidth for </a:t>
            </a:r>
            <a:r>
              <a:rPr lang="en-US" sz="2400" dirty="0">
                <a:solidFill>
                  <a:srgbClr val="0033CC"/>
                </a:solidFill>
                <a:latin typeface="Verdana" pitchFamily="34" charset="0"/>
                <a:ea typeface="Verdana" pitchFamily="34" charset="0"/>
                <a:cs typeface="Verdana" pitchFamily="34" charset="0"/>
              </a:rPr>
              <a:t>distributed </a:t>
            </a:r>
            <a:r>
              <a:rPr lang="en-US" sz="2400" dirty="0">
                <a:latin typeface="Verdana" pitchFamily="34" charset="0"/>
                <a:ea typeface="Verdana" pitchFamily="34" charset="0"/>
                <a:cs typeface="Verdana" pitchFamily="34" charset="0"/>
              </a:rPr>
              <a:t>apps (big data, HPC, web services, </a:t>
            </a:r>
            <a:r>
              <a:rPr lang="en-US" sz="2400" dirty="0" err="1">
                <a:latin typeface="Verdana" pitchFamily="34" charset="0"/>
                <a:ea typeface="Verdana" pitchFamily="34" charset="0"/>
                <a:cs typeface="Verdana" pitchFamily="34" charset="0"/>
              </a:rPr>
              <a:t>etc</a:t>
            </a:r>
            <a:r>
              <a:rPr lang="en-US" sz="2400" dirty="0">
                <a:latin typeface="Verdana" pitchFamily="34" charset="0"/>
                <a:ea typeface="Verdana" pitchFamily="34" charset="0"/>
                <a:cs typeface="Verdana" pitchFamily="34" charset="0"/>
              </a:rPr>
              <a:t>)</a:t>
            </a:r>
            <a:endParaRPr lang="en-US" sz="2400" dirty="0">
              <a:solidFill>
                <a:srgbClr val="000000"/>
              </a:solidFill>
              <a:latin typeface="Verdana" pitchFamily="34" charset="0"/>
              <a:ea typeface="Verdana" pitchFamily="34" charset="0"/>
              <a:cs typeface="Verdana" pitchFamily="34" charset="0"/>
            </a:endParaRPr>
          </a:p>
        </p:txBody>
      </p:sp>
    </p:spTree>
    <p:custDataLst>
      <p:tags r:id="rId1"/>
    </p:custDataLst>
    <p:extLst>
      <p:ext uri="{BB962C8B-B14F-4D97-AF65-F5344CB8AC3E}">
        <p14:creationId xmlns:p14="http://schemas.microsoft.com/office/powerpoint/2010/main" val="3700165220"/>
      </p:ext>
    </p:extLst>
  </p:cSld>
  <p:clrMapOvr>
    <a:masterClrMapping/>
  </p:clrMapOvr>
  <mc:AlternateContent xmlns:mc="http://schemas.openxmlformats.org/markup-compatibility/2006" xmlns:p14="http://schemas.microsoft.com/office/powerpoint/2010/main">
    <mc:Choice Requires="p14">
      <p:transition spd="slow" p14:dur="2000" advTm="12341"/>
    </mc:Choice>
    <mc:Fallback xmlns="">
      <p:transition xmlns:p14="http://schemas.microsoft.com/office/powerpoint/2010/main" spd="slow" advTm="123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fontScale="90000"/>
          </a:bodyPr>
          <a:lstStyle/>
          <a:p>
            <a:r>
              <a:rPr lang="en-US" dirty="0"/>
              <a:t>Multi-rooted != Ideal DC Network</a:t>
            </a:r>
          </a:p>
        </p:txBody>
      </p:sp>
      <p:sp>
        <p:nvSpPr>
          <p:cNvPr id="4" name="Slide Number Placeholder 3"/>
          <p:cNvSpPr>
            <a:spLocks noGrp="1"/>
          </p:cNvSpPr>
          <p:nvPr>
            <p:ph type="sldNum" sz="quarter" idx="12"/>
          </p:nvPr>
        </p:nvSpPr>
        <p:spPr>
          <a:xfrm>
            <a:off x="6629400" y="6416675"/>
            <a:ext cx="2133600" cy="365125"/>
          </a:xfrm>
        </p:spPr>
        <p:txBody>
          <a:bodyPr/>
          <a:lstStyle/>
          <a:p>
            <a:fld id="{3AC99A5B-5B03-425B-9284-2F10A88898BE}" type="slidenum">
              <a:rPr lang="en-US" smtClean="0"/>
              <a:t>4</a:t>
            </a:fld>
            <a:endParaRPr lang="en-US" dirty="0"/>
          </a:p>
        </p:txBody>
      </p:sp>
      <p:grpSp>
        <p:nvGrpSpPr>
          <p:cNvPr id="1515" name="Group 1514"/>
          <p:cNvGrpSpPr/>
          <p:nvPr/>
        </p:nvGrpSpPr>
        <p:grpSpPr>
          <a:xfrm>
            <a:off x="76200" y="1547336"/>
            <a:ext cx="4572000" cy="3716655"/>
            <a:chOff x="76200" y="1547336"/>
            <a:chExt cx="4572000" cy="3716655"/>
          </a:xfrm>
        </p:grpSpPr>
        <p:grpSp>
          <p:nvGrpSpPr>
            <p:cNvPr id="5" name="Group 4"/>
            <p:cNvGrpSpPr/>
            <p:nvPr/>
          </p:nvGrpSpPr>
          <p:grpSpPr>
            <a:xfrm>
              <a:off x="410808" y="2368391"/>
              <a:ext cx="3932592" cy="2895600"/>
              <a:chOff x="4203805" y="2743200"/>
              <a:chExt cx="4863995" cy="3581400"/>
            </a:xfrm>
          </p:grpSpPr>
          <p:grpSp>
            <p:nvGrpSpPr>
              <p:cNvPr id="481" name="Group 480"/>
              <p:cNvGrpSpPr/>
              <p:nvPr/>
            </p:nvGrpSpPr>
            <p:grpSpPr>
              <a:xfrm>
                <a:off x="4554583" y="2964642"/>
                <a:ext cx="4169005" cy="2927276"/>
                <a:chOff x="4821965" y="2962694"/>
                <a:chExt cx="3876480" cy="2721878"/>
              </a:xfrm>
            </p:grpSpPr>
            <p:cxnSp>
              <p:nvCxnSpPr>
                <p:cNvPr id="483" name="Straight Arrow Connector 482"/>
                <p:cNvCxnSpPr>
                  <a:stCxn id="613" idx="0"/>
                  <a:endCxn id="670" idx="3"/>
                </p:cNvCxnSpPr>
                <p:nvPr/>
              </p:nvCxnSpPr>
              <p:spPr>
                <a:xfrm flipV="1">
                  <a:off x="5214120" y="3552456"/>
                  <a:ext cx="690491"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28" name="Straight Arrow Connector 527"/>
                <p:cNvCxnSpPr>
                  <a:stCxn id="613" idx="0"/>
                  <a:endCxn id="678" idx="3"/>
                </p:cNvCxnSpPr>
                <p:nvPr/>
              </p:nvCxnSpPr>
              <p:spPr>
                <a:xfrm flipV="1">
                  <a:off x="5214120" y="3555867"/>
                  <a:ext cx="1590807" cy="14882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29" name="Straight Arrow Connector 528"/>
                <p:cNvCxnSpPr>
                  <a:stCxn id="613" idx="0"/>
                  <a:endCxn id="674" idx="3"/>
                </p:cNvCxnSpPr>
                <p:nvPr/>
              </p:nvCxnSpPr>
              <p:spPr>
                <a:xfrm flipV="1">
                  <a:off x="5214120" y="3567276"/>
                  <a:ext cx="2565757" cy="147687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0" name="Straight Arrow Connector 529"/>
                <p:cNvCxnSpPr>
                  <a:stCxn id="592" idx="0"/>
                  <a:endCxn id="670" idx="3"/>
                </p:cNvCxnSpPr>
                <p:nvPr/>
              </p:nvCxnSpPr>
              <p:spPr>
                <a:xfrm flipH="1" flipV="1">
                  <a:off x="5904612" y="3552456"/>
                  <a:ext cx="324737"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1" name="Straight Arrow Connector 530"/>
                <p:cNvCxnSpPr>
                  <a:stCxn id="592" idx="0"/>
                  <a:endCxn id="679" idx="2"/>
                </p:cNvCxnSpPr>
                <p:nvPr/>
              </p:nvCxnSpPr>
              <p:spPr>
                <a:xfrm flipV="1">
                  <a:off x="6229349" y="3552518"/>
                  <a:ext cx="578676" cy="149163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2" name="Straight Arrow Connector 531"/>
                <p:cNvCxnSpPr>
                  <a:stCxn id="592" idx="0"/>
                  <a:endCxn id="674" idx="3"/>
                </p:cNvCxnSpPr>
                <p:nvPr/>
              </p:nvCxnSpPr>
              <p:spPr>
                <a:xfrm flipV="1">
                  <a:off x="6229349" y="3567276"/>
                  <a:ext cx="1550529" cy="147687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3" name="Straight Arrow Connector 532"/>
                <p:cNvCxnSpPr>
                  <a:stCxn id="571" idx="0"/>
                  <a:endCxn id="670" idx="3"/>
                </p:cNvCxnSpPr>
                <p:nvPr/>
              </p:nvCxnSpPr>
              <p:spPr>
                <a:xfrm flipH="1" flipV="1">
                  <a:off x="5904612" y="3552456"/>
                  <a:ext cx="1332462" cy="14990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4" name="Straight Arrow Connector 533"/>
                <p:cNvCxnSpPr>
                  <a:stCxn id="571" idx="0"/>
                  <a:endCxn id="678" idx="3"/>
                </p:cNvCxnSpPr>
                <p:nvPr/>
              </p:nvCxnSpPr>
              <p:spPr>
                <a:xfrm flipH="1" flipV="1">
                  <a:off x="6804928" y="3555867"/>
                  <a:ext cx="432146" cy="149566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5" name="Straight Arrow Connector 534"/>
                <p:cNvCxnSpPr>
                  <a:stCxn id="571" idx="0"/>
                  <a:endCxn id="675" idx="2"/>
                </p:cNvCxnSpPr>
                <p:nvPr/>
              </p:nvCxnSpPr>
              <p:spPr>
                <a:xfrm flipV="1">
                  <a:off x="7237074" y="3563928"/>
                  <a:ext cx="545901" cy="148760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6" name="Straight Arrow Connector 535"/>
                <p:cNvCxnSpPr>
                  <a:stCxn id="550" idx="0"/>
                  <a:endCxn id="675" idx="2"/>
                </p:cNvCxnSpPr>
                <p:nvPr/>
              </p:nvCxnSpPr>
              <p:spPr>
                <a:xfrm flipH="1" flipV="1">
                  <a:off x="7782975" y="3563928"/>
                  <a:ext cx="533412" cy="148022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7" name="Straight Arrow Connector 536"/>
                <p:cNvCxnSpPr>
                  <a:stCxn id="550" idx="0"/>
                  <a:endCxn id="678" idx="3"/>
                </p:cNvCxnSpPr>
                <p:nvPr/>
              </p:nvCxnSpPr>
              <p:spPr>
                <a:xfrm flipH="1" flipV="1">
                  <a:off x="6804928" y="3555867"/>
                  <a:ext cx="1511459" cy="14882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8" name="Straight Arrow Connector 537"/>
                <p:cNvCxnSpPr>
                  <a:stCxn id="550" idx="0"/>
                  <a:endCxn id="670" idx="3"/>
                </p:cNvCxnSpPr>
                <p:nvPr/>
              </p:nvCxnSpPr>
              <p:spPr>
                <a:xfrm flipH="1" flipV="1">
                  <a:off x="5904612" y="3552456"/>
                  <a:ext cx="2411775"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539" name="Group 538"/>
                <p:cNvGrpSpPr/>
                <p:nvPr/>
              </p:nvGrpSpPr>
              <p:grpSpPr>
                <a:xfrm>
                  <a:off x="6523918" y="2966104"/>
                  <a:ext cx="449615" cy="589762"/>
                  <a:chOff x="1027560" y="1988818"/>
                  <a:chExt cx="545969" cy="678181"/>
                </a:xfrm>
              </p:grpSpPr>
              <p:sp>
                <p:nvSpPr>
                  <p:cNvPr id="678" name="Cube 67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80"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1"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40" name="Group 539"/>
                <p:cNvGrpSpPr/>
                <p:nvPr/>
              </p:nvGrpSpPr>
              <p:grpSpPr>
                <a:xfrm>
                  <a:off x="7498868" y="2977514"/>
                  <a:ext cx="449615" cy="589762"/>
                  <a:chOff x="1027560" y="1988818"/>
                  <a:chExt cx="545969" cy="678181"/>
                </a:xfrm>
              </p:grpSpPr>
              <p:sp>
                <p:nvSpPr>
                  <p:cNvPr id="674" name="Cube 67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6"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77"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41" name="Group 540"/>
                <p:cNvGrpSpPr/>
                <p:nvPr/>
              </p:nvGrpSpPr>
              <p:grpSpPr>
                <a:xfrm>
                  <a:off x="5623602" y="2962694"/>
                  <a:ext cx="449615" cy="589762"/>
                  <a:chOff x="1027560" y="1988818"/>
                  <a:chExt cx="545969" cy="678181"/>
                </a:xfrm>
              </p:grpSpPr>
              <p:sp>
                <p:nvSpPr>
                  <p:cNvPr id="670" name="Cube 66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7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42" name="Group 541"/>
                <p:cNvGrpSpPr/>
                <p:nvPr/>
              </p:nvGrpSpPr>
              <p:grpSpPr>
                <a:xfrm>
                  <a:off x="4821965" y="5247109"/>
                  <a:ext cx="775546" cy="436881"/>
                  <a:chOff x="457200" y="4457617"/>
                  <a:chExt cx="1085821" cy="427364"/>
                </a:xfrm>
              </p:grpSpPr>
              <p:cxnSp>
                <p:nvCxnSpPr>
                  <p:cNvPr id="661" name="Straight Connector 660"/>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62" name="Straight Connector 661"/>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63" name="Straight Connector 662"/>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64" name="Straight Connector 663"/>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65" name="Group 664"/>
                  <p:cNvGrpSpPr/>
                  <p:nvPr/>
                </p:nvGrpSpPr>
                <p:grpSpPr>
                  <a:xfrm flipH="1">
                    <a:off x="1012996" y="4465798"/>
                    <a:ext cx="530025" cy="419183"/>
                    <a:chOff x="609600" y="4610017"/>
                    <a:chExt cx="530025" cy="419183"/>
                  </a:xfrm>
                </p:grpSpPr>
                <p:cxnSp>
                  <p:nvCxnSpPr>
                    <p:cNvPr id="666" name="Straight Connector 665"/>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67" name="Straight Connector 666"/>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68" name="Straight Connector 667"/>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69" name="Straight Connector 668"/>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43" name="Group 542"/>
                <p:cNvGrpSpPr/>
                <p:nvPr/>
              </p:nvGrpSpPr>
              <p:grpSpPr>
                <a:xfrm>
                  <a:off x="5837237" y="5247691"/>
                  <a:ext cx="775546" cy="436881"/>
                  <a:chOff x="457200" y="4457617"/>
                  <a:chExt cx="1085821" cy="427364"/>
                </a:xfrm>
              </p:grpSpPr>
              <p:cxnSp>
                <p:nvCxnSpPr>
                  <p:cNvPr id="652" name="Straight Connector 651"/>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53" name="Straight Connector 652"/>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54" name="Straight Connector 653"/>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55" name="Straight Connector 654"/>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56" name="Group 655"/>
                  <p:cNvGrpSpPr/>
                  <p:nvPr/>
                </p:nvGrpSpPr>
                <p:grpSpPr>
                  <a:xfrm flipH="1">
                    <a:off x="1012996" y="4465798"/>
                    <a:ext cx="530025" cy="419183"/>
                    <a:chOff x="609600" y="4610017"/>
                    <a:chExt cx="530025" cy="419183"/>
                  </a:xfrm>
                </p:grpSpPr>
                <p:cxnSp>
                  <p:nvCxnSpPr>
                    <p:cNvPr id="657" name="Straight Connector 656"/>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58" name="Straight Connector 657"/>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59" name="Straight Connector 658"/>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60" name="Straight Connector 659"/>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44" name="Group 543"/>
                <p:cNvGrpSpPr/>
                <p:nvPr/>
              </p:nvGrpSpPr>
              <p:grpSpPr>
                <a:xfrm>
                  <a:off x="6844354" y="5247691"/>
                  <a:ext cx="775546" cy="436881"/>
                  <a:chOff x="457200" y="4457617"/>
                  <a:chExt cx="1085821" cy="427364"/>
                </a:xfrm>
              </p:grpSpPr>
              <p:cxnSp>
                <p:nvCxnSpPr>
                  <p:cNvPr id="643" name="Straight Connector 642"/>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47" name="Group 646"/>
                  <p:cNvGrpSpPr/>
                  <p:nvPr/>
                </p:nvGrpSpPr>
                <p:grpSpPr>
                  <a:xfrm flipH="1">
                    <a:off x="1012996" y="4465798"/>
                    <a:ext cx="530025" cy="419183"/>
                    <a:chOff x="609600" y="4610017"/>
                    <a:chExt cx="530025" cy="419183"/>
                  </a:xfrm>
                </p:grpSpPr>
                <p:cxnSp>
                  <p:nvCxnSpPr>
                    <p:cNvPr id="648" name="Straight Connector 647"/>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9" name="Straight Connector 64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50" name="Straight Connector 649"/>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51" name="Straight Connector 65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45" name="Group 544"/>
                <p:cNvGrpSpPr/>
                <p:nvPr/>
              </p:nvGrpSpPr>
              <p:grpSpPr>
                <a:xfrm>
                  <a:off x="7922899" y="5237468"/>
                  <a:ext cx="775546" cy="436881"/>
                  <a:chOff x="457200" y="4457617"/>
                  <a:chExt cx="1085821" cy="427364"/>
                </a:xfrm>
              </p:grpSpPr>
              <p:cxnSp>
                <p:nvCxnSpPr>
                  <p:cNvPr id="634" name="Straight Connector 633"/>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35" name="Straight Connector 634"/>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36" name="Straight Connector 635"/>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37" name="Straight Connector 636"/>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38" name="Group 637"/>
                  <p:cNvGrpSpPr/>
                  <p:nvPr/>
                </p:nvGrpSpPr>
                <p:grpSpPr>
                  <a:xfrm flipH="1">
                    <a:off x="1012996" y="4465798"/>
                    <a:ext cx="530025" cy="419183"/>
                    <a:chOff x="609600" y="4610017"/>
                    <a:chExt cx="530025" cy="419183"/>
                  </a:xfrm>
                </p:grpSpPr>
                <p:cxnSp>
                  <p:nvCxnSpPr>
                    <p:cNvPr id="639" name="Straight Connector 638"/>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2" name="Straight Connector 641"/>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46" name="Group 545"/>
                <p:cNvGrpSpPr/>
                <p:nvPr/>
              </p:nvGrpSpPr>
              <p:grpSpPr>
                <a:xfrm>
                  <a:off x="4864778" y="5044148"/>
                  <a:ext cx="698684" cy="211325"/>
                  <a:chOff x="5220661" y="3675707"/>
                  <a:chExt cx="978209" cy="243008"/>
                </a:xfrm>
              </p:grpSpPr>
              <p:sp>
                <p:nvSpPr>
                  <p:cNvPr id="613" name="Rectangle 61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1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47" name="Group 546"/>
                <p:cNvGrpSpPr/>
                <p:nvPr/>
              </p:nvGrpSpPr>
              <p:grpSpPr>
                <a:xfrm>
                  <a:off x="5880007" y="5044148"/>
                  <a:ext cx="698684" cy="211325"/>
                  <a:chOff x="5220661" y="3675707"/>
                  <a:chExt cx="978209" cy="243008"/>
                </a:xfrm>
              </p:grpSpPr>
              <p:sp>
                <p:nvSpPr>
                  <p:cNvPr id="592" name="Rectangle 59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48" name="Group 547"/>
                <p:cNvGrpSpPr/>
                <p:nvPr/>
              </p:nvGrpSpPr>
              <p:grpSpPr>
                <a:xfrm>
                  <a:off x="6887731" y="5051532"/>
                  <a:ext cx="698684" cy="211325"/>
                  <a:chOff x="5220661" y="3675707"/>
                  <a:chExt cx="978209" cy="243008"/>
                </a:xfrm>
              </p:grpSpPr>
              <p:sp>
                <p:nvSpPr>
                  <p:cNvPr id="571" name="Rectangle 57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49" name="Group 548"/>
                <p:cNvGrpSpPr/>
                <p:nvPr/>
              </p:nvGrpSpPr>
              <p:grpSpPr>
                <a:xfrm>
                  <a:off x="7967044" y="5044148"/>
                  <a:ext cx="698684" cy="211325"/>
                  <a:chOff x="5220661" y="3675707"/>
                  <a:chExt cx="978209" cy="243008"/>
                </a:xfrm>
              </p:grpSpPr>
              <p:sp>
                <p:nvSpPr>
                  <p:cNvPr id="550" name="Rectangle 549"/>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682" name="Left-Right Arrow 681"/>
              <p:cNvSpPr/>
              <p:nvPr/>
            </p:nvSpPr>
            <p:spPr>
              <a:xfrm>
                <a:off x="4203805" y="5615566"/>
                <a:ext cx="4863995" cy="709034"/>
              </a:xfrm>
              <a:prstGeom prst="lef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200" dirty="0"/>
                  <a:t>1000s of server ports</a:t>
                </a:r>
              </a:p>
            </p:txBody>
          </p:sp>
          <p:grpSp>
            <p:nvGrpSpPr>
              <p:cNvPr id="683" name="Group 682"/>
              <p:cNvGrpSpPr/>
              <p:nvPr/>
            </p:nvGrpSpPr>
            <p:grpSpPr>
              <a:xfrm>
                <a:off x="4419600" y="2743200"/>
                <a:ext cx="4425310" cy="2729638"/>
                <a:chOff x="3807564" y="2536366"/>
                <a:chExt cx="4803036" cy="2962629"/>
              </a:xfrm>
            </p:grpSpPr>
            <p:sp>
              <p:nvSpPr>
                <p:cNvPr id="684" name="Rectangle 23"/>
                <p:cNvSpPr>
                  <a:spLocks noChangeArrowheads="1"/>
                </p:cNvSpPr>
                <p:nvPr/>
              </p:nvSpPr>
              <p:spPr bwMode="auto">
                <a:xfrm>
                  <a:off x="3807564" y="2536366"/>
                  <a:ext cx="4803036" cy="2962629"/>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000"/>
                </a:p>
              </p:txBody>
            </p:sp>
            <p:grpSp>
              <p:nvGrpSpPr>
                <p:cNvPr id="685" name="Group 32"/>
                <p:cNvGrpSpPr/>
                <p:nvPr/>
              </p:nvGrpSpPr>
              <p:grpSpPr>
                <a:xfrm>
                  <a:off x="4807029" y="3267714"/>
                  <a:ext cx="2780474" cy="1354183"/>
                  <a:chOff x="1040728" y="3511051"/>
                  <a:chExt cx="2777155" cy="1642242"/>
                </a:xfrm>
                <a:effectLst/>
              </p:grpSpPr>
              <p:sp>
                <p:nvSpPr>
                  <p:cNvPr id="770" name="Freeform 769"/>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000"/>
                  </a:p>
                </p:txBody>
              </p:sp>
              <p:sp>
                <p:nvSpPr>
                  <p:cNvPr id="771" name="Freeform 770"/>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000"/>
                  </a:p>
                </p:txBody>
              </p:sp>
              <p:sp>
                <p:nvSpPr>
                  <p:cNvPr id="772" name="Freeform 771"/>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000"/>
                  </a:p>
                </p:txBody>
              </p:sp>
              <p:sp>
                <p:nvSpPr>
                  <p:cNvPr id="773" name="Freeform 772"/>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000"/>
                  </a:p>
                </p:txBody>
              </p:sp>
            </p:grpSp>
            <p:grpSp>
              <p:nvGrpSpPr>
                <p:cNvPr id="686" name="Group 685"/>
                <p:cNvGrpSpPr/>
                <p:nvPr/>
              </p:nvGrpSpPr>
              <p:grpSpPr>
                <a:xfrm>
                  <a:off x="3988931" y="4814613"/>
                  <a:ext cx="800508" cy="679949"/>
                  <a:chOff x="1142999" y="5791201"/>
                  <a:chExt cx="685802" cy="582518"/>
                </a:xfrm>
              </p:grpSpPr>
              <p:sp>
                <p:nvSpPr>
                  <p:cNvPr id="750" name="Freeform 152"/>
                  <p:cNvSpPr>
                    <a:spLocks/>
                  </p:cNvSpPr>
                  <p:nvPr/>
                </p:nvSpPr>
                <p:spPr bwMode="auto">
                  <a:xfrm rot="5400000">
                    <a:off x="1201295" y="5735074"/>
                    <a:ext cx="569211" cy="685800"/>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adFill>
                    <a:gsLst>
                      <a:gs pos="0">
                        <a:schemeClr val="accent1">
                          <a:lumMod val="20000"/>
                          <a:lumOff val="80000"/>
                        </a:schemeClr>
                      </a:gs>
                      <a:gs pos="100000">
                        <a:srgbClr val="0033CC"/>
                      </a:gs>
                    </a:gsLst>
                    <a:lin ang="0" scaled="0"/>
                  </a:gradFill>
                  <a:ln w="28575">
                    <a:noFill/>
                    <a:round/>
                    <a:headEnd/>
                    <a:tailEnd/>
                  </a:ln>
                </p:spPr>
                <p:txBody>
                  <a:bodyPr/>
                  <a:lstStyle/>
                  <a:p>
                    <a:endParaRPr lang="en-US" sz="1600">
                      <a:solidFill>
                        <a:srgbClr val="333399"/>
                      </a:solidFill>
                    </a:endParaRPr>
                  </a:p>
                </p:txBody>
              </p:sp>
              <p:grpSp>
                <p:nvGrpSpPr>
                  <p:cNvPr id="751" name="Group 750"/>
                  <p:cNvGrpSpPr/>
                  <p:nvPr/>
                </p:nvGrpSpPr>
                <p:grpSpPr>
                  <a:xfrm rot="5400000">
                    <a:off x="1192622" y="5741578"/>
                    <a:ext cx="582518" cy="681763"/>
                    <a:chOff x="-286306" y="2098432"/>
                    <a:chExt cx="1504376" cy="2349122"/>
                  </a:xfrm>
                </p:grpSpPr>
                <p:sp>
                  <p:nvSpPr>
                    <p:cNvPr id="767"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000"/>
                    </a:p>
                  </p:txBody>
                </p:sp>
                <p:sp>
                  <p:nvSpPr>
                    <p:cNvPr id="768" name="Line 34"/>
                    <p:cNvSpPr>
                      <a:spLocks noChangeShapeType="1"/>
                    </p:cNvSpPr>
                    <p:nvPr/>
                  </p:nvSpPr>
                  <p:spPr bwMode="auto">
                    <a:xfrm>
                      <a:off x="-280704" y="2098432"/>
                      <a:ext cx="1498774" cy="0"/>
                    </a:xfrm>
                    <a:prstGeom prst="line">
                      <a:avLst/>
                    </a:prstGeom>
                    <a:noFill/>
                    <a:ln w="25400">
                      <a:solidFill>
                        <a:schemeClr val="tx1"/>
                      </a:solidFill>
                      <a:round/>
                      <a:headEnd/>
                      <a:tailEnd/>
                    </a:ln>
                    <a:effectLst/>
                  </p:spPr>
                  <p:txBody>
                    <a:bodyPr wrap="none" anchor="ctr">
                      <a:prstTxWarp prst="textNoShape">
                        <a:avLst/>
                      </a:prstTxWarp>
                    </a:bodyPr>
                    <a:lstStyle/>
                    <a:p>
                      <a:endParaRPr lang="en-US" sz="2000"/>
                    </a:p>
                  </p:txBody>
                </p:sp>
                <p:sp>
                  <p:nvSpPr>
                    <p:cNvPr id="769" name="Line 32"/>
                    <p:cNvSpPr>
                      <a:spLocks noChangeShapeType="1"/>
                    </p:cNvSpPr>
                    <p:nvPr/>
                  </p:nvSpPr>
                  <p:spPr bwMode="auto">
                    <a:xfrm>
                      <a:off x="-286306" y="4393140"/>
                      <a:ext cx="1498772" cy="0"/>
                    </a:xfrm>
                    <a:prstGeom prst="line">
                      <a:avLst/>
                    </a:prstGeom>
                    <a:noFill/>
                    <a:ln w="25400">
                      <a:solidFill>
                        <a:schemeClr val="tx1"/>
                      </a:solidFill>
                      <a:round/>
                      <a:headEnd/>
                      <a:tailEnd/>
                    </a:ln>
                    <a:effectLst/>
                  </p:spPr>
                  <p:txBody>
                    <a:bodyPr wrap="none" anchor="ctr">
                      <a:prstTxWarp prst="textNoShape">
                        <a:avLst/>
                      </a:prstTxWarp>
                    </a:bodyPr>
                    <a:lstStyle/>
                    <a:p>
                      <a:endParaRPr lang="en-US" sz="2000"/>
                    </a:p>
                  </p:txBody>
                </p:sp>
              </p:grpSp>
              <p:sp>
                <p:nvSpPr>
                  <p:cNvPr id="752" name="Line 153"/>
                  <p:cNvSpPr>
                    <a:spLocks noChangeShapeType="1"/>
                  </p:cNvSpPr>
                  <p:nvPr/>
                </p:nvSpPr>
                <p:spPr bwMode="auto">
                  <a:xfrm rot="5400000">
                    <a:off x="120904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53" name="Freeform 35"/>
                  <p:cNvSpPr>
                    <a:spLocks/>
                  </p:cNvSpPr>
                  <p:nvPr/>
                </p:nvSpPr>
                <p:spPr bwMode="auto">
                  <a:xfrm rot="5400000">
                    <a:off x="111989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54" name="Freeform 35"/>
                  <p:cNvSpPr>
                    <a:spLocks/>
                  </p:cNvSpPr>
                  <p:nvPr/>
                </p:nvSpPr>
                <p:spPr bwMode="auto">
                  <a:xfrm rot="5400000">
                    <a:off x="144056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55" name="Freeform 35"/>
                  <p:cNvSpPr>
                    <a:spLocks/>
                  </p:cNvSpPr>
                  <p:nvPr/>
                </p:nvSpPr>
                <p:spPr bwMode="auto">
                  <a:xfrm rot="5400000">
                    <a:off x="15199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56" name="Freeform 35"/>
                  <p:cNvSpPr>
                    <a:spLocks/>
                  </p:cNvSpPr>
                  <p:nvPr/>
                </p:nvSpPr>
                <p:spPr bwMode="auto">
                  <a:xfrm rot="5400000">
                    <a:off x="135801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57" name="Freeform 35"/>
                  <p:cNvSpPr>
                    <a:spLocks/>
                  </p:cNvSpPr>
                  <p:nvPr/>
                </p:nvSpPr>
                <p:spPr bwMode="auto">
                  <a:xfrm rot="5400000">
                    <a:off x="12024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58" name="Freeform 35"/>
                  <p:cNvSpPr>
                    <a:spLocks/>
                  </p:cNvSpPr>
                  <p:nvPr/>
                </p:nvSpPr>
                <p:spPr bwMode="auto">
                  <a:xfrm rot="5400000">
                    <a:off x="104051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59" name="Freeform 35"/>
                  <p:cNvSpPr>
                    <a:spLocks/>
                  </p:cNvSpPr>
                  <p:nvPr/>
                </p:nvSpPr>
                <p:spPr bwMode="auto">
                  <a:xfrm rot="5400000">
                    <a:off x="12786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60" name="Line 153"/>
                  <p:cNvSpPr>
                    <a:spLocks noChangeShapeType="1"/>
                  </p:cNvSpPr>
                  <p:nvPr/>
                </p:nvSpPr>
                <p:spPr bwMode="auto">
                  <a:xfrm rot="5400000">
                    <a:off x="12915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61" name="Line 153"/>
                  <p:cNvSpPr>
                    <a:spLocks noChangeShapeType="1"/>
                  </p:cNvSpPr>
                  <p:nvPr/>
                </p:nvSpPr>
                <p:spPr bwMode="auto">
                  <a:xfrm rot="5400000">
                    <a:off x="137414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62" name="Line 153"/>
                  <p:cNvSpPr>
                    <a:spLocks noChangeShapeType="1"/>
                  </p:cNvSpPr>
                  <p:nvPr/>
                </p:nvSpPr>
                <p:spPr bwMode="auto">
                  <a:xfrm rot="5400000">
                    <a:off x="145351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63" name="Line 153"/>
                  <p:cNvSpPr>
                    <a:spLocks noChangeShapeType="1"/>
                  </p:cNvSpPr>
                  <p:nvPr/>
                </p:nvSpPr>
                <p:spPr bwMode="auto">
                  <a:xfrm rot="5400000">
                    <a:off x="15328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64" name="Line 153"/>
                  <p:cNvSpPr>
                    <a:spLocks noChangeShapeType="1"/>
                  </p:cNvSpPr>
                  <p:nvPr/>
                </p:nvSpPr>
                <p:spPr bwMode="auto">
                  <a:xfrm rot="5400000">
                    <a:off x="161226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65" name="Line 153"/>
                  <p:cNvSpPr>
                    <a:spLocks noChangeShapeType="1"/>
                  </p:cNvSpPr>
                  <p:nvPr/>
                </p:nvSpPr>
                <p:spPr bwMode="auto">
                  <a:xfrm rot="5400000">
                    <a:off x="169481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66" name="Line 153"/>
                  <p:cNvSpPr>
                    <a:spLocks noChangeShapeType="1"/>
                  </p:cNvSpPr>
                  <p:nvPr/>
                </p:nvSpPr>
                <p:spPr bwMode="auto">
                  <a:xfrm rot="5400000">
                    <a:off x="17741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grpSp>
            <p:grpSp>
              <p:nvGrpSpPr>
                <p:cNvPr id="687" name="Group 686"/>
                <p:cNvGrpSpPr/>
                <p:nvPr/>
              </p:nvGrpSpPr>
              <p:grpSpPr>
                <a:xfrm>
                  <a:off x="5152630" y="4818319"/>
                  <a:ext cx="800508" cy="679949"/>
                  <a:chOff x="1142999" y="5791201"/>
                  <a:chExt cx="685802" cy="582518"/>
                </a:xfrm>
              </p:grpSpPr>
              <p:sp>
                <p:nvSpPr>
                  <p:cNvPr id="730" name="Freeform 152"/>
                  <p:cNvSpPr>
                    <a:spLocks/>
                  </p:cNvSpPr>
                  <p:nvPr/>
                </p:nvSpPr>
                <p:spPr bwMode="auto">
                  <a:xfrm rot="5400000">
                    <a:off x="1201295" y="5735074"/>
                    <a:ext cx="569211" cy="685800"/>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adFill>
                    <a:gsLst>
                      <a:gs pos="0">
                        <a:schemeClr val="accent1">
                          <a:lumMod val="20000"/>
                          <a:lumOff val="80000"/>
                        </a:schemeClr>
                      </a:gs>
                      <a:gs pos="100000">
                        <a:srgbClr val="0033CC"/>
                      </a:gs>
                    </a:gsLst>
                    <a:lin ang="0" scaled="0"/>
                  </a:gradFill>
                  <a:ln w="28575">
                    <a:noFill/>
                    <a:round/>
                    <a:headEnd/>
                    <a:tailEnd/>
                  </a:ln>
                </p:spPr>
                <p:txBody>
                  <a:bodyPr/>
                  <a:lstStyle/>
                  <a:p>
                    <a:endParaRPr lang="en-US" sz="1600">
                      <a:solidFill>
                        <a:srgbClr val="333399"/>
                      </a:solidFill>
                    </a:endParaRPr>
                  </a:p>
                </p:txBody>
              </p:sp>
              <p:grpSp>
                <p:nvGrpSpPr>
                  <p:cNvPr id="731" name="Group 730"/>
                  <p:cNvGrpSpPr/>
                  <p:nvPr/>
                </p:nvGrpSpPr>
                <p:grpSpPr>
                  <a:xfrm rot="5400000">
                    <a:off x="1192622" y="5741578"/>
                    <a:ext cx="582518" cy="681763"/>
                    <a:chOff x="-286306" y="2098432"/>
                    <a:chExt cx="1504376" cy="2349122"/>
                  </a:xfrm>
                </p:grpSpPr>
                <p:sp>
                  <p:nvSpPr>
                    <p:cNvPr id="747"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000"/>
                    </a:p>
                  </p:txBody>
                </p:sp>
                <p:sp>
                  <p:nvSpPr>
                    <p:cNvPr id="748" name="Line 34"/>
                    <p:cNvSpPr>
                      <a:spLocks noChangeShapeType="1"/>
                    </p:cNvSpPr>
                    <p:nvPr/>
                  </p:nvSpPr>
                  <p:spPr bwMode="auto">
                    <a:xfrm>
                      <a:off x="-280704" y="2098432"/>
                      <a:ext cx="1498774" cy="0"/>
                    </a:xfrm>
                    <a:prstGeom prst="line">
                      <a:avLst/>
                    </a:prstGeom>
                    <a:noFill/>
                    <a:ln w="25400">
                      <a:solidFill>
                        <a:schemeClr val="tx1"/>
                      </a:solidFill>
                      <a:round/>
                      <a:headEnd/>
                      <a:tailEnd/>
                    </a:ln>
                    <a:effectLst/>
                  </p:spPr>
                  <p:txBody>
                    <a:bodyPr wrap="none" anchor="ctr">
                      <a:prstTxWarp prst="textNoShape">
                        <a:avLst/>
                      </a:prstTxWarp>
                    </a:bodyPr>
                    <a:lstStyle/>
                    <a:p>
                      <a:endParaRPr lang="en-US" sz="2000"/>
                    </a:p>
                  </p:txBody>
                </p:sp>
                <p:sp>
                  <p:nvSpPr>
                    <p:cNvPr id="749" name="Line 32"/>
                    <p:cNvSpPr>
                      <a:spLocks noChangeShapeType="1"/>
                    </p:cNvSpPr>
                    <p:nvPr/>
                  </p:nvSpPr>
                  <p:spPr bwMode="auto">
                    <a:xfrm>
                      <a:off x="-286306" y="4393140"/>
                      <a:ext cx="1498772" cy="0"/>
                    </a:xfrm>
                    <a:prstGeom prst="line">
                      <a:avLst/>
                    </a:prstGeom>
                    <a:noFill/>
                    <a:ln w="25400">
                      <a:solidFill>
                        <a:schemeClr val="tx1"/>
                      </a:solidFill>
                      <a:round/>
                      <a:headEnd/>
                      <a:tailEnd/>
                    </a:ln>
                    <a:effectLst/>
                  </p:spPr>
                  <p:txBody>
                    <a:bodyPr wrap="none" anchor="ctr">
                      <a:prstTxWarp prst="textNoShape">
                        <a:avLst/>
                      </a:prstTxWarp>
                    </a:bodyPr>
                    <a:lstStyle/>
                    <a:p>
                      <a:endParaRPr lang="en-US" sz="2000"/>
                    </a:p>
                  </p:txBody>
                </p:sp>
              </p:grpSp>
              <p:sp>
                <p:nvSpPr>
                  <p:cNvPr id="732" name="Line 153"/>
                  <p:cNvSpPr>
                    <a:spLocks noChangeShapeType="1"/>
                  </p:cNvSpPr>
                  <p:nvPr/>
                </p:nvSpPr>
                <p:spPr bwMode="auto">
                  <a:xfrm rot="5400000">
                    <a:off x="120904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33" name="Freeform 35"/>
                  <p:cNvSpPr>
                    <a:spLocks/>
                  </p:cNvSpPr>
                  <p:nvPr/>
                </p:nvSpPr>
                <p:spPr bwMode="auto">
                  <a:xfrm rot="5400000">
                    <a:off x="111989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34" name="Freeform 35"/>
                  <p:cNvSpPr>
                    <a:spLocks/>
                  </p:cNvSpPr>
                  <p:nvPr/>
                </p:nvSpPr>
                <p:spPr bwMode="auto">
                  <a:xfrm rot="5400000">
                    <a:off x="144056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35" name="Freeform 35"/>
                  <p:cNvSpPr>
                    <a:spLocks/>
                  </p:cNvSpPr>
                  <p:nvPr/>
                </p:nvSpPr>
                <p:spPr bwMode="auto">
                  <a:xfrm rot="5400000">
                    <a:off x="15199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36" name="Freeform 35"/>
                  <p:cNvSpPr>
                    <a:spLocks/>
                  </p:cNvSpPr>
                  <p:nvPr/>
                </p:nvSpPr>
                <p:spPr bwMode="auto">
                  <a:xfrm rot="5400000">
                    <a:off x="135801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37" name="Freeform 35"/>
                  <p:cNvSpPr>
                    <a:spLocks/>
                  </p:cNvSpPr>
                  <p:nvPr/>
                </p:nvSpPr>
                <p:spPr bwMode="auto">
                  <a:xfrm rot="5400000">
                    <a:off x="12024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38" name="Freeform 35"/>
                  <p:cNvSpPr>
                    <a:spLocks/>
                  </p:cNvSpPr>
                  <p:nvPr/>
                </p:nvSpPr>
                <p:spPr bwMode="auto">
                  <a:xfrm rot="5400000">
                    <a:off x="104051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39" name="Freeform 35"/>
                  <p:cNvSpPr>
                    <a:spLocks/>
                  </p:cNvSpPr>
                  <p:nvPr/>
                </p:nvSpPr>
                <p:spPr bwMode="auto">
                  <a:xfrm rot="5400000">
                    <a:off x="12786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40" name="Line 153"/>
                  <p:cNvSpPr>
                    <a:spLocks noChangeShapeType="1"/>
                  </p:cNvSpPr>
                  <p:nvPr/>
                </p:nvSpPr>
                <p:spPr bwMode="auto">
                  <a:xfrm rot="5400000">
                    <a:off x="12915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41" name="Line 153"/>
                  <p:cNvSpPr>
                    <a:spLocks noChangeShapeType="1"/>
                  </p:cNvSpPr>
                  <p:nvPr/>
                </p:nvSpPr>
                <p:spPr bwMode="auto">
                  <a:xfrm rot="5400000">
                    <a:off x="137414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42" name="Line 153"/>
                  <p:cNvSpPr>
                    <a:spLocks noChangeShapeType="1"/>
                  </p:cNvSpPr>
                  <p:nvPr/>
                </p:nvSpPr>
                <p:spPr bwMode="auto">
                  <a:xfrm rot="5400000">
                    <a:off x="145351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43" name="Line 153"/>
                  <p:cNvSpPr>
                    <a:spLocks noChangeShapeType="1"/>
                  </p:cNvSpPr>
                  <p:nvPr/>
                </p:nvSpPr>
                <p:spPr bwMode="auto">
                  <a:xfrm rot="5400000">
                    <a:off x="15328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44" name="Line 153"/>
                  <p:cNvSpPr>
                    <a:spLocks noChangeShapeType="1"/>
                  </p:cNvSpPr>
                  <p:nvPr/>
                </p:nvSpPr>
                <p:spPr bwMode="auto">
                  <a:xfrm rot="5400000">
                    <a:off x="161226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45" name="Line 153"/>
                  <p:cNvSpPr>
                    <a:spLocks noChangeShapeType="1"/>
                  </p:cNvSpPr>
                  <p:nvPr/>
                </p:nvSpPr>
                <p:spPr bwMode="auto">
                  <a:xfrm rot="5400000">
                    <a:off x="169481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46" name="Line 153"/>
                  <p:cNvSpPr>
                    <a:spLocks noChangeShapeType="1"/>
                  </p:cNvSpPr>
                  <p:nvPr/>
                </p:nvSpPr>
                <p:spPr bwMode="auto">
                  <a:xfrm rot="5400000">
                    <a:off x="17741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grpSp>
            <p:grpSp>
              <p:nvGrpSpPr>
                <p:cNvPr id="688" name="Group 687"/>
                <p:cNvGrpSpPr/>
                <p:nvPr/>
              </p:nvGrpSpPr>
              <p:grpSpPr>
                <a:xfrm>
                  <a:off x="6362292" y="4814613"/>
                  <a:ext cx="800508" cy="679949"/>
                  <a:chOff x="1142999" y="5791201"/>
                  <a:chExt cx="685802" cy="582518"/>
                </a:xfrm>
              </p:grpSpPr>
              <p:sp>
                <p:nvSpPr>
                  <p:cNvPr id="710" name="Freeform 152"/>
                  <p:cNvSpPr>
                    <a:spLocks/>
                  </p:cNvSpPr>
                  <p:nvPr/>
                </p:nvSpPr>
                <p:spPr bwMode="auto">
                  <a:xfrm rot="5400000">
                    <a:off x="1201295" y="5735074"/>
                    <a:ext cx="569211" cy="685800"/>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adFill>
                    <a:gsLst>
                      <a:gs pos="0">
                        <a:schemeClr val="accent1">
                          <a:lumMod val="20000"/>
                          <a:lumOff val="80000"/>
                        </a:schemeClr>
                      </a:gs>
                      <a:gs pos="100000">
                        <a:srgbClr val="0033CC"/>
                      </a:gs>
                    </a:gsLst>
                    <a:lin ang="0" scaled="0"/>
                  </a:gradFill>
                  <a:ln w="28575">
                    <a:noFill/>
                    <a:round/>
                    <a:headEnd/>
                    <a:tailEnd/>
                  </a:ln>
                </p:spPr>
                <p:txBody>
                  <a:bodyPr/>
                  <a:lstStyle/>
                  <a:p>
                    <a:endParaRPr lang="en-US" sz="1600">
                      <a:solidFill>
                        <a:srgbClr val="333399"/>
                      </a:solidFill>
                    </a:endParaRPr>
                  </a:p>
                </p:txBody>
              </p:sp>
              <p:grpSp>
                <p:nvGrpSpPr>
                  <p:cNvPr id="711" name="Group 710"/>
                  <p:cNvGrpSpPr/>
                  <p:nvPr/>
                </p:nvGrpSpPr>
                <p:grpSpPr>
                  <a:xfrm rot="5400000">
                    <a:off x="1192622" y="5741578"/>
                    <a:ext cx="582518" cy="681763"/>
                    <a:chOff x="-286306" y="2098432"/>
                    <a:chExt cx="1504376" cy="2349122"/>
                  </a:xfrm>
                </p:grpSpPr>
                <p:sp>
                  <p:nvSpPr>
                    <p:cNvPr id="727"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000"/>
                    </a:p>
                  </p:txBody>
                </p:sp>
                <p:sp>
                  <p:nvSpPr>
                    <p:cNvPr id="728" name="Line 34"/>
                    <p:cNvSpPr>
                      <a:spLocks noChangeShapeType="1"/>
                    </p:cNvSpPr>
                    <p:nvPr/>
                  </p:nvSpPr>
                  <p:spPr bwMode="auto">
                    <a:xfrm>
                      <a:off x="-280704" y="2098432"/>
                      <a:ext cx="1498774" cy="0"/>
                    </a:xfrm>
                    <a:prstGeom prst="line">
                      <a:avLst/>
                    </a:prstGeom>
                    <a:noFill/>
                    <a:ln w="25400">
                      <a:solidFill>
                        <a:schemeClr val="tx1"/>
                      </a:solidFill>
                      <a:round/>
                      <a:headEnd/>
                      <a:tailEnd/>
                    </a:ln>
                    <a:effectLst/>
                  </p:spPr>
                  <p:txBody>
                    <a:bodyPr wrap="none" anchor="ctr">
                      <a:prstTxWarp prst="textNoShape">
                        <a:avLst/>
                      </a:prstTxWarp>
                    </a:bodyPr>
                    <a:lstStyle/>
                    <a:p>
                      <a:endParaRPr lang="en-US" sz="2000"/>
                    </a:p>
                  </p:txBody>
                </p:sp>
                <p:sp>
                  <p:nvSpPr>
                    <p:cNvPr id="729" name="Line 32"/>
                    <p:cNvSpPr>
                      <a:spLocks noChangeShapeType="1"/>
                    </p:cNvSpPr>
                    <p:nvPr/>
                  </p:nvSpPr>
                  <p:spPr bwMode="auto">
                    <a:xfrm>
                      <a:off x="-286306" y="4393140"/>
                      <a:ext cx="1498772" cy="0"/>
                    </a:xfrm>
                    <a:prstGeom prst="line">
                      <a:avLst/>
                    </a:prstGeom>
                    <a:noFill/>
                    <a:ln w="25400">
                      <a:solidFill>
                        <a:schemeClr val="tx1"/>
                      </a:solidFill>
                      <a:round/>
                      <a:headEnd/>
                      <a:tailEnd/>
                    </a:ln>
                    <a:effectLst/>
                  </p:spPr>
                  <p:txBody>
                    <a:bodyPr wrap="none" anchor="ctr">
                      <a:prstTxWarp prst="textNoShape">
                        <a:avLst/>
                      </a:prstTxWarp>
                    </a:bodyPr>
                    <a:lstStyle/>
                    <a:p>
                      <a:endParaRPr lang="en-US" sz="2000"/>
                    </a:p>
                  </p:txBody>
                </p:sp>
              </p:grpSp>
              <p:sp>
                <p:nvSpPr>
                  <p:cNvPr id="712" name="Line 153"/>
                  <p:cNvSpPr>
                    <a:spLocks noChangeShapeType="1"/>
                  </p:cNvSpPr>
                  <p:nvPr/>
                </p:nvSpPr>
                <p:spPr bwMode="auto">
                  <a:xfrm rot="5400000">
                    <a:off x="120904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13" name="Freeform 35"/>
                  <p:cNvSpPr>
                    <a:spLocks/>
                  </p:cNvSpPr>
                  <p:nvPr/>
                </p:nvSpPr>
                <p:spPr bwMode="auto">
                  <a:xfrm rot="5400000">
                    <a:off x="111989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14" name="Freeform 35"/>
                  <p:cNvSpPr>
                    <a:spLocks/>
                  </p:cNvSpPr>
                  <p:nvPr/>
                </p:nvSpPr>
                <p:spPr bwMode="auto">
                  <a:xfrm rot="5400000">
                    <a:off x="144056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15" name="Freeform 35"/>
                  <p:cNvSpPr>
                    <a:spLocks/>
                  </p:cNvSpPr>
                  <p:nvPr/>
                </p:nvSpPr>
                <p:spPr bwMode="auto">
                  <a:xfrm rot="5400000">
                    <a:off x="15199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16" name="Freeform 35"/>
                  <p:cNvSpPr>
                    <a:spLocks/>
                  </p:cNvSpPr>
                  <p:nvPr/>
                </p:nvSpPr>
                <p:spPr bwMode="auto">
                  <a:xfrm rot="5400000">
                    <a:off x="135801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17" name="Freeform 35"/>
                  <p:cNvSpPr>
                    <a:spLocks/>
                  </p:cNvSpPr>
                  <p:nvPr/>
                </p:nvSpPr>
                <p:spPr bwMode="auto">
                  <a:xfrm rot="5400000">
                    <a:off x="12024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18" name="Freeform 35"/>
                  <p:cNvSpPr>
                    <a:spLocks/>
                  </p:cNvSpPr>
                  <p:nvPr/>
                </p:nvSpPr>
                <p:spPr bwMode="auto">
                  <a:xfrm rot="5400000">
                    <a:off x="104051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19" name="Freeform 35"/>
                  <p:cNvSpPr>
                    <a:spLocks/>
                  </p:cNvSpPr>
                  <p:nvPr/>
                </p:nvSpPr>
                <p:spPr bwMode="auto">
                  <a:xfrm rot="5400000">
                    <a:off x="12786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20" name="Line 153"/>
                  <p:cNvSpPr>
                    <a:spLocks noChangeShapeType="1"/>
                  </p:cNvSpPr>
                  <p:nvPr/>
                </p:nvSpPr>
                <p:spPr bwMode="auto">
                  <a:xfrm rot="5400000">
                    <a:off x="12915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21" name="Line 153"/>
                  <p:cNvSpPr>
                    <a:spLocks noChangeShapeType="1"/>
                  </p:cNvSpPr>
                  <p:nvPr/>
                </p:nvSpPr>
                <p:spPr bwMode="auto">
                  <a:xfrm rot="5400000">
                    <a:off x="137414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22" name="Line 153"/>
                  <p:cNvSpPr>
                    <a:spLocks noChangeShapeType="1"/>
                  </p:cNvSpPr>
                  <p:nvPr/>
                </p:nvSpPr>
                <p:spPr bwMode="auto">
                  <a:xfrm rot="5400000">
                    <a:off x="145351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23" name="Line 153"/>
                  <p:cNvSpPr>
                    <a:spLocks noChangeShapeType="1"/>
                  </p:cNvSpPr>
                  <p:nvPr/>
                </p:nvSpPr>
                <p:spPr bwMode="auto">
                  <a:xfrm rot="5400000">
                    <a:off x="15328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24" name="Line 153"/>
                  <p:cNvSpPr>
                    <a:spLocks noChangeShapeType="1"/>
                  </p:cNvSpPr>
                  <p:nvPr/>
                </p:nvSpPr>
                <p:spPr bwMode="auto">
                  <a:xfrm rot="5400000">
                    <a:off x="161226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25" name="Line 153"/>
                  <p:cNvSpPr>
                    <a:spLocks noChangeShapeType="1"/>
                  </p:cNvSpPr>
                  <p:nvPr/>
                </p:nvSpPr>
                <p:spPr bwMode="auto">
                  <a:xfrm rot="5400000">
                    <a:off x="169481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26" name="Line 153"/>
                  <p:cNvSpPr>
                    <a:spLocks noChangeShapeType="1"/>
                  </p:cNvSpPr>
                  <p:nvPr/>
                </p:nvSpPr>
                <p:spPr bwMode="auto">
                  <a:xfrm rot="5400000">
                    <a:off x="17741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grpSp>
            <p:grpSp>
              <p:nvGrpSpPr>
                <p:cNvPr id="689" name="Group 688"/>
                <p:cNvGrpSpPr/>
                <p:nvPr/>
              </p:nvGrpSpPr>
              <p:grpSpPr>
                <a:xfrm>
                  <a:off x="7581492" y="4818319"/>
                  <a:ext cx="800508" cy="679949"/>
                  <a:chOff x="1142999" y="5791201"/>
                  <a:chExt cx="685802" cy="582518"/>
                </a:xfrm>
              </p:grpSpPr>
              <p:sp>
                <p:nvSpPr>
                  <p:cNvPr id="690" name="Freeform 152"/>
                  <p:cNvSpPr>
                    <a:spLocks/>
                  </p:cNvSpPr>
                  <p:nvPr/>
                </p:nvSpPr>
                <p:spPr bwMode="auto">
                  <a:xfrm rot="5400000">
                    <a:off x="1201295" y="5735074"/>
                    <a:ext cx="569211" cy="685800"/>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adFill>
                    <a:gsLst>
                      <a:gs pos="0">
                        <a:schemeClr val="accent1">
                          <a:lumMod val="20000"/>
                          <a:lumOff val="80000"/>
                        </a:schemeClr>
                      </a:gs>
                      <a:gs pos="100000">
                        <a:srgbClr val="0033CC"/>
                      </a:gs>
                    </a:gsLst>
                    <a:lin ang="0" scaled="0"/>
                  </a:gradFill>
                  <a:ln w="28575">
                    <a:noFill/>
                    <a:round/>
                    <a:headEnd/>
                    <a:tailEnd/>
                  </a:ln>
                </p:spPr>
                <p:txBody>
                  <a:bodyPr/>
                  <a:lstStyle/>
                  <a:p>
                    <a:endParaRPr lang="en-US" sz="1600">
                      <a:solidFill>
                        <a:srgbClr val="333399"/>
                      </a:solidFill>
                    </a:endParaRPr>
                  </a:p>
                </p:txBody>
              </p:sp>
              <p:grpSp>
                <p:nvGrpSpPr>
                  <p:cNvPr id="691" name="Group 690"/>
                  <p:cNvGrpSpPr/>
                  <p:nvPr/>
                </p:nvGrpSpPr>
                <p:grpSpPr>
                  <a:xfrm rot="5400000">
                    <a:off x="1192622" y="5741578"/>
                    <a:ext cx="582518" cy="681763"/>
                    <a:chOff x="-286306" y="2098432"/>
                    <a:chExt cx="1504376" cy="2349122"/>
                  </a:xfrm>
                </p:grpSpPr>
                <p:sp>
                  <p:nvSpPr>
                    <p:cNvPr id="707" name="Line 31"/>
                    <p:cNvSpPr>
                      <a:spLocks noChangeShapeType="1"/>
                    </p:cNvSpPr>
                    <p:nvPr/>
                  </p:nvSpPr>
                  <p:spPr bwMode="auto">
                    <a:xfrm>
                      <a:off x="1186393" y="2106301"/>
                      <a:ext cx="0" cy="2341253"/>
                    </a:xfrm>
                    <a:prstGeom prst="line">
                      <a:avLst/>
                    </a:prstGeom>
                    <a:noFill/>
                    <a:ln w="25400">
                      <a:solidFill>
                        <a:srgbClr val="000000"/>
                      </a:solidFill>
                      <a:round/>
                      <a:headEnd/>
                      <a:tailEnd/>
                    </a:ln>
                    <a:effectLst/>
                  </p:spPr>
                  <p:txBody>
                    <a:bodyPr wrap="none" anchor="ctr">
                      <a:prstTxWarp prst="textNoShape">
                        <a:avLst/>
                      </a:prstTxWarp>
                    </a:bodyPr>
                    <a:lstStyle/>
                    <a:p>
                      <a:endParaRPr lang="en-US" sz="2000"/>
                    </a:p>
                  </p:txBody>
                </p:sp>
                <p:sp>
                  <p:nvSpPr>
                    <p:cNvPr id="708" name="Line 34"/>
                    <p:cNvSpPr>
                      <a:spLocks noChangeShapeType="1"/>
                    </p:cNvSpPr>
                    <p:nvPr/>
                  </p:nvSpPr>
                  <p:spPr bwMode="auto">
                    <a:xfrm>
                      <a:off x="-280704" y="2098432"/>
                      <a:ext cx="1498774" cy="0"/>
                    </a:xfrm>
                    <a:prstGeom prst="line">
                      <a:avLst/>
                    </a:prstGeom>
                    <a:noFill/>
                    <a:ln w="25400">
                      <a:solidFill>
                        <a:schemeClr val="tx1"/>
                      </a:solidFill>
                      <a:round/>
                      <a:headEnd/>
                      <a:tailEnd/>
                    </a:ln>
                    <a:effectLst/>
                  </p:spPr>
                  <p:txBody>
                    <a:bodyPr wrap="none" anchor="ctr">
                      <a:prstTxWarp prst="textNoShape">
                        <a:avLst/>
                      </a:prstTxWarp>
                    </a:bodyPr>
                    <a:lstStyle/>
                    <a:p>
                      <a:endParaRPr lang="en-US" sz="2000"/>
                    </a:p>
                  </p:txBody>
                </p:sp>
                <p:sp>
                  <p:nvSpPr>
                    <p:cNvPr id="709" name="Line 32"/>
                    <p:cNvSpPr>
                      <a:spLocks noChangeShapeType="1"/>
                    </p:cNvSpPr>
                    <p:nvPr/>
                  </p:nvSpPr>
                  <p:spPr bwMode="auto">
                    <a:xfrm>
                      <a:off x="-286306" y="4393140"/>
                      <a:ext cx="1498772" cy="0"/>
                    </a:xfrm>
                    <a:prstGeom prst="line">
                      <a:avLst/>
                    </a:prstGeom>
                    <a:noFill/>
                    <a:ln w="25400">
                      <a:solidFill>
                        <a:schemeClr val="tx1"/>
                      </a:solidFill>
                      <a:round/>
                      <a:headEnd/>
                      <a:tailEnd/>
                    </a:ln>
                    <a:effectLst/>
                  </p:spPr>
                  <p:txBody>
                    <a:bodyPr wrap="none" anchor="ctr">
                      <a:prstTxWarp prst="textNoShape">
                        <a:avLst/>
                      </a:prstTxWarp>
                    </a:bodyPr>
                    <a:lstStyle/>
                    <a:p>
                      <a:endParaRPr lang="en-US" sz="2000"/>
                    </a:p>
                  </p:txBody>
                </p:sp>
              </p:grpSp>
              <p:sp>
                <p:nvSpPr>
                  <p:cNvPr id="692" name="Line 153"/>
                  <p:cNvSpPr>
                    <a:spLocks noChangeShapeType="1"/>
                  </p:cNvSpPr>
                  <p:nvPr/>
                </p:nvSpPr>
                <p:spPr bwMode="auto">
                  <a:xfrm rot="5400000">
                    <a:off x="120904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693" name="Freeform 35"/>
                  <p:cNvSpPr>
                    <a:spLocks/>
                  </p:cNvSpPr>
                  <p:nvPr/>
                </p:nvSpPr>
                <p:spPr bwMode="auto">
                  <a:xfrm rot="5400000">
                    <a:off x="111989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694" name="Freeform 35"/>
                  <p:cNvSpPr>
                    <a:spLocks/>
                  </p:cNvSpPr>
                  <p:nvPr/>
                </p:nvSpPr>
                <p:spPr bwMode="auto">
                  <a:xfrm rot="5400000">
                    <a:off x="144056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695" name="Freeform 35"/>
                  <p:cNvSpPr>
                    <a:spLocks/>
                  </p:cNvSpPr>
                  <p:nvPr/>
                </p:nvSpPr>
                <p:spPr bwMode="auto">
                  <a:xfrm rot="5400000">
                    <a:off x="15199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696" name="Freeform 35"/>
                  <p:cNvSpPr>
                    <a:spLocks/>
                  </p:cNvSpPr>
                  <p:nvPr/>
                </p:nvSpPr>
                <p:spPr bwMode="auto">
                  <a:xfrm rot="5400000">
                    <a:off x="135801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697" name="Freeform 35"/>
                  <p:cNvSpPr>
                    <a:spLocks/>
                  </p:cNvSpPr>
                  <p:nvPr/>
                </p:nvSpPr>
                <p:spPr bwMode="auto">
                  <a:xfrm rot="5400000">
                    <a:off x="12024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698" name="Freeform 35"/>
                  <p:cNvSpPr>
                    <a:spLocks/>
                  </p:cNvSpPr>
                  <p:nvPr/>
                </p:nvSpPr>
                <p:spPr bwMode="auto">
                  <a:xfrm rot="5400000">
                    <a:off x="1040515"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699" name="Freeform 35"/>
                  <p:cNvSpPr>
                    <a:spLocks/>
                  </p:cNvSpPr>
                  <p:nvPr/>
                </p:nvSpPr>
                <p:spPr bwMode="auto">
                  <a:xfrm rot="5400000">
                    <a:off x="1278640" y="6144768"/>
                    <a:ext cx="426467" cy="753"/>
                  </a:xfrm>
                  <a:custGeom>
                    <a:avLst/>
                    <a:gdLst>
                      <a:gd name="T0" fmla="*/ 388 w 388"/>
                      <a:gd name="T1" fmla="*/ 1 h 1"/>
                      <a:gd name="T2" fmla="*/ 0 w 388"/>
                      <a:gd name="T3" fmla="*/ 0 h 1"/>
                      <a:gd name="T4" fmla="*/ 0 60000 65536"/>
                      <a:gd name="T5" fmla="*/ 0 60000 65536"/>
                      <a:gd name="T6" fmla="*/ 0 w 388"/>
                      <a:gd name="T7" fmla="*/ 0 h 1"/>
                      <a:gd name="T8" fmla="*/ 388 w 388"/>
                      <a:gd name="T9" fmla="*/ 1 h 1"/>
                    </a:gdLst>
                    <a:ahLst/>
                    <a:cxnLst>
                      <a:cxn ang="T4">
                        <a:pos x="T0" y="T1"/>
                      </a:cxn>
                      <a:cxn ang="T5">
                        <a:pos x="T2" y="T3"/>
                      </a:cxn>
                    </a:cxnLst>
                    <a:rect l="T6" t="T7" r="T8" b="T9"/>
                    <a:pathLst>
                      <a:path w="388" h="1">
                        <a:moveTo>
                          <a:pt x="388" y="1"/>
                        </a:moveTo>
                        <a:lnTo>
                          <a:pt x="0" y="0"/>
                        </a:lnTo>
                      </a:path>
                    </a:pathLst>
                  </a:custGeom>
                  <a:noFill/>
                  <a:ln w="12700">
                    <a:solidFill>
                      <a:schemeClr val="tx1"/>
                    </a:solidFill>
                    <a:round/>
                    <a:headEnd/>
                    <a:tailEnd/>
                  </a:ln>
                  <a:effectLst/>
                </p:spPr>
                <p:txBody>
                  <a:bodyPr>
                    <a:prstTxWarp prst="textNoShape">
                      <a:avLst/>
                    </a:prstTxWarp>
                  </a:bodyPr>
                  <a:lstStyle/>
                  <a:p>
                    <a:endParaRPr lang="en-US" sz="2000"/>
                  </a:p>
                </p:txBody>
              </p:sp>
              <p:sp>
                <p:nvSpPr>
                  <p:cNvPr id="700" name="Line 153"/>
                  <p:cNvSpPr>
                    <a:spLocks noChangeShapeType="1"/>
                  </p:cNvSpPr>
                  <p:nvPr/>
                </p:nvSpPr>
                <p:spPr bwMode="auto">
                  <a:xfrm rot="5400000">
                    <a:off x="12915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01" name="Line 153"/>
                  <p:cNvSpPr>
                    <a:spLocks noChangeShapeType="1"/>
                  </p:cNvSpPr>
                  <p:nvPr/>
                </p:nvSpPr>
                <p:spPr bwMode="auto">
                  <a:xfrm rot="5400000">
                    <a:off x="137414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02" name="Line 153"/>
                  <p:cNvSpPr>
                    <a:spLocks noChangeShapeType="1"/>
                  </p:cNvSpPr>
                  <p:nvPr/>
                </p:nvSpPr>
                <p:spPr bwMode="auto">
                  <a:xfrm rot="5400000">
                    <a:off x="145351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03" name="Line 153"/>
                  <p:cNvSpPr>
                    <a:spLocks noChangeShapeType="1"/>
                  </p:cNvSpPr>
                  <p:nvPr/>
                </p:nvSpPr>
                <p:spPr bwMode="auto">
                  <a:xfrm rot="5400000">
                    <a:off x="15328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04" name="Line 153"/>
                  <p:cNvSpPr>
                    <a:spLocks noChangeShapeType="1"/>
                  </p:cNvSpPr>
                  <p:nvPr/>
                </p:nvSpPr>
                <p:spPr bwMode="auto">
                  <a:xfrm rot="5400000">
                    <a:off x="161226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05" name="Line 153"/>
                  <p:cNvSpPr>
                    <a:spLocks noChangeShapeType="1"/>
                  </p:cNvSpPr>
                  <p:nvPr/>
                </p:nvSpPr>
                <p:spPr bwMode="auto">
                  <a:xfrm rot="5400000">
                    <a:off x="1694815"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sp>
                <p:nvSpPr>
                  <p:cNvPr id="706" name="Line 153"/>
                  <p:cNvSpPr>
                    <a:spLocks noChangeShapeType="1"/>
                  </p:cNvSpPr>
                  <p:nvPr/>
                </p:nvSpPr>
                <p:spPr bwMode="auto">
                  <a:xfrm rot="5400000">
                    <a:off x="1774190" y="6254496"/>
                    <a:ext cx="0" cy="45720"/>
                  </a:xfrm>
                  <a:prstGeom prst="line">
                    <a:avLst/>
                  </a:prstGeom>
                  <a:gradFill>
                    <a:gsLst>
                      <a:gs pos="0">
                        <a:schemeClr val="bg1"/>
                      </a:gs>
                      <a:gs pos="100000">
                        <a:schemeClr val="hlink"/>
                      </a:gs>
                    </a:gsLst>
                    <a:lin ang="0" scaled="1"/>
                  </a:gradFill>
                  <a:ln w="12700">
                    <a:solidFill>
                      <a:schemeClr val="tx1"/>
                    </a:solidFill>
                    <a:round/>
                    <a:headEnd/>
                    <a:tailEnd/>
                  </a:ln>
                </p:spPr>
                <p:txBody>
                  <a:bodyPr/>
                  <a:lstStyle/>
                  <a:p>
                    <a:endParaRPr lang="en-US" sz="1600"/>
                  </a:p>
                </p:txBody>
              </p:sp>
            </p:grpSp>
          </p:grpSp>
        </p:grpSp>
        <p:sp>
          <p:nvSpPr>
            <p:cNvPr id="1024" name="TextBox 1023"/>
            <p:cNvSpPr txBox="1"/>
            <p:nvPr/>
          </p:nvSpPr>
          <p:spPr>
            <a:xfrm>
              <a:off x="76200" y="1547336"/>
              <a:ext cx="4572000" cy="769441"/>
            </a:xfrm>
            <a:prstGeom prst="rect">
              <a:avLst/>
            </a:prstGeom>
            <a:noFill/>
          </p:spPr>
          <p:txBody>
            <a:bodyPr wrap="square" rtlCol="0">
              <a:spAutoFit/>
            </a:bodyPr>
            <a:lstStyle/>
            <a:p>
              <a:pPr algn="ctr"/>
              <a:r>
                <a:rPr lang="en-US" sz="2200" dirty="0">
                  <a:latin typeface="Verdana"/>
                  <a:cs typeface="Verdana"/>
                </a:rPr>
                <a:t>Ideal DC network: </a:t>
              </a:r>
            </a:p>
            <a:p>
              <a:pPr algn="ctr"/>
              <a:r>
                <a:rPr lang="en-US" sz="2200" dirty="0">
                  <a:solidFill>
                    <a:srgbClr val="0033CC"/>
                  </a:solidFill>
                  <a:latin typeface="Verdana"/>
                  <a:cs typeface="Verdana"/>
                </a:rPr>
                <a:t>Big output-queued switch</a:t>
              </a:r>
            </a:p>
          </p:txBody>
        </p:sp>
      </p:grpSp>
      <p:sp>
        <p:nvSpPr>
          <p:cNvPr id="1025" name="TextBox 1024"/>
          <p:cNvSpPr txBox="1"/>
          <p:nvPr/>
        </p:nvSpPr>
        <p:spPr>
          <a:xfrm>
            <a:off x="304800" y="5410200"/>
            <a:ext cx="5562600" cy="98488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Wingdings" charset="2"/>
              <a:buChar char="Ø"/>
            </a:pPr>
            <a:r>
              <a:rPr lang="en-US" sz="2000" dirty="0">
                <a:latin typeface="Verdana"/>
                <a:cs typeface="Verdana"/>
              </a:rPr>
              <a:t>No internal bottlenecks </a:t>
            </a:r>
            <a:r>
              <a:rPr lang="en-US" sz="2000" dirty="0">
                <a:latin typeface="Wingdings"/>
                <a:ea typeface="Wingdings"/>
                <a:cs typeface="Wingdings"/>
                <a:sym typeface="Wingdings"/>
              </a:rPr>
              <a:t></a:t>
            </a:r>
            <a:r>
              <a:rPr lang="en-US" sz="2000" dirty="0">
                <a:latin typeface="Verdana"/>
                <a:cs typeface="Verdana"/>
              </a:rPr>
              <a:t> predictable </a:t>
            </a:r>
          </a:p>
          <a:p>
            <a:pPr marL="342900" indent="-342900">
              <a:buFont typeface="Wingdings" charset="2"/>
              <a:buChar char="Ø"/>
            </a:pPr>
            <a:r>
              <a:rPr lang="en-US" sz="2000" dirty="0">
                <a:latin typeface="Verdana"/>
                <a:cs typeface="Verdana"/>
              </a:rPr>
              <a:t>Simplifies BW management         </a:t>
            </a:r>
            <a:r>
              <a:rPr lang="en-US" dirty="0">
                <a:solidFill>
                  <a:srgbClr val="0033CC"/>
                </a:solidFill>
                <a:latin typeface="Verdana"/>
                <a:cs typeface="Verdana"/>
              </a:rPr>
              <a:t>[</a:t>
            </a:r>
            <a:r>
              <a:rPr lang="en-US" dirty="0" err="1">
                <a:solidFill>
                  <a:srgbClr val="0033CC"/>
                </a:solidFill>
                <a:latin typeface="Verdana"/>
                <a:cs typeface="Verdana"/>
              </a:rPr>
              <a:t>EyeQ</a:t>
            </a:r>
            <a:r>
              <a:rPr lang="en-US" dirty="0">
                <a:solidFill>
                  <a:srgbClr val="0033CC"/>
                </a:solidFill>
                <a:latin typeface="Verdana"/>
                <a:cs typeface="Verdana"/>
              </a:rPr>
              <a:t>, </a:t>
            </a:r>
            <a:r>
              <a:rPr lang="en-US" dirty="0" err="1">
                <a:solidFill>
                  <a:srgbClr val="0033CC"/>
                </a:solidFill>
                <a:latin typeface="Verdana"/>
                <a:cs typeface="Verdana"/>
              </a:rPr>
              <a:t>FairCloud</a:t>
            </a:r>
            <a:r>
              <a:rPr lang="en-US" dirty="0">
                <a:solidFill>
                  <a:srgbClr val="0033CC"/>
                </a:solidFill>
                <a:latin typeface="Verdana"/>
                <a:cs typeface="Verdana"/>
              </a:rPr>
              <a:t>, </a:t>
            </a:r>
            <a:r>
              <a:rPr lang="en-US" dirty="0" err="1">
                <a:solidFill>
                  <a:srgbClr val="0033CC"/>
                </a:solidFill>
                <a:latin typeface="Verdana"/>
                <a:cs typeface="Verdana"/>
              </a:rPr>
              <a:t>pFabric</a:t>
            </a:r>
            <a:r>
              <a:rPr lang="en-US" dirty="0">
                <a:solidFill>
                  <a:srgbClr val="0033CC"/>
                </a:solidFill>
                <a:latin typeface="Verdana"/>
                <a:cs typeface="Verdana"/>
              </a:rPr>
              <a:t>, </a:t>
            </a:r>
            <a:r>
              <a:rPr lang="en-US" dirty="0" err="1">
                <a:solidFill>
                  <a:srgbClr val="0033CC"/>
                </a:solidFill>
                <a:latin typeface="Verdana"/>
                <a:cs typeface="Verdana"/>
              </a:rPr>
              <a:t>Varys</a:t>
            </a:r>
            <a:r>
              <a:rPr lang="en-US" dirty="0">
                <a:solidFill>
                  <a:srgbClr val="0033CC"/>
                </a:solidFill>
                <a:latin typeface="Verdana"/>
                <a:cs typeface="Verdana"/>
              </a:rPr>
              <a:t>, …]</a:t>
            </a:r>
          </a:p>
        </p:txBody>
      </p:sp>
      <p:grpSp>
        <p:nvGrpSpPr>
          <p:cNvPr id="1516" name="Group 1515"/>
          <p:cNvGrpSpPr/>
          <p:nvPr/>
        </p:nvGrpSpPr>
        <p:grpSpPr>
          <a:xfrm>
            <a:off x="4876800" y="1752600"/>
            <a:ext cx="3932592" cy="3511391"/>
            <a:chOff x="4876800" y="1752600"/>
            <a:chExt cx="3932592" cy="3511391"/>
          </a:xfrm>
        </p:grpSpPr>
        <p:grpSp>
          <p:nvGrpSpPr>
            <p:cNvPr id="31" name="Group 30"/>
            <p:cNvGrpSpPr/>
            <p:nvPr/>
          </p:nvGrpSpPr>
          <p:grpSpPr>
            <a:xfrm>
              <a:off x="5029200" y="1752600"/>
              <a:ext cx="3501893" cy="3161563"/>
              <a:chOff x="5029200" y="1752600"/>
              <a:chExt cx="3501893" cy="3161563"/>
            </a:xfrm>
          </p:grpSpPr>
          <p:sp>
            <p:nvSpPr>
              <p:cNvPr id="1239" name="TextBox 1238"/>
              <p:cNvSpPr txBox="1"/>
              <p:nvPr/>
            </p:nvSpPr>
            <p:spPr>
              <a:xfrm>
                <a:off x="5029200" y="1752600"/>
                <a:ext cx="3429000" cy="769441"/>
              </a:xfrm>
              <a:prstGeom prst="rect">
                <a:avLst/>
              </a:prstGeom>
              <a:noFill/>
            </p:spPr>
            <p:txBody>
              <a:bodyPr wrap="square" rtlCol="0">
                <a:spAutoFit/>
              </a:bodyPr>
              <a:lstStyle/>
              <a:p>
                <a:pPr algn="ctr"/>
                <a:r>
                  <a:rPr lang="en-US" sz="2200" dirty="0">
                    <a:latin typeface="Verdana"/>
                    <a:cs typeface="Verdana"/>
                  </a:rPr>
                  <a:t>Multi-rooted tree</a:t>
                </a:r>
              </a:p>
              <a:p>
                <a:pPr algn="ctr"/>
                <a:endParaRPr lang="en-US" sz="2200" dirty="0">
                  <a:latin typeface="Verdana"/>
                  <a:cs typeface="Verdana"/>
                </a:endParaRPr>
              </a:p>
            </p:txBody>
          </p:sp>
          <p:grpSp>
            <p:nvGrpSpPr>
              <p:cNvPr id="1027" name="Group 1026"/>
              <p:cNvGrpSpPr/>
              <p:nvPr/>
            </p:nvGrpSpPr>
            <p:grpSpPr>
              <a:xfrm>
                <a:off x="5160408" y="2547429"/>
                <a:ext cx="3370685" cy="2366734"/>
                <a:chOff x="4821965" y="2962694"/>
                <a:chExt cx="3876480" cy="2721878"/>
              </a:xfrm>
            </p:grpSpPr>
            <p:cxnSp>
              <p:nvCxnSpPr>
                <p:cNvPr id="1120" name="Straight Arrow Connector 1119"/>
                <p:cNvCxnSpPr>
                  <a:stCxn id="1206" idx="0"/>
                  <a:endCxn id="1494" idx="3"/>
                </p:cNvCxnSpPr>
                <p:nvPr/>
              </p:nvCxnSpPr>
              <p:spPr>
                <a:xfrm flipV="1">
                  <a:off x="5214120" y="3552456"/>
                  <a:ext cx="690491"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21" name="Straight Arrow Connector 1120"/>
                <p:cNvCxnSpPr>
                  <a:stCxn id="1206" idx="0"/>
                  <a:endCxn id="1502" idx="3"/>
                </p:cNvCxnSpPr>
                <p:nvPr/>
              </p:nvCxnSpPr>
              <p:spPr>
                <a:xfrm flipV="1">
                  <a:off x="5214120" y="3555867"/>
                  <a:ext cx="1590807" cy="14882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22" name="Straight Arrow Connector 1121"/>
                <p:cNvCxnSpPr>
                  <a:stCxn id="1206" idx="0"/>
                  <a:endCxn id="1498" idx="3"/>
                </p:cNvCxnSpPr>
                <p:nvPr/>
              </p:nvCxnSpPr>
              <p:spPr>
                <a:xfrm flipV="1">
                  <a:off x="5214120" y="3567276"/>
                  <a:ext cx="2565757" cy="147687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23" name="Straight Arrow Connector 1122"/>
                <p:cNvCxnSpPr>
                  <a:stCxn id="1185" idx="0"/>
                  <a:endCxn id="1494" idx="3"/>
                </p:cNvCxnSpPr>
                <p:nvPr/>
              </p:nvCxnSpPr>
              <p:spPr>
                <a:xfrm flipH="1" flipV="1">
                  <a:off x="5904612" y="3552456"/>
                  <a:ext cx="324737"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24" name="Straight Arrow Connector 1123"/>
                <p:cNvCxnSpPr>
                  <a:stCxn id="1185" idx="0"/>
                  <a:endCxn id="1503" idx="2"/>
                </p:cNvCxnSpPr>
                <p:nvPr/>
              </p:nvCxnSpPr>
              <p:spPr>
                <a:xfrm flipV="1">
                  <a:off x="6229349" y="3552518"/>
                  <a:ext cx="578676" cy="149163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25" name="Straight Arrow Connector 1124"/>
                <p:cNvCxnSpPr>
                  <a:stCxn id="1185" idx="0"/>
                  <a:endCxn id="1498" idx="3"/>
                </p:cNvCxnSpPr>
                <p:nvPr/>
              </p:nvCxnSpPr>
              <p:spPr>
                <a:xfrm flipV="1">
                  <a:off x="6229349" y="3567276"/>
                  <a:ext cx="1550529" cy="147687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26" name="Straight Arrow Connector 1125"/>
                <p:cNvCxnSpPr>
                  <a:stCxn id="1164" idx="0"/>
                  <a:endCxn id="1494" idx="3"/>
                </p:cNvCxnSpPr>
                <p:nvPr/>
              </p:nvCxnSpPr>
              <p:spPr>
                <a:xfrm flipH="1" flipV="1">
                  <a:off x="5904612" y="3552456"/>
                  <a:ext cx="1332462" cy="14990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27" name="Straight Arrow Connector 1126"/>
                <p:cNvCxnSpPr>
                  <a:stCxn id="1164" idx="0"/>
                  <a:endCxn id="1502" idx="3"/>
                </p:cNvCxnSpPr>
                <p:nvPr/>
              </p:nvCxnSpPr>
              <p:spPr>
                <a:xfrm flipH="1" flipV="1">
                  <a:off x="6804928" y="3555867"/>
                  <a:ext cx="432146" cy="149566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28" name="Straight Arrow Connector 1127"/>
                <p:cNvCxnSpPr>
                  <a:stCxn id="1164" idx="0"/>
                  <a:endCxn id="1499" idx="2"/>
                </p:cNvCxnSpPr>
                <p:nvPr/>
              </p:nvCxnSpPr>
              <p:spPr>
                <a:xfrm flipV="1">
                  <a:off x="7237074" y="3563928"/>
                  <a:ext cx="545901" cy="148760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29" name="Straight Arrow Connector 1128"/>
                <p:cNvCxnSpPr>
                  <a:stCxn id="1143" idx="0"/>
                  <a:endCxn id="1499" idx="2"/>
                </p:cNvCxnSpPr>
                <p:nvPr/>
              </p:nvCxnSpPr>
              <p:spPr>
                <a:xfrm flipH="1" flipV="1">
                  <a:off x="7782975" y="3563928"/>
                  <a:ext cx="533412" cy="148022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30" name="Straight Arrow Connector 1129"/>
                <p:cNvCxnSpPr>
                  <a:stCxn id="1143" idx="0"/>
                  <a:endCxn id="1502" idx="3"/>
                </p:cNvCxnSpPr>
                <p:nvPr/>
              </p:nvCxnSpPr>
              <p:spPr>
                <a:xfrm flipH="1" flipV="1">
                  <a:off x="6804928" y="3555867"/>
                  <a:ext cx="1511459" cy="14882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131" name="Straight Arrow Connector 1130"/>
                <p:cNvCxnSpPr>
                  <a:stCxn id="1143" idx="0"/>
                  <a:endCxn id="1494" idx="3"/>
                </p:cNvCxnSpPr>
                <p:nvPr/>
              </p:nvCxnSpPr>
              <p:spPr>
                <a:xfrm flipH="1" flipV="1">
                  <a:off x="5904612" y="3552456"/>
                  <a:ext cx="2411775"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132" name="Group 1131"/>
                <p:cNvGrpSpPr/>
                <p:nvPr/>
              </p:nvGrpSpPr>
              <p:grpSpPr>
                <a:xfrm>
                  <a:off x="6523918" y="2966104"/>
                  <a:ext cx="449615" cy="589762"/>
                  <a:chOff x="1027560" y="1988818"/>
                  <a:chExt cx="545969" cy="678181"/>
                </a:xfrm>
              </p:grpSpPr>
              <p:sp>
                <p:nvSpPr>
                  <p:cNvPr id="1502" name="Cube 150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0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0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133" name="Group 1132"/>
                <p:cNvGrpSpPr/>
                <p:nvPr/>
              </p:nvGrpSpPr>
              <p:grpSpPr>
                <a:xfrm>
                  <a:off x="7498868" y="2977514"/>
                  <a:ext cx="449615" cy="589762"/>
                  <a:chOff x="1027560" y="1988818"/>
                  <a:chExt cx="545969" cy="678181"/>
                </a:xfrm>
              </p:grpSpPr>
              <p:sp>
                <p:nvSpPr>
                  <p:cNvPr id="1498" name="Cube 1497"/>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00"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01"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134" name="Group 1133"/>
                <p:cNvGrpSpPr/>
                <p:nvPr/>
              </p:nvGrpSpPr>
              <p:grpSpPr>
                <a:xfrm>
                  <a:off x="5623602" y="2962694"/>
                  <a:ext cx="449615" cy="589762"/>
                  <a:chOff x="1027560" y="1988818"/>
                  <a:chExt cx="545969" cy="678181"/>
                </a:xfrm>
              </p:grpSpPr>
              <p:sp>
                <p:nvSpPr>
                  <p:cNvPr id="1494" name="Cube 1493"/>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96"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97"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135" name="Group 1134"/>
                <p:cNvGrpSpPr/>
                <p:nvPr/>
              </p:nvGrpSpPr>
              <p:grpSpPr>
                <a:xfrm>
                  <a:off x="4821965" y="5247109"/>
                  <a:ext cx="775546" cy="436881"/>
                  <a:chOff x="457200" y="4457617"/>
                  <a:chExt cx="1085821" cy="427364"/>
                </a:xfrm>
              </p:grpSpPr>
              <p:cxnSp>
                <p:nvCxnSpPr>
                  <p:cNvPr id="1485" name="Straight Connector 1484"/>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86" name="Straight Connector 1485"/>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87" name="Straight Connector 1486"/>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88" name="Straight Connector 1487"/>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89" name="Group 1488"/>
                  <p:cNvGrpSpPr/>
                  <p:nvPr/>
                </p:nvGrpSpPr>
                <p:grpSpPr>
                  <a:xfrm flipH="1">
                    <a:off x="1012996" y="4465798"/>
                    <a:ext cx="530025" cy="419183"/>
                    <a:chOff x="609600" y="4610017"/>
                    <a:chExt cx="530025" cy="419183"/>
                  </a:xfrm>
                </p:grpSpPr>
                <p:cxnSp>
                  <p:nvCxnSpPr>
                    <p:cNvPr id="1490" name="Straight Connector 1489"/>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91" name="Straight Connector 1490"/>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92" name="Straight Connector 1491"/>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93" name="Straight Connector 1492"/>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136" name="Group 1135"/>
                <p:cNvGrpSpPr/>
                <p:nvPr/>
              </p:nvGrpSpPr>
              <p:grpSpPr>
                <a:xfrm>
                  <a:off x="5837237" y="5247691"/>
                  <a:ext cx="775546" cy="436881"/>
                  <a:chOff x="457200" y="4457617"/>
                  <a:chExt cx="1085821" cy="427364"/>
                </a:xfrm>
              </p:grpSpPr>
              <p:cxnSp>
                <p:nvCxnSpPr>
                  <p:cNvPr id="1476" name="Straight Connector 1475"/>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77" name="Straight Connector 1476"/>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78" name="Straight Connector 1477"/>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79" name="Straight Connector 1478"/>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80" name="Group 1479"/>
                  <p:cNvGrpSpPr/>
                  <p:nvPr/>
                </p:nvGrpSpPr>
                <p:grpSpPr>
                  <a:xfrm flipH="1">
                    <a:off x="1012996" y="4465798"/>
                    <a:ext cx="530025" cy="419183"/>
                    <a:chOff x="609600" y="4610017"/>
                    <a:chExt cx="530025" cy="419183"/>
                  </a:xfrm>
                </p:grpSpPr>
                <p:cxnSp>
                  <p:nvCxnSpPr>
                    <p:cNvPr id="1481" name="Straight Connector 1480"/>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82" name="Straight Connector 1481"/>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83" name="Straight Connector 1482"/>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84" name="Straight Connector 1483"/>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137" name="Group 1136"/>
                <p:cNvGrpSpPr/>
                <p:nvPr/>
              </p:nvGrpSpPr>
              <p:grpSpPr>
                <a:xfrm>
                  <a:off x="6844354" y="5247691"/>
                  <a:ext cx="775546" cy="436881"/>
                  <a:chOff x="457200" y="4457617"/>
                  <a:chExt cx="1085821" cy="427364"/>
                </a:xfrm>
              </p:grpSpPr>
              <p:cxnSp>
                <p:nvCxnSpPr>
                  <p:cNvPr id="1467" name="Straight Connector 1466"/>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68" name="Straight Connector 1467"/>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69" name="Straight Connector 1468"/>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70" name="Straight Connector 1469"/>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71" name="Group 1470"/>
                  <p:cNvGrpSpPr/>
                  <p:nvPr/>
                </p:nvGrpSpPr>
                <p:grpSpPr>
                  <a:xfrm flipH="1">
                    <a:off x="1012996" y="4465798"/>
                    <a:ext cx="530025" cy="419183"/>
                    <a:chOff x="609600" y="4610017"/>
                    <a:chExt cx="530025" cy="419183"/>
                  </a:xfrm>
                </p:grpSpPr>
                <p:cxnSp>
                  <p:nvCxnSpPr>
                    <p:cNvPr id="1472" name="Straight Connector 1471"/>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73" name="Straight Connector 1472"/>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74" name="Straight Connector 1473"/>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75" name="Straight Connector 1474"/>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138" name="Group 1137"/>
                <p:cNvGrpSpPr/>
                <p:nvPr/>
              </p:nvGrpSpPr>
              <p:grpSpPr>
                <a:xfrm>
                  <a:off x="7922899" y="5237468"/>
                  <a:ext cx="775546" cy="436881"/>
                  <a:chOff x="457200" y="4457617"/>
                  <a:chExt cx="1085821" cy="427364"/>
                </a:xfrm>
              </p:grpSpPr>
              <p:cxnSp>
                <p:nvCxnSpPr>
                  <p:cNvPr id="1458" name="Straight Connector 1457"/>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59" name="Straight Connector 1458"/>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60" name="Straight Connector 1459"/>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61" name="Straight Connector 1460"/>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62" name="Group 1461"/>
                  <p:cNvGrpSpPr/>
                  <p:nvPr/>
                </p:nvGrpSpPr>
                <p:grpSpPr>
                  <a:xfrm flipH="1">
                    <a:off x="1012996" y="4465798"/>
                    <a:ext cx="530025" cy="419183"/>
                    <a:chOff x="609600" y="4610017"/>
                    <a:chExt cx="530025" cy="419183"/>
                  </a:xfrm>
                </p:grpSpPr>
                <p:cxnSp>
                  <p:nvCxnSpPr>
                    <p:cNvPr id="1463" name="Straight Connector 1462"/>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64" name="Straight Connector 1463"/>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65" name="Straight Connector 1464"/>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66" name="Straight Connector 1465"/>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1139" name="Group 1138"/>
                <p:cNvGrpSpPr/>
                <p:nvPr/>
              </p:nvGrpSpPr>
              <p:grpSpPr>
                <a:xfrm>
                  <a:off x="4864778" y="5044148"/>
                  <a:ext cx="698684" cy="211325"/>
                  <a:chOff x="5220661" y="3675707"/>
                  <a:chExt cx="978209" cy="243008"/>
                </a:xfrm>
              </p:grpSpPr>
              <p:sp>
                <p:nvSpPr>
                  <p:cNvPr id="1206" name="Rectangle 1205"/>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20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1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4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4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140" name="Group 1139"/>
                <p:cNvGrpSpPr/>
                <p:nvPr/>
              </p:nvGrpSpPr>
              <p:grpSpPr>
                <a:xfrm>
                  <a:off x="5880007" y="5044148"/>
                  <a:ext cx="698684" cy="211325"/>
                  <a:chOff x="5220661" y="3675707"/>
                  <a:chExt cx="978209" cy="243008"/>
                </a:xfrm>
              </p:grpSpPr>
              <p:sp>
                <p:nvSpPr>
                  <p:cNvPr id="1185" name="Rectangle 118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141" name="Group 1140"/>
                <p:cNvGrpSpPr/>
                <p:nvPr/>
              </p:nvGrpSpPr>
              <p:grpSpPr>
                <a:xfrm>
                  <a:off x="6887731" y="5051532"/>
                  <a:ext cx="698684" cy="211325"/>
                  <a:chOff x="5220661" y="3675707"/>
                  <a:chExt cx="978209" cy="243008"/>
                </a:xfrm>
              </p:grpSpPr>
              <p:sp>
                <p:nvSpPr>
                  <p:cNvPr id="1164" name="Rectangle 116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6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6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6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6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142" name="Group 1141"/>
                <p:cNvGrpSpPr/>
                <p:nvPr/>
              </p:nvGrpSpPr>
              <p:grpSpPr>
                <a:xfrm>
                  <a:off x="7967044" y="5044148"/>
                  <a:ext cx="698684" cy="211325"/>
                  <a:chOff x="5220661" y="3675707"/>
                  <a:chExt cx="978209" cy="243008"/>
                </a:xfrm>
              </p:grpSpPr>
              <p:sp>
                <p:nvSpPr>
                  <p:cNvPr id="1143" name="Rectangle 114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4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4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sp>
          <p:nvSpPr>
            <p:cNvPr id="1028" name="Left-Right Arrow 1027"/>
            <p:cNvSpPr/>
            <p:nvPr/>
          </p:nvSpPr>
          <p:spPr>
            <a:xfrm>
              <a:off x="4876800" y="4690729"/>
              <a:ext cx="3932592" cy="573262"/>
            </a:xfrm>
            <a:prstGeom prst="lef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200" dirty="0"/>
                <a:t>1000s of server ports</a:t>
              </a:r>
            </a:p>
          </p:txBody>
        </p:sp>
      </p:grpSp>
      <p:sp>
        <p:nvSpPr>
          <p:cNvPr id="1508" name="TextBox 1507"/>
          <p:cNvSpPr txBox="1"/>
          <p:nvPr/>
        </p:nvSpPr>
        <p:spPr>
          <a:xfrm>
            <a:off x="914400" y="3195935"/>
            <a:ext cx="28956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Verdana"/>
                <a:cs typeface="Verdana"/>
              </a:rPr>
              <a:t>Can’t build it </a:t>
            </a:r>
            <a:r>
              <a:rPr lang="en-US" sz="2400" dirty="0">
                <a:latin typeface="Verdana"/>
                <a:cs typeface="Verdana"/>
                <a:sym typeface="Wingdings"/>
              </a:rPr>
              <a:t></a:t>
            </a:r>
            <a:endParaRPr lang="en-US" sz="2400" dirty="0">
              <a:latin typeface="Verdana"/>
              <a:cs typeface="Verdana"/>
            </a:endParaRPr>
          </a:p>
        </p:txBody>
      </p:sp>
      <p:sp>
        <p:nvSpPr>
          <p:cNvPr id="1509" name="TextBox 1508"/>
          <p:cNvSpPr txBox="1"/>
          <p:nvPr/>
        </p:nvSpPr>
        <p:spPr>
          <a:xfrm>
            <a:off x="4343400" y="2362200"/>
            <a:ext cx="1143000" cy="2215991"/>
          </a:xfrm>
          <a:prstGeom prst="rect">
            <a:avLst/>
          </a:prstGeom>
          <a:noFill/>
        </p:spPr>
        <p:txBody>
          <a:bodyPr wrap="square" rtlCol="0">
            <a:spAutoFit/>
          </a:bodyPr>
          <a:lstStyle/>
          <a:p>
            <a:r>
              <a:rPr lang="en-US" sz="13800" dirty="0">
                <a:latin typeface="+mj-lt"/>
                <a:cs typeface="Verdana"/>
              </a:rPr>
              <a:t>≈</a:t>
            </a:r>
          </a:p>
        </p:txBody>
      </p:sp>
      <p:grpSp>
        <p:nvGrpSpPr>
          <p:cNvPr id="27" name="Group 26"/>
          <p:cNvGrpSpPr/>
          <p:nvPr/>
        </p:nvGrpSpPr>
        <p:grpSpPr>
          <a:xfrm>
            <a:off x="5029200" y="3724110"/>
            <a:ext cx="3581400" cy="2603466"/>
            <a:chOff x="609600" y="3724110"/>
            <a:chExt cx="3581400" cy="2603466"/>
          </a:xfrm>
        </p:grpSpPr>
        <p:cxnSp>
          <p:nvCxnSpPr>
            <p:cNvPr id="9" name="Straight Arrow Connector 8"/>
            <p:cNvCxnSpPr>
              <a:stCxn id="1512" idx="0"/>
            </p:cNvCxnSpPr>
            <p:nvPr/>
          </p:nvCxnSpPr>
          <p:spPr>
            <a:xfrm flipH="1" flipV="1">
              <a:off x="1637262" y="3997012"/>
              <a:ext cx="763038" cy="1622678"/>
            </a:xfrm>
            <a:prstGeom prst="straightConnector1">
              <a:avLst/>
            </a:prstGeom>
            <a:ln w="38100">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512" name="TextBox 1511"/>
            <p:cNvSpPr txBox="1"/>
            <p:nvPr/>
          </p:nvSpPr>
          <p:spPr>
            <a:xfrm>
              <a:off x="609600" y="5619690"/>
              <a:ext cx="3581400"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a:latin typeface="Verdana"/>
                  <a:cs typeface="Verdana"/>
                </a:rPr>
                <a:t>Possible </a:t>
              </a:r>
            </a:p>
            <a:p>
              <a:pPr algn="ctr"/>
              <a:r>
                <a:rPr lang="en-US" sz="2000" dirty="0">
                  <a:latin typeface="Verdana"/>
                  <a:cs typeface="Verdana"/>
                </a:rPr>
                <a:t>bottlenecks</a:t>
              </a:r>
            </a:p>
          </p:txBody>
        </p:sp>
        <p:cxnSp>
          <p:nvCxnSpPr>
            <p:cNvPr id="1513" name="Straight Arrow Connector 1512"/>
            <p:cNvCxnSpPr>
              <a:stCxn id="1512" idx="0"/>
            </p:cNvCxnSpPr>
            <p:nvPr/>
          </p:nvCxnSpPr>
          <p:spPr>
            <a:xfrm flipV="1">
              <a:off x="2400300" y="3724110"/>
              <a:ext cx="66087" cy="1895580"/>
            </a:xfrm>
            <a:prstGeom prst="straightConnector1">
              <a:avLst/>
            </a:prstGeom>
            <a:ln w="38100">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cxnSp>
          <p:nvCxnSpPr>
            <p:cNvPr id="1514" name="Straight Arrow Connector 1513"/>
            <p:cNvCxnSpPr>
              <a:stCxn id="1512" idx="0"/>
            </p:cNvCxnSpPr>
            <p:nvPr/>
          </p:nvCxnSpPr>
          <p:spPr>
            <a:xfrm flipV="1">
              <a:off x="2400300" y="3944530"/>
              <a:ext cx="800756" cy="1675160"/>
            </a:xfrm>
            <a:prstGeom prst="straightConnector1">
              <a:avLst/>
            </a:prstGeom>
            <a:ln w="38100">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0" y="5352942"/>
            <a:ext cx="9118855" cy="1505058"/>
            <a:chOff x="0" y="5334000"/>
            <a:chExt cx="9144000" cy="1505058"/>
          </a:xfrm>
        </p:grpSpPr>
        <p:sp>
          <p:nvSpPr>
            <p:cNvPr id="1507" name="Rectangle 1506"/>
            <p:cNvSpPr/>
            <p:nvPr/>
          </p:nvSpPr>
          <p:spPr>
            <a:xfrm>
              <a:off x="0" y="5334000"/>
              <a:ext cx="9144000" cy="15050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1506" name="Rounded Rectangle 1505"/>
            <p:cNvSpPr/>
            <p:nvPr/>
          </p:nvSpPr>
          <p:spPr>
            <a:xfrm>
              <a:off x="533400" y="5562600"/>
              <a:ext cx="8077200" cy="990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Verdana"/>
                  <a:cs typeface="Verdana"/>
                </a:rPr>
                <a:t>Need precise load balancing </a:t>
              </a:r>
            </a:p>
          </p:txBody>
        </p:sp>
      </p:grpSp>
    </p:spTree>
    <p:custDataLst>
      <p:tags r:id="rId1"/>
    </p:custDataLst>
    <p:extLst>
      <p:ext uri="{BB962C8B-B14F-4D97-AF65-F5344CB8AC3E}">
        <p14:creationId xmlns:p14="http://schemas.microsoft.com/office/powerpoint/2010/main" val="92457925"/>
      </p:ext>
    </p:extLst>
  </p:cSld>
  <p:clrMapOvr>
    <a:masterClrMapping/>
  </p:clrMapOvr>
  <mc:AlternateContent xmlns:mc="http://schemas.openxmlformats.org/markup-compatibility/2006" xmlns:p14="http://schemas.microsoft.com/office/powerpoint/2010/main">
    <mc:Choice Requires="p14">
      <p:transition spd="slow" p14:dur="2000" advTm="94416"/>
    </mc:Choice>
    <mc:Fallback xmlns="">
      <p:transition xmlns:p14="http://schemas.microsoft.com/office/powerpoint/2010/main" spd="slow" advTm="9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0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25">
                                            <p:txEl>
                                              <p:pRg st="0" end="0"/>
                                            </p:txEl>
                                          </p:spTgt>
                                        </p:tgtEl>
                                      </p:cBhvr>
                                    </p:animEffect>
                                    <p:set>
                                      <p:cBhvr>
                                        <p:cTn id="38" dur="1" fill="hold">
                                          <p:stCondLst>
                                            <p:cond delay="499"/>
                                          </p:stCondLst>
                                        </p:cTn>
                                        <p:tgtEl>
                                          <p:spTgt spid="1025">
                                            <p:txEl>
                                              <p:pRg st="0" end="0"/>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25">
                                            <p:txEl>
                                              <p:pRg st="1" end="1"/>
                                            </p:txEl>
                                          </p:spTgt>
                                        </p:tgtEl>
                                      </p:cBhvr>
                                    </p:animEffect>
                                    <p:set>
                                      <p:cBhvr>
                                        <p:cTn id="41" dur="1" fill="hold">
                                          <p:stCondLst>
                                            <p:cond delay="499"/>
                                          </p:stCondLst>
                                        </p:cTn>
                                        <p:tgtEl>
                                          <p:spTgt spid="1025">
                                            <p:txEl>
                                              <p:pRg st="1" end="1"/>
                                            </p:txEl>
                                          </p:spTgt>
                                        </p:tgtEl>
                                        <p:attrNameLst>
                                          <p:attrName>style.visibility</p:attrName>
                                        </p:attrNameLst>
                                      </p:cBhvr>
                                      <p:to>
                                        <p:strVal val="hidden"/>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8" grpId="0" animBg="1"/>
      <p:bldP spid="1508" grpId="1" animBg="1"/>
      <p:bldP spid="150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ECMP Load Balancing</a:t>
            </a:r>
          </a:p>
        </p:txBody>
      </p:sp>
      <p:sp>
        <p:nvSpPr>
          <p:cNvPr id="3" name="Content Placeholder 2"/>
          <p:cNvSpPr>
            <a:spLocks noGrp="1"/>
          </p:cNvSpPr>
          <p:nvPr>
            <p:ph idx="1"/>
          </p:nvPr>
        </p:nvSpPr>
        <p:spPr>
          <a:xfrm>
            <a:off x="457200" y="1752601"/>
            <a:ext cx="8534400" cy="1371600"/>
          </a:xfrm>
        </p:spPr>
        <p:txBody>
          <a:bodyPr>
            <a:normAutofit/>
          </a:bodyPr>
          <a:lstStyle/>
          <a:p>
            <a:pPr marL="0" indent="0">
              <a:buNone/>
            </a:pPr>
            <a:r>
              <a:rPr lang="en-US" sz="2600" dirty="0"/>
              <a:t>Pick among equal-cost paths by a </a:t>
            </a:r>
            <a:r>
              <a:rPr lang="en-US" sz="2600" dirty="0">
                <a:solidFill>
                  <a:srgbClr val="BD0A12"/>
                </a:solidFill>
              </a:rPr>
              <a:t>hash</a:t>
            </a:r>
            <a:r>
              <a:rPr lang="en-US" sz="2600" dirty="0"/>
              <a:t> of 5-tuple</a:t>
            </a:r>
          </a:p>
          <a:p>
            <a:pPr>
              <a:buFont typeface="Wingdings" charset="2"/>
              <a:buChar char="Ø"/>
            </a:pPr>
            <a:r>
              <a:rPr lang="en-US" sz="2400" dirty="0"/>
              <a:t>Approximates Valiant load balancing</a:t>
            </a:r>
          </a:p>
          <a:p>
            <a:pPr>
              <a:buFont typeface="Wingdings" charset="2"/>
              <a:buChar char="Ø"/>
            </a:pPr>
            <a:r>
              <a:rPr lang="en-US" sz="2400" dirty="0"/>
              <a:t>Preserves packet order </a:t>
            </a:r>
          </a:p>
        </p:txBody>
      </p:sp>
      <p:sp>
        <p:nvSpPr>
          <p:cNvPr id="4" name="Slide Number Placeholder 3"/>
          <p:cNvSpPr>
            <a:spLocks noGrp="1"/>
          </p:cNvSpPr>
          <p:nvPr>
            <p:ph type="sldNum" sz="quarter" idx="12"/>
          </p:nvPr>
        </p:nvSpPr>
        <p:spPr/>
        <p:txBody>
          <a:bodyPr/>
          <a:lstStyle/>
          <a:p>
            <a:fld id="{3AC99A5B-5B03-425B-9284-2F10A88898BE}" type="slidenum">
              <a:rPr lang="en-US" smtClean="0"/>
              <a:t>5</a:t>
            </a:fld>
            <a:endParaRPr lang="en-US"/>
          </a:p>
        </p:txBody>
      </p:sp>
      <p:grpSp>
        <p:nvGrpSpPr>
          <p:cNvPr id="258" name="Group 257"/>
          <p:cNvGrpSpPr/>
          <p:nvPr/>
        </p:nvGrpSpPr>
        <p:grpSpPr>
          <a:xfrm>
            <a:off x="4343400" y="3124200"/>
            <a:ext cx="4346409" cy="3051841"/>
            <a:chOff x="4821965" y="2962694"/>
            <a:chExt cx="3876480" cy="2721878"/>
          </a:xfrm>
        </p:grpSpPr>
        <p:cxnSp>
          <p:nvCxnSpPr>
            <p:cNvPr id="259" name="Straight Arrow Connector 258"/>
            <p:cNvCxnSpPr>
              <a:stCxn id="345" idx="0"/>
              <a:endCxn id="402" idx="3"/>
            </p:cNvCxnSpPr>
            <p:nvPr/>
          </p:nvCxnSpPr>
          <p:spPr>
            <a:xfrm flipV="1">
              <a:off x="5214120" y="3552456"/>
              <a:ext cx="690491"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0" name="Straight Arrow Connector 259"/>
            <p:cNvCxnSpPr>
              <a:stCxn id="345" idx="0"/>
              <a:endCxn id="410" idx="3"/>
            </p:cNvCxnSpPr>
            <p:nvPr/>
          </p:nvCxnSpPr>
          <p:spPr>
            <a:xfrm flipV="1">
              <a:off x="5214120" y="3555867"/>
              <a:ext cx="1590807" cy="14882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1" name="Straight Arrow Connector 260"/>
            <p:cNvCxnSpPr>
              <a:stCxn id="345" idx="0"/>
              <a:endCxn id="406" idx="3"/>
            </p:cNvCxnSpPr>
            <p:nvPr/>
          </p:nvCxnSpPr>
          <p:spPr>
            <a:xfrm flipV="1">
              <a:off x="5214120" y="3567276"/>
              <a:ext cx="2565757" cy="147687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a:stCxn id="324" idx="0"/>
              <a:endCxn id="402" idx="3"/>
            </p:cNvCxnSpPr>
            <p:nvPr/>
          </p:nvCxnSpPr>
          <p:spPr>
            <a:xfrm flipH="1" flipV="1">
              <a:off x="5904612" y="3552456"/>
              <a:ext cx="324737"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a:stCxn id="324" idx="0"/>
              <a:endCxn id="411" idx="2"/>
            </p:cNvCxnSpPr>
            <p:nvPr/>
          </p:nvCxnSpPr>
          <p:spPr>
            <a:xfrm flipV="1">
              <a:off x="6229349" y="3552518"/>
              <a:ext cx="578676" cy="149163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4" name="Straight Arrow Connector 263"/>
            <p:cNvCxnSpPr>
              <a:stCxn id="324" idx="0"/>
              <a:endCxn id="406" idx="3"/>
            </p:cNvCxnSpPr>
            <p:nvPr/>
          </p:nvCxnSpPr>
          <p:spPr>
            <a:xfrm flipV="1">
              <a:off x="6229349" y="3567276"/>
              <a:ext cx="1550529" cy="147687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303" idx="0"/>
              <a:endCxn id="402" idx="3"/>
            </p:cNvCxnSpPr>
            <p:nvPr/>
          </p:nvCxnSpPr>
          <p:spPr>
            <a:xfrm flipH="1" flipV="1">
              <a:off x="5904612" y="3552456"/>
              <a:ext cx="1332462" cy="149907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a:stCxn id="303" idx="0"/>
              <a:endCxn id="410" idx="3"/>
            </p:cNvCxnSpPr>
            <p:nvPr/>
          </p:nvCxnSpPr>
          <p:spPr>
            <a:xfrm flipH="1" flipV="1">
              <a:off x="6804928" y="3555867"/>
              <a:ext cx="432146" cy="1495666"/>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a:stCxn id="303" idx="0"/>
              <a:endCxn id="407" idx="2"/>
            </p:cNvCxnSpPr>
            <p:nvPr/>
          </p:nvCxnSpPr>
          <p:spPr>
            <a:xfrm flipV="1">
              <a:off x="7237074" y="3563928"/>
              <a:ext cx="545901" cy="148760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8" name="Straight Arrow Connector 267"/>
            <p:cNvCxnSpPr>
              <a:stCxn id="282" idx="0"/>
              <a:endCxn id="407" idx="2"/>
            </p:cNvCxnSpPr>
            <p:nvPr/>
          </p:nvCxnSpPr>
          <p:spPr>
            <a:xfrm flipH="1" flipV="1">
              <a:off x="7782975" y="3563928"/>
              <a:ext cx="533412" cy="148022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9" name="Straight Arrow Connector 268"/>
            <p:cNvCxnSpPr>
              <a:stCxn id="282" idx="0"/>
              <a:endCxn id="410" idx="3"/>
            </p:cNvCxnSpPr>
            <p:nvPr/>
          </p:nvCxnSpPr>
          <p:spPr>
            <a:xfrm flipH="1" flipV="1">
              <a:off x="6804928" y="3555867"/>
              <a:ext cx="1511459" cy="148828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a:stCxn id="282" idx="0"/>
              <a:endCxn id="402" idx="3"/>
            </p:cNvCxnSpPr>
            <p:nvPr/>
          </p:nvCxnSpPr>
          <p:spPr>
            <a:xfrm flipH="1" flipV="1">
              <a:off x="5904612" y="3552456"/>
              <a:ext cx="2411775" cy="149169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271" name="Group 270"/>
            <p:cNvGrpSpPr/>
            <p:nvPr/>
          </p:nvGrpSpPr>
          <p:grpSpPr>
            <a:xfrm>
              <a:off x="6523918" y="2966104"/>
              <a:ext cx="449615" cy="589762"/>
              <a:chOff x="1027560" y="1988818"/>
              <a:chExt cx="545969" cy="678181"/>
            </a:xfrm>
          </p:grpSpPr>
          <p:sp>
            <p:nvSpPr>
              <p:cNvPr id="410" name="Cube 40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72" name="Group 271"/>
            <p:cNvGrpSpPr/>
            <p:nvPr/>
          </p:nvGrpSpPr>
          <p:grpSpPr>
            <a:xfrm>
              <a:off x="7498868" y="2977514"/>
              <a:ext cx="449615" cy="589762"/>
              <a:chOff x="1027560" y="1988818"/>
              <a:chExt cx="545969" cy="678181"/>
            </a:xfrm>
          </p:grpSpPr>
          <p:sp>
            <p:nvSpPr>
              <p:cNvPr id="406" name="Cube 405"/>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08"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9"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73" name="Group 272"/>
            <p:cNvGrpSpPr/>
            <p:nvPr/>
          </p:nvGrpSpPr>
          <p:grpSpPr>
            <a:xfrm>
              <a:off x="5623602" y="2962694"/>
              <a:ext cx="449615" cy="589762"/>
              <a:chOff x="1027560" y="1988818"/>
              <a:chExt cx="545969" cy="678181"/>
            </a:xfrm>
          </p:grpSpPr>
          <p:sp>
            <p:nvSpPr>
              <p:cNvPr id="402" name="Cube 401"/>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04"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5"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74" name="Group 273"/>
            <p:cNvGrpSpPr/>
            <p:nvPr/>
          </p:nvGrpSpPr>
          <p:grpSpPr>
            <a:xfrm>
              <a:off x="4821965" y="5247109"/>
              <a:ext cx="775546" cy="436881"/>
              <a:chOff x="457200" y="4457617"/>
              <a:chExt cx="1085821" cy="427364"/>
            </a:xfrm>
          </p:grpSpPr>
          <p:cxnSp>
            <p:nvCxnSpPr>
              <p:cNvPr id="393" name="Straight Connector 392"/>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97" name="Group 396"/>
              <p:cNvGrpSpPr/>
              <p:nvPr/>
            </p:nvGrpSpPr>
            <p:grpSpPr>
              <a:xfrm flipH="1">
                <a:off x="1012996" y="4465798"/>
                <a:ext cx="530025" cy="419183"/>
                <a:chOff x="609600" y="4610017"/>
                <a:chExt cx="530025" cy="419183"/>
              </a:xfrm>
            </p:grpSpPr>
            <p:cxnSp>
              <p:nvCxnSpPr>
                <p:cNvPr id="398" name="Straight Connector 397"/>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75" name="Group 274"/>
            <p:cNvGrpSpPr/>
            <p:nvPr/>
          </p:nvGrpSpPr>
          <p:grpSpPr>
            <a:xfrm>
              <a:off x="5837237" y="5247691"/>
              <a:ext cx="775546" cy="436881"/>
              <a:chOff x="457200" y="4457617"/>
              <a:chExt cx="1085821" cy="427364"/>
            </a:xfrm>
          </p:grpSpPr>
          <p:cxnSp>
            <p:nvCxnSpPr>
              <p:cNvPr id="384" name="Straight Connector 383"/>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88" name="Group 387"/>
              <p:cNvGrpSpPr/>
              <p:nvPr/>
            </p:nvGrpSpPr>
            <p:grpSpPr>
              <a:xfrm flipH="1">
                <a:off x="1012996" y="4465798"/>
                <a:ext cx="530025" cy="419183"/>
                <a:chOff x="609600" y="4610017"/>
                <a:chExt cx="530025" cy="419183"/>
              </a:xfrm>
            </p:grpSpPr>
            <p:cxnSp>
              <p:nvCxnSpPr>
                <p:cNvPr id="389" name="Straight Connector 388"/>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76" name="Group 275"/>
            <p:cNvGrpSpPr/>
            <p:nvPr/>
          </p:nvGrpSpPr>
          <p:grpSpPr>
            <a:xfrm>
              <a:off x="6844354" y="5247691"/>
              <a:ext cx="775546" cy="436881"/>
              <a:chOff x="457200" y="4457617"/>
              <a:chExt cx="1085821" cy="427364"/>
            </a:xfrm>
          </p:grpSpPr>
          <p:cxnSp>
            <p:nvCxnSpPr>
              <p:cNvPr id="375" name="Straight Connector 374"/>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79" name="Group 378"/>
              <p:cNvGrpSpPr/>
              <p:nvPr/>
            </p:nvGrpSpPr>
            <p:grpSpPr>
              <a:xfrm flipH="1">
                <a:off x="1012996" y="4465798"/>
                <a:ext cx="530025" cy="419183"/>
                <a:chOff x="609600" y="4610017"/>
                <a:chExt cx="530025" cy="419183"/>
              </a:xfrm>
            </p:grpSpPr>
            <p:cxnSp>
              <p:nvCxnSpPr>
                <p:cNvPr id="380" name="Straight Connector 379"/>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77" name="Group 276"/>
            <p:cNvGrpSpPr/>
            <p:nvPr/>
          </p:nvGrpSpPr>
          <p:grpSpPr>
            <a:xfrm>
              <a:off x="7922899" y="5237468"/>
              <a:ext cx="775546" cy="436881"/>
              <a:chOff x="457200" y="4457617"/>
              <a:chExt cx="1085821" cy="427364"/>
            </a:xfrm>
          </p:grpSpPr>
          <p:cxnSp>
            <p:nvCxnSpPr>
              <p:cNvPr id="366" name="Straight Connector 365"/>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70" name="Group 369"/>
              <p:cNvGrpSpPr/>
              <p:nvPr/>
            </p:nvGrpSpPr>
            <p:grpSpPr>
              <a:xfrm flipH="1">
                <a:off x="1012996" y="4465798"/>
                <a:ext cx="530025" cy="419183"/>
                <a:chOff x="609600" y="4610017"/>
                <a:chExt cx="530025" cy="419183"/>
              </a:xfrm>
            </p:grpSpPr>
            <p:cxnSp>
              <p:nvCxnSpPr>
                <p:cNvPr id="371" name="Straight Connector 370"/>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78" name="Group 277"/>
            <p:cNvGrpSpPr/>
            <p:nvPr/>
          </p:nvGrpSpPr>
          <p:grpSpPr>
            <a:xfrm>
              <a:off x="4864778" y="5044148"/>
              <a:ext cx="698684" cy="211325"/>
              <a:chOff x="5220661" y="3675707"/>
              <a:chExt cx="978209" cy="243008"/>
            </a:xfrm>
          </p:grpSpPr>
          <p:sp>
            <p:nvSpPr>
              <p:cNvPr id="345" name="Rectangle 34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4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79" name="Group 278"/>
            <p:cNvGrpSpPr/>
            <p:nvPr/>
          </p:nvGrpSpPr>
          <p:grpSpPr>
            <a:xfrm>
              <a:off x="5880007" y="5044148"/>
              <a:ext cx="698684" cy="211325"/>
              <a:chOff x="5220661" y="3675707"/>
              <a:chExt cx="978209" cy="243008"/>
            </a:xfrm>
          </p:grpSpPr>
          <p:sp>
            <p:nvSpPr>
              <p:cNvPr id="324" name="Rectangle 32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2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0" name="Group 279"/>
            <p:cNvGrpSpPr/>
            <p:nvPr/>
          </p:nvGrpSpPr>
          <p:grpSpPr>
            <a:xfrm>
              <a:off x="6887731" y="5051532"/>
              <a:ext cx="698684" cy="211325"/>
              <a:chOff x="5220661" y="3675707"/>
              <a:chExt cx="978209" cy="243008"/>
            </a:xfrm>
          </p:grpSpPr>
          <p:sp>
            <p:nvSpPr>
              <p:cNvPr id="303" name="Rectangle 30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0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1" name="Group 280"/>
            <p:cNvGrpSpPr/>
            <p:nvPr/>
          </p:nvGrpSpPr>
          <p:grpSpPr>
            <a:xfrm>
              <a:off x="7967044" y="5044148"/>
              <a:ext cx="698684" cy="211325"/>
              <a:chOff x="5220661" y="3675707"/>
              <a:chExt cx="978209" cy="243008"/>
            </a:xfrm>
          </p:grpSpPr>
          <p:sp>
            <p:nvSpPr>
              <p:cNvPr id="282" name="Rectangle 28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8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8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3"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4"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5"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6"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8"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299"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0"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1"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02" name="Picture 8" descr="Ethernet Network Connector Rj-45 Lan Female Clip A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506" name="Freeform 505"/>
          <p:cNvSpPr/>
          <p:nvPr/>
        </p:nvSpPr>
        <p:spPr>
          <a:xfrm>
            <a:off x="4710678" y="3864040"/>
            <a:ext cx="3579606" cy="2581884"/>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9606" h="2581884">
                <a:moveTo>
                  <a:pt x="31109" y="2581884"/>
                </a:moveTo>
                <a:cubicBezTo>
                  <a:pt x="6212" y="2255959"/>
                  <a:pt x="-45614" y="2132208"/>
                  <a:pt x="87191" y="1703698"/>
                </a:cubicBezTo>
                <a:cubicBezTo>
                  <a:pt x="219996" y="1275188"/>
                  <a:pt x="569183" y="133990"/>
                  <a:pt x="827940" y="10825"/>
                </a:cubicBezTo>
                <a:cubicBezTo>
                  <a:pt x="1086697" y="-112340"/>
                  <a:pt x="2256398" y="850680"/>
                  <a:pt x="2706535" y="1117108"/>
                </a:cubicBezTo>
                <a:cubicBezTo>
                  <a:pt x="3156673" y="1383536"/>
                  <a:pt x="3329589" y="1358912"/>
                  <a:pt x="3528765" y="1609391"/>
                </a:cubicBezTo>
                <a:cubicBezTo>
                  <a:pt x="3727941" y="1859870"/>
                  <a:pt x="3269986" y="2320842"/>
                  <a:pt x="3380891" y="2581884"/>
                </a:cubicBezTo>
              </a:path>
            </a:pathLst>
          </a:custGeom>
          <a:ln w="101600">
            <a:solidFill>
              <a:schemeClr val="accent3"/>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07" name="Freeform 506"/>
          <p:cNvSpPr/>
          <p:nvPr/>
        </p:nvSpPr>
        <p:spPr>
          <a:xfrm>
            <a:off x="5854509" y="3866665"/>
            <a:ext cx="2758779" cy="2525218"/>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 name="connsiteX0" fmla="*/ 31109 w 3579606"/>
              <a:gd name="connsiteY0" fmla="*/ 2586100 h 2586100"/>
              <a:gd name="connsiteX1" fmla="*/ 87191 w 3579606"/>
              <a:gd name="connsiteY1" fmla="*/ 1707914 h 2586100"/>
              <a:gd name="connsiteX2" fmla="*/ 827940 w 3579606"/>
              <a:gd name="connsiteY2" fmla="*/ 15041 h 2586100"/>
              <a:gd name="connsiteX3" fmla="*/ 2084235 w 3579606"/>
              <a:gd name="connsiteY3" fmla="*/ 918124 h 2586100"/>
              <a:gd name="connsiteX4" fmla="*/ 3528765 w 3579606"/>
              <a:gd name="connsiteY4" fmla="*/ 1613607 h 2586100"/>
              <a:gd name="connsiteX5" fmla="*/ 3380891 w 3579606"/>
              <a:gd name="connsiteY5" fmla="*/ 2586100 h 2586100"/>
              <a:gd name="connsiteX0" fmla="*/ 94952 w 3643449"/>
              <a:gd name="connsiteY0" fmla="*/ 2486127 h 2486127"/>
              <a:gd name="connsiteX1" fmla="*/ 151034 w 3643449"/>
              <a:gd name="connsiteY1" fmla="*/ 1607941 h 2486127"/>
              <a:gd name="connsiteX2" fmla="*/ 1818883 w 3643449"/>
              <a:gd name="connsiteY2" fmla="*/ 16668 h 2486127"/>
              <a:gd name="connsiteX3" fmla="*/ 2148078 w 3643449"/>
              <a:gd name="connsiteY3" fmla="*/ 818151 h 2486127"/>
              <a:gd name="connsiteX4" fmla="*/ 3592608 w 3643449"/>
              <a:gd name="connsiteY4" fmla="*/ 1513634 h 2486127"/>
              <a:gd name="connsiteX5" fmla="*/ 3444734 w 3643449"/>
              <a:gd name="connsiteY5" fmla="*/ 2486127 h 2486127"/>
              <a:gd name="connsiteX0" fmla="*/ 95866 w 3644363"/>
              <a:gd name="connsiteY0" fmla="*/ 2511088 h 2511088"/>
              <a:gd name="connsiteX1" fmla="*/ 151948 w 3644363"/>
              <a:gd name="connsiteY1" fmla="*/ 1632902 h 2511088"/>
              <a:gd name="connsiteX2" fmla="*/ 1832497 w 3644363"/>
              <a:gd name="connsiteY2" fmla="*/ 16229 h 2511088"/>
              <a:gd name="connsiteX3" fmla="*/ 2148992 w 3644363"/>
              <a:gd name="connsiteY3" fmla="*/ 843112 h 2511088"/>
              <a:gd name="connsiteX4" fmla="*/ 3593522 w 3644363"/>
              <a:gd name="connsiteY4" fmla="*/ 1538595 h 2511088"/>
              <a:gd name="connsiteX5" fmla="*/ 3445648 w 3644363"/>
              <a:gd name="connsiteY5" fmla="*/ 2511088 h 2511088"/>
              <a:gd name="connsiteX0" fmla="*/ 95866 w 3644363"/>
              <a:gd name="connsiteY0" fmla="*/ 2500961 h 2500961"/>
              <a:gd name="connsiteX1" fmla="*/ 151948 w 3644363"/>
              <a:gd name="connsiteY1" fmla="*/ 1622775 h 2500961"/>
              <a:gd name="connsiteX2" fmla="*/ 1832497 w 3644363"/>
              <a:gd name="connsiteY2" fmla="*/ 6102 h 2500961"/>
              <a:gd name="connsiteX3" fmla="*/ 2326792 w 3644363"/>
              <a:gd name="connsiteY3" fmla="*/ 1086985 h 2500961"/>
              <a:gd name="connsiteX4" fmla="*/ 3593522 w 3644363"/>
              <a:gd name="connsiteY4" fmla="*/ 1528468 h 2500961"/>
              <a:gd name="connsiteX5" fmla="*/ 3445648 w 3644363"/>
              <a:gd name="connsiteY5" fmla="*/ 2500961 h 2500961"/>
              <a:gd name="connsiteX0" fmla="*/ 95866 w 3644363"/>
              <a:gd name="connsiteY0" fmla="*/ 2532365 h 2532365"/>
              <a:gd name="connsiteX1" fmla="*/ 151948 w 3644363"/>
              <a:gd name="connsiteY1" fmla="*/ 1654179 h 2532365"/>
              <a:gd name="connsiteX2" fmla="*/ 1832497 w 3644363"/>
              <a:gd name="connsiteY2" fmla="*/ 37506 h 2532365"/>
              <a:gd name="connsiteX3" fmla="*/ 2326792 w 3644363"/>
              <a:gd name="connsiteY3" fmla="*/ 1118389 h 2532365"/>
              <a:gd name="connsiteX4" fmla="*/ 3593522 w 3644363"/>
              <a:gd name="connsiteY4" fmla="*/ 1559872 h 2532365"/>
              <a:gd name="connsiteX5" fmla="*/ 3445648 w 3644363"/>
              <a:gd name="connsiteY5" fmla="*/ 2532365 h 2532365"/>
              <a:gd name="connsiteX0" fmla="*/ 95866 w 3644363"/>
              <a:gd name="connsiteY0" fmla="*/ 2497008 h 2497008"/>
              <a:gd name="connsiteX1" fmla="*/ 151948 w 3644363"/>
              <a:gd name="connsiteY1" fmla="*/ 1618822 h 2497008"/>
              <a:gd name="connsiteX2" fmla="*/ 1832497 w 3644363"/>
              <a:gd name="connsiteY2" fmla="*/ 2149 h 2497008"/>
              <a:gd name="connsiteX3" fmla="*/ 2326792 w 3644363"/>
              <a:gd name="connsiteY3" fmla="*/ 1083032 h 2497008"/>
              <a:gd name="connsiteX4" fmla="*/ 3593522 w 3644363"/>
              <a:gd name="connsiteY4" fmla="*/ 1524515 h 2497008"/>
              <a:gd name="connsiteX5" fmla="*/ 3445648 w 3644363"/>
              <a:gd name="connsiteY5" fmla="*/ 2497008 h 2497008"/>
              <a:gd name="connsiteX0" fmla="*/ 95866 w 3445648"/>
              <a:gd name="connsiteY0" fmla="*/ 2497461 h 2497461"/>
              <a:gd name="connsiteX1" fmla="*/ 151948 w 3445648"/>
              <a:gd name="connsiteY1" fmla="*/ 1619275 h 2497461"/>
              <a:gd name="connsiteX2" fmla="*/ 1832497 w 3445648"/>
              <a:gd name="connsiteY2" fmla="*/ 2602 h 2497461"/>
              <a:gd name="connsiteX3" fmla="*/ 2326792 w 3445648"/>
              <a:gd name="connsiteY3" fmla="*/ 1083485 h 2497461"/>
              <a:gd name="connsiteX4" fmla="*/ 3445648 w 3445648"/>
              <a:gd name="connsiteY4" fmla="*/ 2497461 h 2497461"/>
              <a:gd name="connsiteX0" fmla="*/ 95866 w 2810648"/>
              <a:gd name="connsiteY0" fmla="*/ 2497520 h 2599120"/>
              <a:gd name="connsiteX1" fmla="*/ 151948 w 2810648"/>
              <a:gd name="connsiteY1" fmla="*/ 1619334 h 2599120"/>
              <a:gd name="connsiteX2" fmla="*/ 1832497 w 2810648"/>
              <a:gd name="connsiteY2" fmla="*/ 2661 h 2599120"/>
              <a:gd name="connsiteX3" fmla="*/ 2326792 w 2810648"/>
              <a:gd name="connsiteY3" fmla="*/ 1083544 h 2599120"/>
              <a:gd name="connsiteX4" fmla="*/ 2810648 w 2810648"/>
              <a:gd name="connsiteY4" fmla="*/ 2599120 h 2599120"/>
              <a:gd name="connsiteX0" fmla="*/ 97695 w 2812477"/>
              <a:gd name="connsiteY0" fmla="*/ 2522846 h 2624446"/>
              <a:gd name="connsiteX1" fmla="*/ 153777 w 2812477"/>
              <a:gd name="connsiteY1" fmla="*/ 1644660 h 2624446"/>
              <a:gd name="connsiteX2" fmla="*/ 1859726 w 2812477"/>
              <a:gd name="connsiteY2" fmla="*/ 2587 h 2624446"/>
              <a:gd name="connsiteX3" fmla="*/ 2328621 w 2812477"/>
              <a:gd name="connsiteY3" fmla="*/ 1108870 h 2624446"/>
              <a:gd name="connsiteX4" fmla="*/ 2812477 w 2812477"/>
              <a:gd name="connsiteY4" fmla="*/ 2624446 h 2624446"/>
              <a:gd name="connsiteX0" fmla="*/ 97695 w 2812477"/>
              <a:gd name="connsiteY0" fmla="*/ 2531940 h 2633540"/>
              <a:gd name="connsiteX1" fmla="*/ 153777 w 2812477"/>
              <a:gd name="connsiteY1" fmla="*/ 1653754 h 2633540"/>
              <a:gd name="connsiteX2" fmla="*/ 1859726 w 2812477"/>
              <a:gd name="connsiteY2" fmla="*/ 11681 h 2633540"/>
              <a:gd name="connsiteX3" fmla="*/ 2328621 w 2812477"/>
              <a:gd name="connsiteY3" fmla="*/ 1117964 h 2633540"/>
              <a:gd name="connsiteX4" fmla="*/ 2812477 w 2812477"/>
              <a:gd name="connsiteY4" fmla="*/ 2633540 h 2633540"/>
              <a:gd name="connsiteX0" fmla="*/ 97695 w 2812477"/>
              <a:gd name="connsiteY0" fmla="*/ 2531940 h 2531940"/>
              <a:gd name="connsiteX1" fmla="*/ 153777 w 2812477"/>
              <a:gd name="connsiteY1" fmla="*/ 1653754 h 2531940"/>
              <a:gd name="connsiteX2" fmla="*/ 1859726 w 2812477"/>
              <a:gd name="connsiteY2" fmla="*/ 11681 h 2531940"/>
              <a:gd name="connsiteX3" fmla="*/ 2328621 w 2812477"/>
              <a:gd name="connsiteY3" fmla="*/ 1117964 h 2531940"/>
              <a:gd name="connsiteX4" fmla="*/ 2812477 w 2812477"/>
              <a:gd name="connsiteY4" fmla="*/ 2379540 h 2531940"/>
              <a:gd name="connsiteX0" fmla="*/ 13415 w 2728197"/>
              <a:gd name="connsiteY0" fmla="*/ 2522524 h 2522524"/>
              <a:gd name="connsiteX1" fmla="*/ 259997 w 2728197"/>
              <a:gd name="connsiteY1" fmla="*/ 1403038 h 2522524"/>
              <a:gd name="connsiteX2" fmla="*/ 1775446 w 2728197"/>
              <a:gd name="connsiteY2" fmla="*/ 2265 h 2522524"/>
              <a:gd name="connsiteX3" fmla="*/ 2244341 w 2728197"/>
              <a:gd name="connsiteY3" fmla="*/ 1108548 h 2522524"/>
              <a:gd name="connsiteX4" fmla="*/ 2728197 w 2728197"/>
              <a:gd name="connsiteY4" fmla="*/ 2370124 h 2522524"/>
              <a:gd name="connsiteX0" fmla="*/ 66870 w 2781652"/>
              <a:gd name="connsiteY0" fmla="*/ 2524209 h 2524209"/>
              <a:gd name="connsiteX1" fmla="*/ 173752 w 2781652"/>
              <a:gd name="connsiteY1" fmla="*/ 1506323 h 2524209"/>
              <a:gd name="connsiteX2" fmla="*/ 1828901 w 2781652"/>
              <a:gd name="connsiteY2" fmla="*/ 3950 h 2524209"/>
              <a:gd name="connsiteX3" fmla="*/ 2297796 w 2781652"/>
              <a:gd name="connsiteY3" fmla="*/ 1110233 h 2524209"/>
              <a:gd name="connsiteX4" fmla="*/ 2781652 w 2781652"/>
              <a:gd name="connsiteY4" fmla="*/ 2371809 h 2524209"/>
              <a:gd name="connsiteX0" fmla="*/ 158052 w 2872834"/>
              <a:gd name="connsiteY0" fmla="*/ 2524209 h 2524209"/>
              <a:gd name="connsiteX1" fmla="*/ 264934 w 2872834"/>
              <a:gd name="connsiteY1" fmla="*/ 1506323 h 2524209"/>
              <a:gd name="connsiteX2" fmla="*/ 1920083 w 2872834"/>
              <a:gd name="connsiteY2" fmla="*/ 3950 h 2524209"/>
              <a:gd name="connsiteX3" fmla="*/ 2388978 w 2872834"/>
              <a:gd name="connsiteY3" fmla="*/ 1110233 h 2524209"/>
              <a:gd name="connsiteX4" fmla="*/ 2872834 w 2872834"/>
              <a:gd name="connsiteY4" fmla="*/ 2371809 h 2524209"/>
              <a:gd name="connsiteX0" fmla="*/ 1582 w 2716364"/>
              <a:gd name="connsiteY0" fmla="*/ 2522790 h 2522790"/>
              <a:gd name="connsiteX1" fmla="*/ 756164 w 2716364"/>
              <a:gd name="connsiteY1" fmla="*/ 869904 h 2522790"/>
              <a:gd name="connsiteX2" fmla="*/ 1763613 w 2716364"/>
              <a:gd name="connsiteY2" fmla="*/ 2531 h 2522790"/>
              <a:gd name="connsiteX3" fmla="*/ 2232508 w 2716364"/>
              <a:gd name="connsiteY3" fmla="*/ 1108814 h 2522790"/>
              <a:gd name="connsiteX4" fmla="*/ 2716364 w 2716364"/>
              <a:gd name="connsiteY4" fmla="*/ 2370390 h 2522790"/>
              <a:gd name="connsiteX0" fmla="*/ 10428 w 2725210"/>
              <a:gd name="connsiteY0" fmla="*/ 2520260 h 2520260"/>
              <a:gd name="connsiteX1" fmla="*/ 472910 w 2725210"/>
              <a:gd name="connsiteY1" fmla="*/ 1108674 h 2520260"/>
              <a:gd name="connsiteX2" fmla="*/ 1772459 w 2725210"/>
              <a:gd name="connsiteY2" fmla="*/ 1 h 2520260"/>
              <a:gd name="connsiteX3" fmla="*/ 2241354 w 2725210"/>
              <a:gd name="connsiteY3" fmla="*/ 1106284 h 2520260"/>
              <a:gd name="connsiteX4" fmla="*/ 2725210 w 2725210"/>
              <a:gd name="connsiteY4" fmla="*/ 2367860 h 2520260"/>
              <a:gd name="connsiteX0" fmla="*/ 43997 w 2758779"/>
              <a:gd name="connsiteY0" fmla="*/ 2521268 h 2521268"/>
              <a:gd name="connsiteX1" fmla="*/ 366779 w 2758779"/>
              <a:gd name="connsiteY1" fmla="*/ 1300182 h 2521268"/>
              <a:gd name="connsiteX2" fmla="*/ 1806028 w 2758779"/>
              <a:gd name="connsiteY2" fmla="*/ 1009 h 2521268"/>
              <a:gd name="connsiteX3" fmla="*/ 2274923 w 2758779"/>
              <a:gd name="connsiteY3" fmla="*/ 1107292 h 2521268"/>
              <a:gd name="connsiteX4" fmla="*/ 2758779 w 2758779"/>
              <a:gd name="connsiteY4" fmla="*/ 2368868 h 2521268"/>
              <a:gd name="connsiteX0" fmla="*/ 43997 w 2758779"/>
              <a:gd name="connsiteY0" fmla="*/ 2527043 h 2527043"/>
              <a:gd name="connsiteX1" fmla="*/ 366779 w 2758779"/>
              <a:gd name="connsiteY1" fmla="*/ 1305957 h 2527043"/>
              <a:gd name="connsiteX2" fmla="*/ 1806028 w 2758779"/>
              <a:gd name="connsiteY2" fmla="*/ 6784 h 2527043"/>
              <a:gd name="connsiteX3" fmla="*/ 2274923 w 2758779"/>
              <a:gd name="connsiteY3" fmla="*/ 1113067 h 2527043"/>
              <a:gd name="connsiteX4" fmla="*/ 2758779 w 2758779"/>
              <a:gd name="connsiteY4" fmla="*/ 2374643 h 2527043"/>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5218 h 2525218"/>
              <a:gd name="connsiteX1" fmla="*/ 366779 w 2758779"/>
              <a:gd name="connsiteY1" fmla="*/ 1304132 h 2525218"/>
              <a:gd name="connsiteX2" fmla="*/ 1806028 w 2758779"/>
              <a:gd name="connsiteY2" fmla="*/ 4959 h 2525218"/>
              <a:gd name="connsiteX3" fmla="*/ 2363823 w 2758779"/>
              <a:gd name="connsiteY3" fmla="*/ 1403342 h 2525218"/>
              <a:gd name="connsiteX4" fmla="*/ 2758779 w 2758779"/>
              <a:gd name="connsiteY4" fmla="*/ 2372818 h 252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779" h="2525218">
                <a:moveTo>
                  <a:pt x="43997" y="2525218"/>
                </a:moveTo>
                <a:cubicBezTo>
                  <a:pt x="19100" y="2199293"/>
                  <a:pt x="-142793" y="1774975"/>
                  <a:pt x="366779" y="1304132"/>
                </a:cubicBezTo>
                <a:cubicBezTo>
                  <a:pt x="876351" y="833289"/>
                  <a:pt x="1663687" y="-75076"/>
                  <a:pt x="1806028" y="4959"/>
                </a:cubicBezTo>
                <a:cubicBezTo>
                  <a:pt x="1948369" y="84994"/>
                  <a:pt x="2078031" y="780099"/>
                  <a:pt x="2363823" y="1403342"/>
                </a:cubicBezTo>
                <a:cubicBezTo>
                  <a:pt x="2522615" y="1797985"/>
                  <a:pt x="2525684" y="2078240"/>
                  <a:pt x="2758779" y="2372818"/>
                </a:cubicBezTo>
              </a:path>
            </a:pathLst>
          </a:custGeom>
          <a:ln w="101600">
            <a:solidFill>
              <a:schemeClr val="accent2"/>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163"/>
          <p:cNvSpPr/>
          <p:nvPr/>
        </p:nvSpPr>
        <p:spPr>
          <a:xfrm>
            <a:off x="6956329" y="3886200"/>
            <a:ext cx="1441248" cy="2634683"/>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 name="connsiteX0" fmla="*/ 31109 w 3579606"/>
              <a:gd name="connsiteY0" fmla="*/ 2586100 h 2586100"/>
              <a:gd name="connsiteX1" fmla="*/ 87191 w 3579606"/>
              <a:gd name="connsiteY1" fmla="*/ 1707914 h 2586100"/>
              <a:gd name="connsiteX2" fmla="*/ 827940 w 3579606"/>
              <a:gd name="connsiteY2" fmla="*/ 15041 h 2586100"/>
              <a:gd name="connsiteX3" fmla="*/ 2084235 w 3579606"/>
              <a:gd name="connsiteY3" fmla="*/ 918124 h 2586100"/>
              <a:gd name="connsiteX4" fmla="*/ 3528765 w 3579606"/>
              <a:gd name="connsiteY4" fmla="*/ 1613607 h 2586100"/>
              <a:gd name="connsiteX5" fmla="*/ 3380891 w 3579606"/>
              <a:gd name="connsiteY5" fmla="*/ 2586100 h 2586100"/>
              <a:gd name="connsiteX0" fmla="*/ 94952 w 3643449"/>
              <a:gd name="connsiteY0" fmla="*/ 2486127 h 2486127"/>
              <a:gd name="connsiteX1" fmla="*/ 151034 w 3643449"/>
              <a:gd name="connsiteY1" fmla="*/ 1607941 h 2486127"/>
              <a:gd name="connsiteX2" fmla="*/ 1818883 w 3643449"/>
              <a:gd name="connsiteY2" fmla="*/ 16668 h 2486127"/>
              <a:gd name="connsiteX3" fmla="*/ 2148078 w 3643449"/>
              <a:gd name="connsiteY3" fmla="*/ 818151 h 2486127"/>
              <a:gd name="connsiteX4" fmla="*/ 3592608 w 3643449"/>
              <a:gd name="connsiteY4" fmla="*/ 1513634 h 2486127"/>
              <a:gd name="connsiteX5" fmla="*/ 3444734 w 3643449"/>
              <a:gd name="connsiteY5" fmla="*/ 2486127 h 2486127"/>
              <a:gd name="connsiteX0" fmla="*/ 95866 w 3644363"/>
              <a:gd name="connsiteY0" fmla="*/ 2511088 h 2511088"/>
              <a:gd name="connsiteX1" fmla="*/ 151948 w 3644363"/>
              <a:gd name="connsiteY1" fmla="*/ 1632902 h 2511088"/>
              <a:gd name="connsiteX2" fmla="*/ 1832497 w 3644363"/>
              <a:gd name="connsiteY2" fmla="*/ 16229 h 2511088"/>
              <a:gd name="connsiteX3" fmla="*/ 2148992 w 3644363"/>
              <a:gd name="connsiteY3" fmla="*/ 843112 h 2511088"/>
              <a:gd name="connsiteX4" fmla="*/ 3593522 w 3644363"/>
              <a:gd name="connsiteY4" fmla="*/ 1538595 h 2511088"/>
              <a:gd name="connsiteX5" fmla="*/ 3445648 w 3644363"/>
              <a:gd name="connsiteY5" fmla="*/ 2511088 h 2511088"/>
              <a:gd name="connsiteX0" fmla="*/ 95866 w 3644363"/>
              <a:gd name="connsiteY0" fmla="*/ 2500961 h 2500961"/>
              <a:gd name="connsiteX1" fmla="*/ 151948 w 3644363"/>
              <a:gd name="connsiteY1" fmla="*/ 1622775 h 2500961"/>
              <a:gd name="connsiteX2" fmla="*/ 1832497 w 3644363"/>
              <a:gd name="connsiteY2" fmla="*/ 6102 h 2500961"/>
              <a:gd name="connsiteX3" fmla="*/ 2326792 w 3644363"/>
              <a:gd name="connsiteY3" fmla="*/ 1086985 h 2500961"/>
              <a:gd name="connsiteX4" fmla="*/ 3593522 w 3644363"/>
              <a:gd name="connsiteY4" fmla="*/ 1528468 h 2500961"/>
              <a:gd name="connsiteX5" fmla="*/ 3445648 w 3644363"/>
              <a:gd name="connsiteY5" fmla="*/ 2500961 h 2500961"/>
              <a:gd name="connsiteX0" fmla="*/ 95866 w 3644363"/>
              <a:gd name="connsiteY0" fmla="*/ 2532365 h 2532365"/>
              <a:gd name="connsiteX1" fmla="*/ 151948 w 3644363"/>
              <a:gd name="connsiteY1" fmla="*/ 1654179 h 2532365"/>
              <a:gd name="connsiteX2" fmla="*/ 1832497 w 3644363"/>
              <a:gd name="connsiteY2" fmla="*/ 37506 h 2532365"/>
              <a:gd name="connsiteX3" fmla="*/ 2326792 w 3644363"/>
              <a:gd name="connsiteY3" fmla="*/ 1118389 h 2532365"/>
              <a:gd name="connsiteX4" fmla="*/ 3593522 w 3644363"/>
              <a:gd name="connsiteY4" fmla="*/ 1559872 h 2532365"/>
              <a:gd name="connsiteX5" fmla="*/ 3445648 w 3644363"/>
              <a:gd name="connsiteY5" fmla="*/ 2532365 h 2532365"/>
              <a:gd name="connsiteX0" fmla="*/ 95866 w 3644363"/>
              <a:gd name="connsiteY0" fmla="*/ 2497008 h 2497008"/>
              <a:gd name="connsiteX1" fmla="*/ 151948 w 3644363"/>
              <a:gd name="connsiteY1" fmla="*/ 1618822 h 2497008"/>
              <a:gd name="connsiteX2" fmla="*/ 1832497 w 3644363"/>
              <a:gd name="connsiteY2" fmla="*/ 2149 h 2497008"/>
              <a:gd name="connsiteX3" fmla="*/ 2326792 w 3644363"/>
              <a:gd name="connsiteY3" fmla="*/ 1083032 h 2497008"/>
              <a:gd name="connsiteX4" fmla="*/ 3593522 w 3644363"/>
              <a:gd name="connsiteY4" fmla="*/ 1524515 h 2497008"/>
              <a:gd name="connsiteX5" fmla="*/ 3445648 w 3644363"/>
              <a:gd name="connsiteY5" fmla="*/ 2497008 h 2497008"/>
              <a:gd name="connsiteX0" fmla="*/ 95866 w 3445648"/>
              <a:gd name="connsiteY0" fmla="*/ 2497461 h 2497461"/>
              <a:gd name="connsiteX1" fmla="*/ 151948 w 3445648"/>
              <a:gd name="connsiteY1" fmla="*/ 1619275 h 2497461"/>
              <a:gd name="connsiteX2" fmla="*/ 1832497 w 3445648"/>
              <a:gd name="connsiteY2" fmla="*/ 2602 h 2497461"/>
              <a:gd name="connsiteX3" fmla="*/ 2326792 w 3445648"/>
              <a:gd name="connsiteY3" fmla="*/ 1083485 h 2497461"/>
              <a:gd name="connsiteX4" fmla="*/ 3445648 w 3445648"/>
              <a:gd name="connsiteY4" fmla="*/ 2497461 h 2497461"/>
              <a:gd name="connsiteX0" fmla="*/ 95866 w 2810648"/>
              <a:gd name="connsiteY0" fmla="*/ 2497520 h 2599120"/>
              <a:gd name="connsiteX1" fmla="*/ 151948 w 2810648"/>
              <a:gd name="connsiteY1" fmla="*/ 1619334 h 2599120"/>
              <a:gd name="connsiteX2" fmla="*/ 1832497 w 2810648"/>
              <a:gd name="connsiteY2" fmla="*/ 2661 h 2599120"/>
              <a:gd name="connsiteX3" fmla="*/ 2326792 w 2810648"/>
              <a:gd name="connsiteY3" fmla="*/ 1083544 h 2599120"/>
              <a:gd name="connsiteX4" fmla="*/ 2810648 w 2810648"/>
              <a:gd name="connsiteY4" fmla="*/ 2599120 h 2599120"/>
              <a:gd name="connsiteX0" fmla="*/ 97695 w 2812477"/>
              <a:gd name="connsiteY0" fmla="*/ 2522846 h 2624446"/>
              <a:gd name="connsiteX1" fmla="*/ 153777 w 2812477"/>
              <a:gd name="connsiteY1" fmla="*/ 1644660 h 2624446"/>
              <a:gd name="connsiteX2" fmla="*/ 1859726 w 2812477"/>
              <a:gd name="connsiteY2" fmla="*/ 2587 h 2624446"/>
              <a:gd name="connsiteX3" fmla="*/ 2328621 w 2812477"/>
              <a:gd name="connsiteY3" fmla="*/ 1108870 h 2624446"/>
              <a:gd name="connsiteX4" fmla="*/ 2812477 w 2812477"/>
              <a:gd name="connsiteY4" fmla="*/ 2624446 h 2624446"/>
              <a:gd name="connsiteX0" fmla="*/ 97695 w 2812477"/>
              <a:gd name="connsiteY0" fmla="*/ 2531940 h 2633540"/>
              <a:gd name="connsiteX1" fmla="*/ 153777 w 2812477"/>
              <a:gd name="connsiteY1" fmla="*/ 1653754 h 2633540"/>
              <a:gd name="connsiteX2" fmla="*/ 1859726 w 2812477"/>
              <a:gd name="connsiteY2" fmla="*/ 11681 h 2633540"/>
              <a:gd name="connsiteX3" fmla="*/ 2328621 w 2812477"/>
              <a:gd name="connsiteY3" fmla="*/ 1117964 h 2633540"/>
              <a:gd name="connsiteX4" fmla="*/ 2812477 w 2812477"/>
              <a:gd name="connsiteY4" fmla="*/ 2633540 h 2633540"/>
              <a:gd name="connsiteX0" fmla="*/ 97695 w 2812477"/>
              <a:gd name="connsiteY0" fmla="*/ 2531940 h 2531940"/>
              <a:gd name="connsiteX1" fmla="*/ 153777 w 2812477"/>
              <a:gd name="connsiteY1" fmla="*/ 1653754 h 2531940"/>
              <a:gd name="connsiteX2" fmla="*/ 1859726 w 2812477"/>
              <a:gd name="connsiteY2" fmla="*/ 11681 h 2531940"/>
              <a:gd name="connsiteX3" fmla="*/ 2328621 w 2812477"/>
              <a:gd name="connsiteY3" fmla="*/ 1117964 h 2531940"/>
              <a:gd name="connsiteX4" fmla="*/ 2812477 w 2812477"/>
              <a:gd name="connsiteY4" fmla="*/ 2379540 h 2531940"/>
              <a:gd name="connsiteX0" fmla="*/ 13415 w 2728197"/>
              <a:gd name="connsiteY0" fmla="*/ 2522524 h 2522524"/>
              <a:gd name="connsiteX1" fmla="*/ 259997 w 2728197"/>
              <a:gd name="connsiteY1" fmla="*/ 1403038 h 2522524"/>
              <a:gd name="connsiteX2" fmla="*/ 1775446 w 2728197"/>
              <a:gd name="connsiteY2" fmla="*/ 2265 h 2522524"/>
              <a:gd name="connsiteX3" fmla="*/ 2244341 w 2728197"/>
              <a:gd name="connsiteY3" fmla="*/ 1108548 h 2522524"/>
              <a:gd name="connsiteX4" fmla="*/ 2728197 w 2728197"/>
              <a:gd name="connsiteY4" fmla="*/ 2370124 h 2522524"/>
              <a:gd name="connsiteX0" fmla="*/ 66870 w 2781652"/>
              <a:gd name="connsiteY0" fmla="*/ 2524209 h 2524209"/>
              <a:gd name="connsiteX1" fmla="*/ 173752 w 2781652"/>
              <a:gd name="connsiteY1" fmla="*/ 1506323 h 2524209"/>
              <a:gd name="connsiteX2" fmla="*/ 1828901 w 2781652"/>
              <a:gd name="connsiteY2" fmla="*/ 3950 h 2524209"/>
              <a:gd name="connsiteX3" fmla="*/ 2297796 w 2781652"/>
              <a:gd name="connsiteY3" fmla="*/ 1110233 h 2524209"/>
              <a:gd name="connsiteX4" fmla="*/ 2781652 w 2781652"/>
              <a:gd name="connsiteY4" fmla="*/ 2371809 h 2524209"/>
              <a:gd name="connsiteX0" fmla="*/ 158052 w 2872834"/>
              <a:gd name="connsiteY0" fmla="*/ 2524209 h 2524209"/>
              <a:gd name="connsiteX1" fmla="*/ 264934 w 2872834"/>
              <a:gd name="connsiteY1" fmla="*/ 1506323 h 2524209"/>
              <a:gd name="connsiteX2" fmla="*/ 1920083 w 2872834"/>
              <a:gd name="connsiteY2" fmla="*/ 3950 h 2524209"/>
              <a:gd name="connsiteX3" fmla="*/ 2388978 w 2872834"/>
              <a:gd name="connsiteY3" fmla="*/ 1110233 h 2524209"/>
              <a:gd name="connsiteX4" fmla="*/ 2872834 w 2872834"/>
              <a:gd name="connsiteY4" fmla="*/ 2371809 h 2524209"/>
              <a:gd name="connsiteX0" fmla="*/ 1582 w 2716364"/>
              <a:gd name="connsiteY0" fmla="*/ 2522790 h 2522790"/>
              <a:gd name="connsiteX1" fmla="*/ 756164 w 2716364"/>
              <a:gd name="connsiteY1" fmla="*/ 869904 h 2522790"/>
              <a:gd name="connsiteX2" fmla="*/ 1763613 w 2716364"/>
              <a:gd name="connsiteY2" fmla="*/ 2531 h 2522790"/>
              <a:gd name="connsiteX3" fmla="*/ 2232508 w 2716364"/>
              <a:gd name="connsiteY3" fmla="*/ 1108814 h 2522790"/>
              <a:gd name="connsiteX4" fmla="*/ 2716364 w 2716364"/>
              <a:gd name="connsiteY4" fmla="*/ 2370390 h 2522790"/>
              <a:gd name="connsiteX0" fmla="*/ 10428 w 2725210"/>
              <a:gd name="connsiteY0" fmla="*/ 2520260 h 2520260"/>
              <a:gd name="connsiteX1" fmla="*/ 472910 w 2725210"/>
              <a:gd name="connsiteY1" fmla="*/ 1108674 h 2520260"/>
              <a:gd name="connsiteX2" fmla="*/ 1772459 w 2725210"/>
              <a:gd name="connsiteY2" fmla="*/ 1 h 2520260"/>
              <a:gd name="connsiteX3" fmla="*/ 2241354 w 2725210"/>
              <a:gd name="connsiteY3" fmla="*/ 1106284 h 2520260"/>
              <a:gd name="connsiteX4" fmla="*/ 2725210 w 2725210"/>
              <a:gd name="connsiteY4" fmla="*/ 2367860 h 2520260"/>
              <a:gd name="connsiteX0" fmla="*/ 43997 w 2758779"/>
              <a:gd name="connsiteY0" fmla="*/ 2521268 h 2521268"/>
              <a:gd name="connsiteX1" fmla="*/ 366779 w 2758779"/>
              <a:gd name="connsiteY1" fmla="*/ 1300182 h 2521268"/>
              <a:gd name="connsiteX2" fmla="*/ 1806028 w 2758779"/>
              <a:gd name="connsiteY2" fmla="*/ 1009 h 2521268"/>
              <a:gd name="connsiteX3" fmla="*/ 2274923 w 2758779"/>
              <a:gd name="connsiteY3" fmla="*/ 1107292 h 2521268"/>
              <a:gd name="connsiteX4" fmla="*/ 2758779 w 2758779"/>
              <a:gd name="connsiteY4" fmla="*/ 2368868 h 2521268"/>
              <a:gd name="connsiteX0" fmla="*/ 43997 w 2758779"/>
              <a:gd name="connsiteY0" fmla="*/ 2527043 h 2527043"/>
              <a:gd name="connsiteX1" fmla="*/ 366779 w 2758779"/>
              <a:gd name="connsiteY1" fmla="*/ 1305957 h 2527043"/>
              <a:gd name="connsiteX2" fmla="*/ 1806028 w 2758779"/>
              <a:gd name="connsiteY2" fmla="*/ 6784 h 2527043"/>
              <a:gd name="connsiteX3" fmla="*/ 2274923 w 2758779"/>
              <a:gd name="connsiteY3" fmla="*/ 1113067 h 2527043"/>
              <a:gd name="connsiteX4" fmla="*/ 2758779 w 2758779"/>
              <a:gd name="connsiteY4" fmla="*/ 2374643 h 2527043"/>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5218 h 2525218"/>
              <a:gd name="connsiteX1" fmla="*/ 366779 w 2758779"/>
              <a:gd name="connsiteY1" fmla="*/ 1304132 h 2525218"/>
              <a:gd name="connsiteX2" fmla="*/ 1806028 w 2758779"/>
              <a:gd name="connsiteY2" fmla="*/ 4959 h 2525218"/>
              <a:gd name="connsiteX3" fmla="*/ 2363823 w 2758779"/>
              <a:gd name="connsiteY3" fmla="*/ 1403342 h 2525218"/>
              <a:gd name="connsiteX4" fmla="*/ 2758779 w 2758779"/>
              <a:gd name="connsiteY4" fmla="*/ 2372818 h 2525218"/>
              <a:gd name="connsiteX0" fmla="*/ 1856 w 2716638"/>
              <a:gd name="connsiteY0" fmla="*/ 2613557 h 2613557"/>
              <a:gd name="connsiteX1" fmla="*/ 324638 w 2716638"/>
              <a:gd name="connsiteY1" fmla="*/ 1392471 h 2613557"/>
              <a:gd name="connsiteX2" fmla="*/ 697087 w 2716638"/>
              <a:gd name="connsiteY2" fmla="*/ 4398 h 2613557"/>
              <a:gd name="connsiteX3" fmla="*/ 2321682 w 2716638"/>
              <a:gd name="connsiteY3" fmla="*/ 1491681 h 2613557"/>
              <a:gd name="connsiteX4" fmla="*/ 2716638 w 2716638"/>
              <a:gd name="connsiteY4" fmla="*/ 2461157 h 2613557"/>
              <a:gd name="connsiteX0" fmla="*/ 6967 w 2721749"/>
              <a:gd name="connsiteY0" fmla="*/ 2609428 h 2609428"/>
              <a:gd name="connsiteX1" fmla="*/ 139249 w 2721749"/>
              <a:gd name="connsiteY1" fmla="*/ 1375642 h 2609428"/>
              <a:gd name="connsiteX2" fmla="*/ 702198 w 2721749"/>
              <a:gd name="connsiteY2" fmla="*/ 269 h 2609428"/>
              <a:gd name="connsiteX3" fmla="*/ 2326793 w 2721749"/>
              <a:gd name="connsiteY3" fmla="*/ 1487552 h 2609428"/>
              <a:gd name="connsiteX4" fmla="*/ 2721749 w 2721749"/>
              <a:gd name="connsiteY4" fmla="*/ 2457028 h 2609428"/>
              <a:gd name="connsiteX0" fmla="*/ 9998 w 2724780"/>
              <a:gd name="connsiteY0" fmla="*/ 2571337 h 2571337"/>
              <a:gd name="connsiteX1" fmla="*/ 142280 w 2724780"/>
              <a:gd name="connsiteY1" fmla="*/ 1337551 h 2571337"/>
              <a:gd name="connsiteX2" fmla="*/ 870329 w 2724780"/>
              <a:gd name="connsiteY2" fmla="*/ 278 h 2571337"/>
              <a:gd name="connsiteX3" fmla="*/ 2329824 w 2724780"/>
              <a:gd name="connsiteY3" fmla="*/ 1449461 h 2571337"/>
              <a:gd name="connsiteX4" fmla="*/ 2724780 w 2724780"/>
              <a:gd name="connsiteY4" fmla="*/ 2418937 h 2571337"/>
              <a:gd name="connsiteX0" fmla="*/ 7742 w 2722524"/>
              <a:gd name="connsiteY0" fmla="*/ 2672913 h 2672913"/>
              <a:gd name="connsiteX1" fmla="*/ 140024 w 2722524"/>
              <a:gd name="connsiteY1" fmla="*/ 1439127 h 2672913"/>
              <a:gd name="connsiteX2" fmla="*/ 753773 w 2722524"/>
              <a:gd name="connsiteY2" fmla="*/ 254 h 2672913"/>
              <a:gd name="connsiteX3" fmla="*/ 2327568 w 2722524"/>
              <a:gd name="connsiteY3" fmla="*/ 1551037 h 2672913"/>
              <a:gd name="connsiteX4" fmla="*/ 2722524 w 2722524"/>
              <a:gd name="connsiteY4" fmla="*/ 2520513 h 2672913"/>
              <a:gd name="connsiteX0" fmla="*/ 7742 w 2722524"/>
              <a:gd name="connsiteY0" fmla="*/ 2718815 h 2718815"/>
              <a:gd name="connsiteX1" fmla="*/ 140024 w 2722524"/>
              <a:gd name="connsiteY1" fmla="*/ 1485029 h 2718815"/>
              <a:gd name="connsiteX2" fmla="*/ 753773 w 2722524"/>
              <a:gd name="connsiteY2" fmla="*/ 46156 h 2718815"/>
              <a:gd name="connsiteX3" fmla="*/ 2327568 w 2722524"/>
              <a:gd name="connsiteY3" fmla="*/ 1596939 h 2718815"/>
              <a:gd name="connsiteX4" fmla="*/ 2722524 w 2722524"/>
              <a:gd name="connsiteY4" fmla="*/ 2566415 h 2718815"/>
              <a:gd name="connsiteX0" fmla="*/ 7742 w 2722524"/>
              <a:gd name="connsiteY0" fmla="*/ 2675367 h 2675367"/>
              <a:gd name="connsiteX1" fmla="*/ 140024 w 2722524"/>
              <a:gd name="connsiteY1" fmla="*/ 1441581 h 2675367"/>
              <a:gd name="connsiteX2" fmla="*/ 753773 w 2722524"/>
              <a:gd name="connsiteY2" fmla="*/ 2708 h 2675367"/>
              <a:gd name="connsiteX3" fmla="*/ 1387768 w 2722524"/>
              <a:gd name="connsiteY3" fmla="*/ 1820191 h 2675367"/>
              <a:gd name="connsiteX4" fmla="*/ 2722524 w 2722524"/>
              <a:gd name="connsiteY4" fmla="*/ 2522967 h 2675367"/>
              <a:gd name="connsiteX0" fmla="*/ 7742 w 2722524"/>
              <a:gd name="connsiteY0" fmla="*/ 2682890 h 2682890"/>
              <a:gd name="connsiteX1" fmla="*/ 140024 w 2722524"/>
              <a:gd name="connsiteY1" fmla="*/ 1449104 h 2682890"/>
              <a:gd name="connsiteX2" fmla="*/ 753773 w 2722524"/>
              <a:gd name="connsiteY2" fmla="*/ 10231 h 2682890"/>
              <a:gd name="connsiteX3" fmla="*/ 1387768 w 2722524"/>
              <a:gd name="connsiteY3" fmla="*/ 1827714 h 2682890"/>
              <a:gd name="connsiteX4" fmla="*/ 2722524 w 2722524"/>
              <a:gd name="connsiteY4" fmla="*/ 2530490 h 2682890"/>
              <a:gd name="connsiteX0" fmla="*/ 7742 w 2722524"/>
              <a:gd name="connsiteY0" fmla="*/ 2679230 h 2679230"/>
              <a:gd name="connsiteX1" fmla="*/ 140024 w 2722524"/>
              <a:gd name="connsiteY1" fmla="*/ 1445444 h 2679230"/>
              <a:gd name="connsiteX2" fmla="*/ 753773 w 2722524"/>
              <a:gd name="connsiteY2" fmla="*/ 6571 h 2679230"/>
              <a:gd name="connsiteX3" fmla="*/ 1387768 w 2722524"/>
              <a:gd name="connsiteY3" fmla="*/ 1824054 h 2679230"/>
              <a:gd name="connsiteX4" fmla="*/ 2722524 w 2722524"/>
              <a:gd name="connsiteY4" fmla="*/ 2526830 h 2679230"/>
              <a:gd name="connsiteX0" fmla="*/ 7742 w 1407205"/>
              <a:gd name="connsiteY0" fmla="*/ 2679230 h 2679230"/>
              <a:gd name="connsiteX1" fmla="*/ 140024 w 1407205"/>
              <a:gd name="connsiteY1" fmla="*/ 1445444 h 2679230"/>
              <a:gd name="connsiteX2" fmla="*/ 753773 w 1407205"/>
              <a:gd name="connsiteY2" fmla="*/ 6571 h 2679230"/>
              <a:gd name="connsiteX3" fmla="*/ 1387768 w 1407205"/>
              <a:gd name="connsiteY3" fmla="*/ 1824054 h 2679230"/>
              <a:gd name="connsiteX4" fmla="*/ 906424 w 1407205"/>
              <a:gd name="connsiteY4" fmla="*/ 2399830 h 2679230"/>
              <a:gd name="connsiteX0" fmla="*/ 7742 w 1438847"/>
              <a:gd name="connsiteY0" fmla="*/ 2679230 h 2679230"/>
              <a:gd name="connsiteX1" fmla="*/ 140024 w 1438847"/>
              <a:gd name="connsiteY1" fmla="*/ 1445444 h 2679230"/>
              <a:gd name="connsiteX2" fmla="*/ 753773 w 1438847"/>
              <a:gd name="connsiteY2" fmla="*/ 6571 h 2679230"/>
              <a:gd name="connsiteX3" fmla="*/ 1387768 w 1438847"/>
              <a:gd name="connsiteY3" fmla="*/ 1824054 h 2679230"/>
              <a:gd name="connsiteX4" fmla="*/ 906424 w 1438847"/>
              <a:gd name="connsiteY4" fmla="*/ 2399830 h 2679230"/>
              <a:gd name="connsiteX0" fmla="*/ 7742 w 1427607"/>
              <a:gd name="connsiteY0" fmla="*/ 2679230 h 2679230"/>
              <a:gd name="connsiteX1" fmla="*/ 140024 w 1427607"/>
              <a:gd name="connsiteY1" fmla="*/ 1445444 h 2679230"/>
              <a:gd name="connsiteX2" fmla="*/ 753773 w 1427607"/>
              <a:gd name="connsiteY2" fmla="*/ 6571 h 2679230"/>
              <a:gd name="connsiteX3" fmla="*/ 1387768 w 1427607"/>
              <a:gd name="connsiteY3" fmla="*/ 1824054 h 2679230"/>
              <a:gd name="connsiteX4" fmla="*/ 792124 w 1427607"/>
              <a:gd name="connsiteY4" fmla="*/ 2425230 h 2679230"/>
              <a:gd name="connsiteX0" fmla="*/ 7742 w 1387768"/>
              <a:gd name="connsiteY0" fmla="*/ 2679230 h 2679230"/>
              <a:gd name="connsiteX1" fmla="*/ 140024 w 1387768"/>
              <a:gd name="connsiteY1" fmla="*/ 1445444 h 2679230"/>
              <a:gd name="connsiteX2" fmla="*/ 753773 w 1387768"/>
              <a:gd name="connsiteY2" fmla="*/ 6571 h 2679230"/>
              <a:gd name="connsiteX3" fmla="*/ 1387768 w 1387768"/>
              <a:gd name="connsiteY3" fmla="*/ 1824054 h 2679230"/>
              <a:gd name="connsiteX4" fmla="*/ 792124 w 1387768"/>
              <a:gd name="connsiteY4" fmla="*/ 2425230 h 2679230"/>
              <a:gd name="connsiteX0" fmla="*/ 7742 w 1362368"/>
              <a:gd name="connsiteY0" fmla="*/ 2674871 h 2674871"/>
              <a:gd name="connsiteX1" fmla="*/ 140024 w 1362368"/>
              <a:gd name="connsiteY1" fmla="*/ 1441085 h 2674871"/>
              <a:gd name="connsiteX2" fmla="*/ 753773 w 1362368"/>
              <a:gd name="connsiteY2" fmla="*/ 2212 h 2674871"/>
              <a:gd name="connsiteX3" fmla="*/ 1362368 w 1362368"/>
              <a:gd name="connsiteY3" fmla="*/ 1781595 h 2674871"/>
              <a:gd name="connsiteX4" fmla="*/ 792124 w 1362368"/>
              <a:gd name="connsiteY4" fmla="*/ 2420871 h 2674871"/>
              <a:gd name="connsiteX0" fmla="*/ 7742 w 812000"/>
              <a:gd name="connsiteY0" fmla="*/ 2688328 h 2688328"/>
              <a:gd name="connsiteX1" fmla="*/ 140024 w 812000"/>
              <a:gd name="connsiteY1" fmla="*/ 1454542 h 2688328"/>
              <a:gd name="connsiteX2" fmla="*/ 753773 w 812000"/>
              <a:gd name="connsiteY2" fmla="*/ 15669 h 2688328"/>
              <a:gd name="connsiteX3" fmla="*/ 792124 w 812000"/>
              <a:gd name="connsiteY3" fmla="*/ 2434328 h 2688328"/>
              <a:gd name="connsiteX0" fmla="*/ 7742 w 1427124"/>
              <a:gd name="connsiteY0" fmla="*/ 2687260 h 2687260"/>
              <a:gd name="connsiteX1" fmla="*/ 140024 w 1427124"/>
              <a:gd name="connsiteY1" fmla="*/ 1453474 h 2687260"/>
              <a:gd name="connsiteX2" fmla="*/ 753773 w 1427124"/>
              <a:gd name="connsiteY2" fmla="*/ 14601 h 2687260"/>
              <a:gd name="connsiteX3" fmla="*/ 1427124 w 1427124"/>
              <a:gd name="connsiteY3" fmla="*/ 2395160 h 2687260"/>
              <a:gd name="connsiteX0" fmla="*/ 7742 w 1427124"/>
              <a:gd name="connsiteY0" fmla="*/ 2694502 h 2694502"/>
              <a:gd name="connsiteX1" fmla="*/ 140024 w 1427124"/>
              <a:gd name="connsiteY1" fmla="*/ 1460716 h 2694502"/>
              <a:gd name="connsiteX2" fmla="*/ 753773 w 1427124"/>
              <a:gd name="connsiteY2" fmla="*/ 21843 h 2694502"/>
              <a:gd name="connsiteX3" fmla="*/ 1427124 w 1427124"/>
              <a:gd name="connsiteY3" fmla="*/ 2643702 h 2694502"/>
              <a:gd name="connsiteX0" fmla="*/ 8409 w 1427791"/>
              <a:gd name="connsiteY0" fmla="*/ 2644415 h 2644415"/>
              <a:gd name="connsiteX1" fmla="*/ 140691 w 1427791"/>
              <a:gd name="connsiteY1" fmla="*/ 1410629 h 2644415"/>
              <a:gd name="connsiteX2" fmla="*/ 792540 w 1427791"/>
              <a:gd name="connsiteY2" fmla="*/ 22556 h 2644415"/>
              <a:gd name="connsiteX3" fmla="*/ 1427791 w 1427791"/>
              <a:gd name="connsiteY3" fmla="*/ 2593615 h 2644415"/>
              <a:gd name="connsiteX0" fmla="*/ 7537 w 1426919"/>
              <a:gd name="connsiteY0" fmla="*/ 2644415 h 2644415"/>
              <a:gd name="connsiteX1" fmla="*/ 139819 w 1426919"/>
              <a:gd name="connsiteY1" fmla="*/ 1410629 h 2644415"/>
              <a:gd name="connsiteX2" fmla="*/ 740868 w 1426919"/>
              <a:gd name="connsiteY2" fmla="*/ 22556 h 2644415"/>
              <a:gd name="connsiteX3" fmla="*/ 1426919 w 1426919"/>
              <a:gd name="connsiteY3" fmla="*/ 2593615 h 2644415"/>
              <a:gd name="connsiteX0" fmla="*/ 21866 w 1441248"/>
              <a:gd name="connsiteY0" fmla="*/ 2636242 h 2636242"/>
              <a:gd name="connsiteX1" fmla="*/ 90648 w 1441248"/>
              <a:gd name="connsiteY1" fmla="*/ 1592956 h 2636242"/>
              <a:gd name="connsiteX2" fmla="*/ 755197 w 1441248"/>
              <a:gd name="connsiteY2" fmla="*/ 14383 h 2636242"/>
              <a:gd name="connsiteX3" fmla="*/ 1441248 w 1441248"/>
              <a:gd name="connsiteY3" fmla="*/ 2585442 h 2636242"/>
              <a:gd name="connsiteX0" fmla="*/ 21866 w 1441248"/>
              <a:gd name="connsiteY0" fmla="*/ 2634683 h 2634683"/>
              <a:gd name="connsiteX1" fmla="*/ 90648 w 1441248"/>
              <a:gd name="connsiteY1" fmla="*/ 1591397 h 2634683"/>
              <a:gd name="connsiteX2" fmla="*/ 755197 w 1441248"/>
              <a:gd name="connsiteY2" fmla="*/ 12824 h 2634683"/>
              <a:gd name="connsiteX3" fmla="*/ 1441248 w 1441248"/>
              <a:gd name="connsiteY3" fmla="*/ 2583883 h 2634683"/>
            </a:gdLst>
            <a:ahLst/>
            <a:cxnLst>
              <a:cxn ang="0">
                <a:pos x="connsiteX0" y="connsiteY0"/>
              </a:cxn>
              <a:cxn ang="0">
                <a:pos x="connsiteX1" y="connsiteY1"/>
              </a:cxn>
              <a:cxn ang="0">
                <a:pos x="connsiteX2" y="connsiteY2"/>
              </a:cxn>
              <a:cxn ang="0">
                <a:pos x="connsiteX3" y="connsiteY3"/>
              </a:cxn>
            </a:cxnLst>
            <a:rect l="l" t="t" r="r" b="b"/>
            <a:pathLst>
              <a:path w="1441248" h="2634683">
                <a:moveTo>
                  <a:pt x="21866" y="2634683"/>
                </a:moveTo>
                <a:cubicBezTo>
                  <a:pt x="-3031" y="2308758"/>
                  <a:pt x="-31574" y="1850573"/>
                  <a:pt x="90648" y="1591397"/>
                </a:cubicBezTo>
                <a:cubicBezTo>
                  <a:pt x="212870" y="1332221"/>
                  <a:pt x="530097" y="-152590"/>
                  <a:pt x="755197" y="12824"/>
                </a:cubicBezTo>
                <a:cubicBezTo>
                  <a:pt x="980297" y="178238"/>
                  <a:pt x="1433258" y="2079996"/>
                  <a:pt x="1441248" y="2583883"/>
                </a:cubicBezTo>
              </a:path>
            </a:pathLst>
          </a:custGeom>
          <a:ln w="101600">
            <a:solidFill>
              <a:schemeClr val="accent1"/>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 name="TextBox 6"/>
          <p:cNvSpPr txBox="1"/>
          <p:nvPr/>
        </p:nvSpPr>
        <p:spPr>
          <a:xfrm>
            <a:off x="1219200" y="3352800"/>
            <a:ext cx="184666" cy="369332"/>
          </a:xfrm>
          <a:prstGeom prst="rect">
            <a:avLst/>
          </a:prstGeom>
          <a:noFill/>
        </p:spPr>
        <p:txBody>
          <a:bodyPr wrap="none" rtlCol="0">
            <a:spAutoFit/>
          </a:bodyPr>
          <a:lstStyle/>
          <a:p>
            <a:endParaRPr lang="en-US" dirty="0"/>
          </a:p>
        </p:txBody>
      </p:sp>
      <p:sp>
        <p:nvSpPr>
          <p:cNvPr id="169" name="Freeform 168"/>
          <p:cNvSpPr/>
          <p:nvPr/>
        </p:nvSpPr>
        <p:spPr>
          <a:xfrm>
            <a:off x="6946900" y="3855136"/>
            <a:ext cx="1441248" cy="2621866"/>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 name="connsiteX0" fmla="*/ 31109 w 3579606"/>
              <a:gd name="connsiteY0" fmla="*/ 2586100 h 2586100"/>
              <a:gd name="connsiteX1" fmla="*/ 87191 w 3579606"/>
              <a:gd name="connsiteY1" fmla="*/ 1707914 h 2586100"/>
              <a:gd name="connsiteX2" fmla="*/ 827940 w 3579606"/>
              <a:gd name="connsiteY2" fmla="*/ 15041 h 2586100"/>
              <a:gd name="connsiteX3" fmla="*/ 2084235 w 3579606"/>
              <a:gd name="connsiteY3" fmla="*/ 918124 h 2586100"/>
              <a:gd name="connsiteX4" fmla="*/ 3528765 w 3579606"/>
              <a:gd name="connsiteY4" fmla="*/ 1613607 h 2586100"/>
              <a:gd name="connsiteX5" fmla="*/ 3380891 w 3579606"/>
              <a:gd name="connsiteY5" fmla="*/ 2586100 h 2586100"/>
              <a:gd name="connsiteX0" fmla="*/ 94952 w 3643449"/>
              <a:gd name="connsiteY0" fmla="*/ 2486127 h 2486127"/>
              <a:gd name="connsiteX1" fmla="*/ 151034 w 3643449"/>
              <a:gd name="connsiteY1" fmla="*/ 1607941 h 2486127"/>
              <a:gd name="connsiteX2" fmla="*/ 1818883 w 3643449"/>
              <a:gd name="connsiteY2" fmla="*/ 16668 h 2486127"/>
              <a:gd name="connsiteX3" fmla="*/ 2148078 w 3643449"/>
              <a:gd name="connsiteY3" fmla="*/ 818151 h 2486127"/>
              <a:gd name="connsiteX4" fmla="*/ 3592608 w 3643449"/>
              <a:gd name="connsiteY4" fmla="*/ 1513634 h 2486127"/>
              <a:gd name="connsiteX5" fmla="*/ 3444734 w 3643449"/>
              <a:gd name="connsiteY5" fmla="*/ 2486127 h 2486127"/>
              <a:gd name="connsiteX0" fmla="*/ 95866 w 3644363"/>
              <a:gd name="connsiteY0" fmla="*/ 2511088 h 2511088"/>
              <a:gd name="connsiteX1" fmla="*/ 151948 w 3644363"/>
              <a:gd name="connsiteY1" fmla="*/ 1632902 h 2511088"/>
              <a:gd name="connsiteX2" fmla="*/ 1832497 w 3644363"/>
              <a:gd name="connsiteY2" fmla="*/ 16229 h 2511088"/>
              <a:gd name="connsiteX3" fmla="*/ 2148992 w 3644363"/>
              <a:gd name="connsiteY3" fmla="*/ 843112 h 2511088"/>
              <a:gd name="connsiteX4" fmla="*/ 3593522 w 3644363"/>
              <a:gd name="connsiteY4" fmla="*/ 1538595 h 2511088"/>
              <a:gd name="connsiteX5" fmla="*/ 3445648 w 3644363"/>
              <a:gd name="connsiteY5" fmla="*/ 2511088 h 2511088"/>
              <a:gd name="connsiteX0" fmla="*/ 95866 w 3644363"/>
              <a:gd name="connsiteY0" fmla="*/ 2500961 h 2500961"/>
              <a:gd name="connsiteX1" fmla="*/ 151948 w 3644363"/>
              <a:gd name="connsiteY1" fmla="*/ 1622775 h 2500961"/>
              <a:gd name="connsiteX2" fmla="*/ 1832497 w 3644363"/>
              <a:gd name="connsiteY2" fmla="*/ 6102 h 2500961"/>
              <a:gd name="connsiteX3" fmla="*/ 2326792 w 3644363"/>
              <a:gd name="connsiteY3" fmla="*/ 1086985 h 2500961"/>
              <a:gd name="connsiteX4" fmla="*/ 3593522 w 3644363"/>
              <a:gd name="connsiteY4" fmla="*/ 1528468 h 2500961"/>
              <a:gd name="connsiteX5" fmla="*/ 3445648 w 3644363"/>
              <a:gd name="connsiteY5" fmla="*/ 2500961 h 2500961"/>
              <a:gd name="connsiteX0" fmla="*/ 95866 w 3644363"/>
              <a:gd name="connsiteY0" fmla="*/ 2532365 h 2532365"/>
              <a:gd name="connsiteX1" fmla="*/ 151948 w 3644363"/>
              <a:gd name="connsiteY1" fmla="*/ 1654179 h 2532365"/>
              <a:gd name="connsiteX2" fmla="*/ 1832497 w 3644363"/>
              <a:gd name="connsiteY2" fmla="*/ 37506 h 2532365"/>
              <a:gd name="connsiteX3" fmla="*/ 2326792 w 3644363"/>
              <a:gd name="connsiteY3" fmla="*/ 1118389 h 2532365"/>
              <a:gd name="connsiteX4" fmla="*/ 3593522 w 3644363"/>
              <a:gd name="connsiteY4" fmla="*/ 1559872 h 2532365"/>
              <a:gd name="connsiteX5" fmla="*/ 3445648 w 3644363"/>
              <a:gd name="connsiteY5" fmla="*/ 2532365 h 2532365"/>
              <a:gd name="connsiteX0" fmla="*/ 95866 w 3644363"/>
              <a:gd name="connsiteY0" fmla="*/ 2497008 h 2497008"/>
              <a:gd name="connsiteX1" fmla="*/ 151948 w 3644363"/>
              <a:gd name="connsiteY1" fmla="*/ 1618822 h 2497008"/>
              <a:gd name="connsiteX2" fmla="*/ 1832497 w 3644363"/>
              <a:gd name="connsiteY2" fmla="*/ 2149 h 2497008"/>
              <a:gd name="connsiteX3" fmla="*/ 2326792 w 3644363"/>
              <a:gd name="connsiteY3" fmla="*/ 1083032 h 2497008"/>
              <a:gd name="connsiteX4" fmla="*/ 3593522 w 3644363"/>
              <a:gd name="connsiteY4" fmla="*/ 1524515 h 2497008"/>
              <a:gd name="connsiteX5" fmla="*/ 3445648 w 3644363"/>
              <a:gd name="connsiteY5" fmla="*/ 2497008 h 2497008"/>
              <a:gd name="connsiteX0" fmla="*/ 95866 w 3445648"/>
              <a:gd name="connsiteY0" fmla="*/ 2497461 h 2497461"/>
              <a:gd name="connsiteX1" fmla="*/ 151948 w 3445648"/>
              <a:gd name="connsiteY1" fmla="*/ 1619275 h 2497461"/>
              <a:gd name="connsiteX2" fmla="*/ 1832497 w 3445648"/>
              <a:gd name="connsiteY2" fmla="*/ 2602 h 2497461"/>
              <a:gd name="connsiteX3" fmla="*/ 2326792 w 3445648"/>
              <a:gd name="connsiteY3" fmla="*/ 1083485 h 2497461"/>
              <a:gd name="connsiteX4" fmla="*/ 3445648 w 3445648"/>
              <a:gd name="connsiteY4" fmla="*/ 2497461 h 2497461"/>
              <a:gd name="connsiteX0" fmla="*/ 95866 w 2810648"/>
              <a:gd name="connsiteY0" fmla="*/ 2497520 h 2599120"/>
              <a:gd name="connsiteX1" fmla="*/ 151948 w 2810648"/>
              <a:gd name="connsiteY1" fmla="*/ 1619334 h 2599120"/>
              <a:gd name="connsiteX2" fmla="*/ 1832497 w 2810648"/>
              <a:gd name="connsiteY2" fmla="*/ 2661 h 2599120"/>
              <a:gd name="connsiteX3" fmla="*/ 2326792 w 2810648"/>
              <a:gd name="connsiteY3" fmla="*/ 1083544 h 2599120"/>
              <a:gd name="connsiteX4" fmla="*/ 2810648 w 2810648"/>
              <a:gd name="connsiteY4" fmla="*/ 2599120 h 2599120"/>
              <a:gd name="connsiteX0" fmla="*/ 97695 w 2812477"/>
              <a:gd name="connsiteY0" fmla="*/ 2522846 h 2624446"/>
              <a:gd name="connsiteX1" fmla="*/ 153777 w 2812477"/>
              <a:gd name="connsiteY1" fmla="*/ 1644660 h 2624446"/>
              <a:gd name="connsiteX2" fmla="*/ 1859726 w 2812477"/>
              <a:gd name="connsiteY2" fmla="*/ 2587 h 2624446"/>
              <a:gd name="connsiteX3" fmla="*/ 2328621 w 2812477"/>
              <a:gd name="connsiteY3" fmla="*/ 1108870 h 2624446"/>
              <a:gd name="connsiteX4" fmla="*/ 2812477 w 2812477"/>
              <a:gd name="connsiteY4" fmla="*/ 2624446 h 2624446"/>
              <a:gd name="connsiteX0" fmla="*/ 97695 w 2812477"/>
              <a:gd name="connsiteY0" fmla="*/ 2531940 h 2633540"/>
              <a:gd name="connsiteX1" fmla="*/ 153777 w 2812477"/>
              <a:gd name="connsiteY1" fmla="*/ 1653754 h 2633540"/>
              <a:gd name="connsiteX2" fmla="*/ 1859726 w 2812477"/>
              <a:gd name="connsiteY2" fmla="*/ 11681 h 2633540"/>
              <a:gd name="connsiteX3" fmla="*/ 2328621 w 2812477"/>
              <a:gd name="connsiteY3" fmla="*/ 1117964 h 2633540"/>
              <a:gd name="connsiteX4" fmla="*/ 2812477 w 2812477"/>
              <a:gd name="connsiteY4" fmla="*/ 2633540 h 2633540"/>
              <a:gd name="connsiteX0" fmla="*/ 97695 w 2812477"/>
              <a:gd name="connsiteY0" fmla="*/ 2531940 h 2531940"/>
              <a:gd name="connsiteX1" fmla="*/ 153777 w 2812477"/>
              <a:gd name="connsiteY1" fmla="*/ 1653754 h 2531940"/>
              <a:gd name="connsiteX2" fmla="*/ 1859726 w 2812477"/>
              <a:gd name="connsiteY2" fmla="*/ 11681 h 2531940"/>
              <a:gd name="connsiteX3" fmla="*/ 2328621 w 2812477"/>
              <a:gd name="connsiteY3" fmla="*/ 1117964 h 2531940"/>
              <a:gd name="connsiteX4" fmla="*/ 2812477 w 2812477"/>
              <a:gd name="connsiteY4" fmla="*/ 2379540 h 2531940"/>
              <a:gd name="connsiteX0" fmla="*/ 13415 w 2728197"/>
              <a:gd name="connsiteY0" fmla="*/ 2522524 h 2522524"/>
              <a:gd name="connsiteX1" fmla="*/ 259997 w 2728197"/>
              <a:gd name="connsiteY1" fmla="*/ 1403038 h 2522524"/>
              <a:gd name="connsiteX2" fmla="*/ 1775446 w 2728197"/>
              <a:gd name="connsiteY2" fmla="*/ 2265 h 2522524"/>
              <a:gd name="connsiteX3" fmla="*/ 2244341 w 2728197"/>
              <a:gd name="connsiteY3" fmla="*/ 1108548 h 2522524"/>
              <a:gd name="connsiteX4" fmla="*/ 2728197 w 2728197"/>
              <a:gd name="connsiteY4" fmla="*/ 2370124 h 2522524"/>
              <a:gd name="connsiteX0" fmla="*/ 66870 w 2781652"/>
              <a:gd name="connsiteY0" fmla="*/ 2524209 h 2524209"/>
              <a:gd name="connsiteX1" fmla="*/ 173752 w 2781652"/>
              <a:gd name="connsiteY1" fmla="*/ 1506323 h 2524209"/>
              <a:gd name="connsiteX2" fmla="*/ 1828901 w 2781652"/>
              <a:gd name="connsiteY2" fmla="*/ 3950 h 2524209"/>
              <a:gd name="connsiteX3" fmla="*/ 2297796 w 2781652"/>
              <a:gd name="connsiteY3" fmla="*/ 1110233 h 2524209"/>
              <a:gd name="connsiteX4" fmla="*/ 2781652 w 2781652"/>
              <a:gd name="connsiteY4" fmla="*/ 2371809 h 2524209"/>
              <a:gd name="connsiteX0" fmla="*/ 158052 w 2872834"/>
              <a:gd name="connsiteY0" fmla="*/ 2524209 h 2524209"/>
              <a:gd name="connsiteX1" fmla="*/ 264934 w 2872834"/>
              <a:gd name="connsiteY1" fmla="*/ 1506323 h 2524209"/>
              <a:gd name="connsiteX2" fmla="*/ 1920083 w 2872834"/>
              <a:gd name="connsiteY2" fmla="*/ 3950 h 2524209"/>
              <a:gd name="connsiteX3" fmla="*/ 2388978 w 2872834"/>
              <a:gd name="connsiteY3" fmla="*/ 1110233 h 2524209"/>
              <a:gd name="connsiteX4" fmla="*/ 2872834 w 2872834"/>
              <a:gd name="connsiteY4" fmla="*/ 2371809 h 2524209"/>
              <a:gd name="connsiteX0" fmla="*/ 1582 w 2716364"/>
              <a:gd name="connsiteY0" fmla="*/ 2522790 h 2522790"/>
              <a:gd name="connsiteX1" fmla="*/ 756164 w 2716364"/>
              <a:gd name="connsiteY1" fmla="*/ 869904 h 2522790"/>
              <a:gd name="connsiteX2" fmla="*/ 1763613 w 2716364"/>
              <a:gd name="connsiteY2" fmla="*/ 2531 h 2522790"/>
              <a:gd name="connsiteX3" fmla="*/ 2232508 w 2716364"/>
              <a:gd name="connsiteY3" fmla="*/ 1108814 h 2522790"/>
              <a:gd name="connsiteX4" fmla="*/ 2716364 w 2716364"/>
              <a:gd name="connsiteY4" fmla="*/ 2370390 h 2522790"/>
              <a:gd name="connsiteX0" fmla="*/ 10428 w 2725210"/>
              <a:gd name="connsiteY0" fmla="*/ 2520260 h 2520260"/>
              <a:gd name="connsiteX1" fmla="*/ 472910 w 2725210"/>
              <a:gd name="connsiteY1" fmla="*/ 1108674 h 2520260"/>
              <a:gd name="connsiteX2" fmla="*/ 1772459 w 2725210"/>
              <a:gd name="connsiteY2" fmla="*/ 1 h 2520260"/>
              <a:gd name="connsiteX3" fmla="*/ 2241354 w 2725210"/>
              <a:gd name="connsiteY3" fmla="*/ 1106284 h 2520260"/>
              <a:gd name="connsiteX4" fmla="*/ 2725210 w 2725210"/>
              <a:gd name="connsiteY4" fmla="*/ 2367860 h 2520260"/>
              <a:gd name="connsiteX0" fmla="*/ 43997 w 2758779"/>
              <a:gd name="connsiteY0" fmla="*/ 2521268 h 2521268"/>
              <a:gd name="connsiteX1" fmla="*/ 366779 w 2758779"/>
              <a:gd name="connsiteY1" fmla="*/ 1300182 h 2521268"/>
              <a:gd name="connsiteX2" fmla="*/ 1806028 w 2758779"/>
              <a:gd name="connsiteY2" fmla="*/ 1009 h 2521268"/>
              <a:gd name="connsiteX3" fmla="*/ 2274923 w 2758779"/>
              <a:gd name="connsiteY3" fmla="*/ 1107292 h 2521268"/>
              <a:gd name="connsiteX4" fmla="*/ 2758779 w 2758779"/>
              <a:gd name="connsiteY4" fmla="*/ 2368868 h 2521268"/>
              <a:gd name="connsiteX0" fmla="*/ 43997 w 2758779"/>
              <a:gd name="connsiteY0" fmla="*/ 2527043 h 2527043"/>
              <a:gd name="connsiteX1" fmla="*/ 366779 w 2758779"/>
              <a:gd name="connsiteY1" fmla="*/ 1305957 h 2527043"/>
              <a:gd name="connsiteX2" fmla="*/ 1806028 w 2758779"/>
              <a:gd name="connsiteY2" fmla="*/ 6784 h 2527043"/>
              <a:gd name="connsiteX3" fmla="*/ 2274923 w 2758779"/>
              <a:gd name="connsiteY3" fmla="*/ 1113067 h 2527043"/>
              <a:gd name="connsiteX4" fmla="*/ 2758779 w 2758779"/>
              <a:gd name="connsiteY4" fmla="*/ 2374643 h 2527043"/>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5218 h 2525218"/>
              <a:gd name="connsiteX1" fmla="*/ 366779 w 2758779"/>
              <a:gd name="connsiteY1" fmla="*/ 1304132 h 2525218"/>
              <a:gd name="connsiteX2" fmla="*/ 1806028 w 2758779"/>
              <a:gd name="connsiteY2" fmla="*/ 4959 h 2525218"/>
              <a:gd name="connsiteX3" fmla="*/ 2363823 w 2758779"/>
              <a:gd name="connsiteY3" fmla="*/ 1403342 h 2525218"/>
              <a:gd name="connsiteX4" fmla="*/ 2758779 w 2758779"/>
              <a:gd name="connsiteY4" fmla="*/ 2372818 h 2525218"/>
              <a:gd name="connsiteX0" fmla="*/ 1856 w 2716638"/>
              <a:gd name="connsiteY0" fmla="*/ 2613557 h 2613557"/>
              <a:gd name="connsiteX1" fmla="*/ 324638 w 2716638"/>
              <a:gd name="connsiteY1" fmla="*/ 1392471 h 2613557"/>
              <a:gd name="connsiteX2" fmla="*/ 697087 w 2716638"/>
              <a:gd name="connsiteY2" fmla="*/ 4398 h 2613557"/>
              <a:gd name="connsiteX3" fmla="*/ 2321682 w 2716638"/>
              <a:gd name="connsiteY3" fmla="*/ 1491681 h 2613557"/>
              <a:gd name="connsiteX4" fmla="*/ 2716638 w 2716638"/>
              <a:gd name="connsiteY4" fmla="*/ 2461157 h 2613557"/>
              <a:gd name="connsiteX0" fmla="*/ 6967 w 2721749"/>
              <a:gd name="connsiteY0" fmla="*/ 2609428 h 2609428"/>
              <a:gd name="connsiteX1" fmla="*/ 139249 w 2721749"/>
              <a:gd name="connsiteY1" fmla="*/ 1375642 h 2609428"/>
              <a:gd name="connsiteX2" fmla="*/ 702198 w 2721749"/>
              <a:gd name="connsiteY2" fmla="*/ 269 h 2609428"/>
              <a:gd name="connsiteX3" fmla="*/ 2326793 w 2721749"/>
              <a:gd name="connsiteY3" fmla="*/ 1487552 h 2609428"/>
              <a:gd name="connsiteX4" fmla="*/ 2721749 w 2721749"/>
              <a:gd name="connsiteY4" fmla="*/ 2457028 h 2609428"/>
              <a:gd name="connsiteX0" fmla="*/ 9998 w 2724780"/>
              <a:gd name="connsiteY0" fmla="*/ 2571337 h 2571337"/>
              <a:gd name="connsiteX1" fmla="*/ 142280 w 2724780"/>
              <a:gd name="connsiteY1" fmla="*/ 1337551 h 2571337"/>
              <a:gd name="connsiteX2" fmla="*/ 870329 w 2724780"/>
              <a:gd name="connsiteY2" fmla="*/ 278 h 2571337"/>
              <a:gd name="connsiteX3" fmla="*/ 2329824 w 2724780"/>
              <a:gd name="connsiteY3" fmla="*/ 1449461 h 2571337"/>
              <a:gd name="connsiteX4" fmla="*/ 2724780 w 2724780"/>
              <a:gd name="connsiteY4" fmla="*/ 2418937 h 2571337"/>
              <a:gd name="connsiteX0" fmla="*/ 7742 w 2722524"/>
              <a:gd name="connsiteY0" fmla="*/ 2672913 h 2672913"/>
              <a:gd name="connsiteX1" fmla="*/ 140024 w 2722524"/>
              <a:gd name="connsiteY1" fmla="*/ 1439127 h 2672913"/>
              <a:gd name="connsiteX2" fmla="*/ 753773 w 2722524"/>
              <a:gd name="connsiteY2" fmla="*/ 254 h 2672913"/>
              <a:gd name="connsiteX3" fmla="*/ 2327568 w 2722524"/>
              <a:gd name="connsiteY3" fmla="*/ 1551037 h 2672913"/>
              <a:gd name="connsiteX4" fmla="*/ 2722524 w 2722524"/>
              <a:gd name="connsiteY4" fmla="*/ 2520513 h 2672913"/>
              <a:gd name="connsiteX0" fmla="*/ 7742 w 2722524"/>
              <a:gd name="connsiteY0" fmla="*/ 2718815 h 2718815"/>
              <a:gd name="connsiteX1" fmla="*/ 140024 w 2722524"/>
              <a:gd name="connsiteY1" fmla="*/ 1485029 h 2718815"/>
              <a:gd name="connsiteX2" fmla="*/ 753773 w 2722524"/>
              <a:gd name="connsiteY2" fmla="*/ 46156 h 2718815"/>
              <a:gd name="connsiteX3" fmla="*/ 2327568 w 2722524"/>
              <a:gd name="connsiteY3" fmla="*/ 1596939 h 2718815"/>
              <a:gd name="connsiteX4" fmla="*/ 2722524 w 2722524"/>
              <a:gd name="connsiteY4" fmla="*/ 2566415 h 2718815"/>
              <a:gd name="connsiteX0" fmla="*/ 7742 w 2722524"/>
              <a:gd name="connsiteY0" fmla="*/ 2675367 h 2675367"/>
              <a:gd name="connsiteX1" fmla="*/ 140024 w 2722524"/>
              <a:gd name="connsiteY1" fmla="*/ 1441581 h 2675367"/>
              <a:gd name="connsiteX2" fmla="*/ 753773 w 2722524"/>
              <a:gd name="connsiteY2" fmla="*/ 2708 h 2675367"/>
              <a:gd name="connsiteX3" fmla="*/ 1387768 w 2722524"/>
              <a:gd name="connsiteY3" fmla="*/ 1820191 h 2675367"/>
              <a:gd name="connsiteX4" fmla="*/ 2722524 w 2722524"/>
              <a:gd name="connsiteY4" fmla="*/ 2522967 h 2675367"/>
              <a:gd name="connsiteX0" fmla="*/ 7742 w 2722524"/>
              <a:gd name="connsiteY0" fmla="*/ 2682890 h 2682890"/>
              <a:gd name="connsiteX1" fmla="*/ 140024 w 2722524"/>
              <a:gd name="connsiteY1" fmla="*/ 1449104 h 2682890"/>
              <a:gd name="connsiteX2" fmla="*/ 753773 w 2722524"/>
              <a:gd name="connsiteY2" fmla="*/ 10231 h 2682890"/>
              <a:gd name="connsiteX3" fmla="*/ 1387768 w 2722524"/>
              <a:gd name="connsiteY3" fmla="*/ 1827714 h 2682890"/>
              <a:gd name="connsiteX4" fmla="*/ 2722524 w 2722524"/>
              <a:gd name="connsiteY4" fmla="*/ 2530490 h 2682890"/>
              <a:gd name="connsiteX0" fmla="*/ 7742 w 2722524"/>
              <a:gd name="connsiteY0" fmla="*/ 2679230 h 2679230"/>
              <a:gd name="connsiteX1" fmla="*/ 140024 w 2722524"/>
              <a:gd name="connsiteY1" fmla="*/ 1445444 h 2679230"/>
              <a:gd name="connsiteX2" fmla="*/ 753773 w 2722524"/>
              <a:gd name="connsiteY2" fmla="*/ 6571 h 2679230"/>
              <a:gd name="connsiteX3" fmla="*/ 1387768 w 2722524"/>
              <a:gd name="connsiteY3" fmla="*/ 1824054 h 2679230"/>
              <a:gd name="connsiteX4" fmla="*/ 2722524 w 2722524"/>
              <a:gd name="connsiteY4" fmla="*/ 2526830 h 2679230"/>
              <a:gd name="connsiteX0" fmla="*/ 7742 w 1407205"/>
              <a:gd name="connsiteY0" fmla="*/ 2679230 h 2679230"/>
              <a:gd name="connsiteX1" fmla="*/ 140024 w 1407205"/>
              <a:gd name="connsiteY1" fmla="*/ 1445444 h 2679230"/>
              <a:gd name="connsiteX2" fmla="*/ 753773 w 1407205"/>
              <a:gd name="connsiteY2" fmla="*/ 6571 h 2679230"/>
              <a:gd name="connsiteX3" fmla="*/ 1387768 w 1407205"/>
              <a:gd name="connsiteY3" fmla="*/ 1824054 h 2679230"/>
              <a:gd name="connsiteX4" fmla="*/ 906424 w 1407205"/>
              <a:gd name="connsiteY4" fmla="*/ 2399830 h 2679230"/>
              <a:gd name="connsiteX0" fmla="*/ 7742 w 1438847"/>
              <a:gd name="connsiteY0" fmla="*/ 2679230 h 2679230"/>
              <a:gd name="connsiteX1" fmla="*/ 140024 w 1438847"/>
              <a:gd name="connsiteY1" fmla="*/ 1445444 h 2679230"/>
              <a:gd name="connsiteX2" fmla="*/ 753773 w 1438847"/>
              <a:gd name="connsiteY2" fmla="*/ 6571 h 2679230"/>
              <a:gd name="connsiteX3" fmla="*/ 1387768 w 1438847"/>
              <a:gd name="connsiteY3" fmla="*/ 1824054 h 2679230"/>
              <a:gd name="connsiteX4" fmla="*/ 906424 w 1438847"/>
              <a:gd name="connsiteY4" fmla="*/ 2399830 h 2679230"/>
              <a:gd name="connsiteX0" fmla="*/ 7742 w 1427607"/>
              <a:gd name="connsiteY0" fmla="*/ 2679230 h 2679230"/>
              <a:gd name="connsiteX1" fmla="*/ 140024 w 1427607"/>
              <a:gd name="connsiteY1" fmla="*/ 1445444 h 2679230"/>
              <a:gd name="connsiteX2" fmla="*/ 753773 w 1427607"/>
              <a:gd name="connsiteY2" fmla="*/ 6571 h 2679230"/>
              <a:gd name="connsiteX3" fmla="*/ 1387768 w 1427607"/>
              <a:gd name="connsiteY3" fmla="*/ 1824054 h 2679230"/>
              <a:gd name="connsiteX4" fmla="*/ 792124 w 1427607"/>
              <a:gd name="connsiteY4" fmla="*/ 2425230 h 2679230"/>
              <a:gd name="connsiteX0" fmla="*/ 7742 w 1387768"/>
              <a:gd name="connsiteY0" fmla="*/ 2679230 h 2679230"/>
              <a:gd name="connsiteX1" fmla="*/ 140024 w 1387768"/>
              <a:gd name="connsiteY1" fmla="*/ 1445444 h 2679230"/>
              <a:gd name="connsiteX2" fmla="*/ 753773 w 1387768"/>
              <a:gd name="connsiteY2" fmla="*/ 6571 h 2679230"/>
              <a:gd name="connsiteX3" fmla="*/ 1387768 w 1387768"/>
              <a:gd name="connsiteY3" fmla="*/ 1824054 h 2679230"/>
              <a:gd name="connsiteX4" fmla="*/ 792124 w 1387768"/>
              <a:gd name="connsiteY4" fmla="*/ 2425230 h 2679230"/>
              <a:gd name="connsiteX0" fmla="*/ 7742 w 1362368"/>
              <a:gd name="connsiteY0" fmla="*/ 2674871 h 2674871"/>
              <a:gd name="connsiteX1" fmla="*/ 140024 w 1362368"/>
              <a:gd name="connsiteY1" fmla="*/ 1441085 h 2674871"/>
              <a:gd name="connsiteX2" fmla="*/ 753773 w 1362368"/>
              <a:gd name="connsiteY2" fmla="*/ 2212 h 2674871"/>
              <a:gd name="connsiteX3" fmla="*/ 1362368 w 1362368"/>
              <a:gd name="connsiteY3" fmla="*/ 1781595 h 2674871"/>
              <a:gd name="connsiteX4" fmla="*/ 792124 w 1362368"/>
              <a:gd name="connsiteY4" fmla="*/ 2420871 h 2674871"/>
              <a:gd name="connsiteX0" fmla="*/ 7742 w 812000"/>
              <a:gd name="connsiteY0" fmla="*/ 2688328 h 2688328"/>
              <a:gd name="connsiteX1" fmla="*/ 140024 w 812000"/>
              <a:gd name="connsiteY1" fmla="*/ 1454542 h 2688328"/>
              <a:gd name="connsiteX2" fmla="*/ 753773 w 812000"/>
              <a:gd name="connsiteY2" fmla="*/ 15669 h 2688328"/>
              <a:gd name="connsiteX3" fmla="*/ 792124 w 812000"/>
              <a:gd name="connsiteY3" fmla="*/ 2434328 h 2688328"/>
              <a:gd name="connsiteX0" fmla="*/ 7742 w 1427124"/>
              <a:gd name="connsiteY0" fmla="*/ 2687260 h 2687260"/>
              <a:gd name="connsiteX1" fmla="*/ 140024 w 1427124"/>
              <a:gd name="connsiteY1" fmla="*/ 1453474 h 2687260"/>
              <a:gd name="connsiteX2" fmla="*/ 753773 w 1427124"/>
              <a:gd name="connsiteY2" fmla="*/ 14601 h 2687260"/>
              <a:gd name="connsiteX3" fmla="*/ 1427124 w 1427124"/>
              <a:gd name="connsiteY3" fmla="*/ 2395160 h 2687260"/>
              <a:gd name="connsiteX0" fmla="*/ 7742 w 1427124"/>
              <a:gd name="connsiteY0" fmla="*/ 2694502 h 2694502"/>
              <a:gd name="connsiteX1" fmla="*/ 140024 w 1427124"/>
              <a:gd name="connsiteY1" fmla="*/ 1460716 h 2694502"/>
              <a:gd name="connsiteX2" fmla="*/ 753773 w 1427124"/>
              <a:gd name="connsiteY2" fmla="*/ 21843 h 2694502"/>
              <a:gd name="connsiteX3" fmla="*/ 1427124 w 1427124"/>
              <a:gd name="connsiteY3" fmla="*/ 2643702 h 2694502"/>
              <a:gd name="connsiteX0" fmla="*/ 8409 w 1427791"/>
              <a:gd name="connsiteY0" fmla="*/ 2644415 h 2644415"/>
              <a:gd name="connsiteX1" fmla="*/ 140691 w 1427791"/>
              <a:gd name="connsiteY1" fmla="*/ 1410629 h 2644415"/>
              <a:gd name="connsiteX2" fmla="*/ 792540 w 1427791"/>
              <a:gd name="connsiteY2" fmla="*/ 22556 h 2644415"/>
              <a:gd name="connsiteX3" fmla="*/ 1427791 w 1427791"/>
              <a:gd name="connsiteY3" fmla="*/ 2593615 h 2644415"/>
              <a:gd name="connsiteX0" fmla="*/ 7537 w 1426919"/>
              <a:gd name="connsiteY0" fmla="*/ 2644415 h 2644415"/>
              <a:gd name="connsiteX1" fmla="*/ 139819 w 1426919"/>
              <a:gd name="connsiteY1" fmla="*/ 1410629 h 2644415"/>
              <a:gd name="connsiteX2" fmla="*/ 740868 w 1426919"/>
              <a:gd name="connsiteY2" fmla="*/ 22556 h 2644415"/>
              <a:gd name="connsiteX3" fmla="*/ 1426919 w 1426919"/>
              <a:gd name="connsiteY3" fmla="*/ 2593615 h 2644415"/>
              <a:gd name="connsiteX0" fmla="*/ 21866 w 1441248"/>
              <a:gd name="connsiteY0" fmla="*/ 2636242 h 2636242"/>
              <a:gd name="connsiteX1" fmla="*/ 90648 w 1441248"/>
              <a:gd name="connsiteY1" fmla="*/ 1592956 h 2636242"/>
              <a:gd name="connsiteX2" fmla="*/ 755197 w 1441248"/>
              <a:gd name="connsiteY2" fmla="*/ 14383 h 2636242"/>
              <a:gd name="connsiteX3" fmla="*/ 1441248 w 1441248"/>
              <a:gd name="connsiteY3" fmla="*/ 2585442 h 2636242"/>
              <a:gd name="connsiteX0" fmla="*/ 21866 w 1441248"/>
              <a:gd name="connsiteY0" fmla="*/ 2634683 h 2634683"/>
              <a:gd name="connsiteX1" fmla="*/ 90648 w 1441248"/>
              <a:gd name="connsiteY1" fmla="*/ 1591397 h 2634683"/>
              <a:gd name="connsiteX2" fmla="*/ 755197 w 1441248"/>
              <a:gd name="connsiteY2" fmla="*/ 12824 h 2634683"/>
              <a:gd name="connsiteX3" fmla="*/ 1441248 w 1441248"/>
              <a:gd name="connsiteY3" fmla="*/ 2583883 h 2634683"/>
              <a:gd name="connsiteX0" fmla="*/ 21866 w 1441248"/>
              <a:gd name="connsiteY0" fmla="*/ 2627386 h 2627386"/>
              <a:gd name="connsiteX1" fmla="*/ 90648 w 1441248"/>
              <a:gd name="connsiteY1" fmla="*/ 1584100 h 2627386"/>
              <a:gd name="connsiteX2" fmla="*/ 755197 w 1441248"/>
              <a:gd name="connsiteY2" fmla="*/ 5527 h 2627386"/>
              <a:gd name="connsiteX3" fmla="*/ 1441248 w 1441248"/>
              <a:gd name="connsiteY3" fmla="*/ 2576586 h 2627386"/>
              <a:gd name="connsiteX0" fmla="*/ 21866 w 1441248"/>
              <a:gd name="connsiteY0" fmla="*/ 2624332 h 2624332"/>
              <a:gd name="connsiteX1" fmla="*/ 90648 w 1441248"/>
              <a:gd name="connsiteY1" fmla="*/ 1581046 h 2624332"/>
              <a:gd name="connsiteX2" fmla="*/ 755197 w 1441248"/>
              <a:gd name="connsiteY2" fmla="*/ 2473 h 2624332"/>
              <a:gd name="connsiteX3" fmla="*/ 1441248 w 1441248"/>
              <a:gd name="connsiteY3" fmla="*/ 2573532 h 2624332"/>
              <a:gd name="connsiteX0" fmla="*/ 21866 w 1441248"/>
              <a:gd name="connsiteY0" fmla="*/ 2622143 h 2622143"/>
              <a:gd name="connsiteX1" fmla="*/ 90648 w 1441248"/>
              <a:gd name="connsiteY1" fmla="*/ 1578857 h 2622143"/>
              <a:gd name="connsiteX2" fmla="*/ 755197 w 1441248"/>
              <a:gd name="connsiteY2" fmla="*/ 284 h 2622143"/>
              <a:gd name="connsiteX3" fmla="*/ 1441248 w 1441248"/>
              <a:gd name="connsiteY3" fmla="*/ 2571343 h 2622143"/>
              <a:gd name="connsiteX0" fmla="*/ 21866 w 1441248"/>
              <a:gd name="connsiteY0" fmla="*/ 2623987 h 2623987"/>
              <a:gd name="connsiteX1" fmla="*/ 90648 w 1441248"/>
              <a:gd name="connsiteY1" fmla="*/ 1580701 h 2623987"/>
              <a:gd name="connsiteX2" fmla="*/ 755197 w 1441248"/>
              <a:gd name="connsiteY2" fmla="*/ 2128 h 2623987"/>
              <a:gd name="connsiteX3" fmla="*/ 1441248 w 1441248"/>
              <a:gd name="connsiteY3" fmla="*/ 2573187 h 2623987"/>
              <a:gd name="connsiteX0" fmla="*/ 21866 w 1441248"/>
              <a:gd name="connsiteY0" fmla="*/ 2626195 h 2626195"/>
              <a:gd name="connsiteX1" fmla="*/ 90648 w 1441248"/>
              <a:gd name="connsiteY1" fmla="*/ 1582909 h 2626195"/>
              <a:gd name="connsiteX2" fmla="*/ 755197 w 1441248"/>
              <a:gd name="connsiteY2" fmla="*/ 4336 h 2626195"/>
              <a:gd name="connsiteX3" fmla="*/ 1441248 w 1441248"/>
              <a:gd name="connsiteY3" fmla="*/ 2575395 h 2626195"/>
              <a:gd name="connsiteX0" fmla="*/ 21866 w 1441248"/>
              <a:gd name="connsiteY0" fmla="*/ 2621866 h 2621866"/>
              <a:gd name="connsiteX1" fmla="*/ 90648 w 1441248"/>
              <a:gd name="connsiteY1" fmla="*/ 1578580 h 2621866"/>
              <a:gd name="connsiteX2" fmla="*/ 755197 w 1441248"/>
              <a:gd name="connsiteY2" fmla="*/ 7 h 2621866"/>
              <a:gd name="connsiteX3" fmla="*/ 1441248 w 1441248"/>
              <a:gd name="connsiteY3" fmla="*/ 2571066 h 2621866"/>
            </a:gdLst>
            <a:ahLst/>
            <a:cxnLst>
              <a:cxn ang="0">
                <a:pos x="connsiteX0" y="connsiteY0"/>
              </a:cxn>
              <a:cxn ang="0">
                <a:pos x="connsiteX1" y="connsiteY1"/>
              </a:cxn>
              <a:cxn ang="0">
                <a:pos x="connsiteX2" y="connsiteY2"/>
              </a:cxn>
              <a:cxn ang="0">
                <a:pos x="connsiteX3" y="connsiteY3"/>
              </a:cxn>
            </a:cxnLst>
            <a:rect l="l" t="t" r="r" b="b"/>
            <a:pathLst>
              <a:path w="1441248" h="2621866">
                <a:moveTo>
                  <a:pt x="21866" y="2621866"/>
                </a:moveTo>
                <a:cubicBezTo>
                  <a:pt x="-3031" y="2295941"/>
                  <a:pt x="-31574" y="1837756"/>
                  <a:pt x="90648" y="1578580"/>
                </a:cubicBezTo>
                <a:cubicBezTo>
                  <a:pt x="212870" y="1319404"/>
                  <a:pt x="631697" y="-3482"/>
                  <a:pt x="755197" y="7"/>
                </a:cubicBezTo>
                <a:cubicBezTo>
                  <a:pt x="878697" y="3496"/>
                  <a:pt x="1433258" y="2067179"/>
                  <a:pt x="1441248" y="2571066"/>
                </a:cubicBezTo>
              </a:path>
            </a:pathLst>
          </a:custGeom>
          <a:ln w="50800">
            <a:solidFill>
              <a:schemeClr val="accent1"/>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0" name="Freeform 169"/>
          <p:cNvSpPr/>
          <p:nvPr/>
        </p:nvSpPr>
        <p:spPr>
          <a:xfrm>
            <a:off x="5851821" y="3886200"/>
            <a:ext cx="2758779" cy="2525218"/>
          </a:xfrm>
          <a:custGeom>
            <a:avLst/>
            <a:gdLst>
              <a:gd name="connsiteX0" fmla="*/ 30667 w 3380449"/>
              <a:gd name="connsiteY0" fmla="*/ 2680626 h 2680626"/>
              <a:gd name="connsiteX1" fmla="*/ 21614 w 3380449"/>
              <a:gd name="connsiteY1" fmla="*/ 1847707 h 2680626"/>
              <a:gd name="connsiteX2" fmla="*/ 275111 w 3380449"/>
              <a:gd name="connsiteY2" fmla="*/ 1594210 h 2680626"/>
              <a:gd name="connsiteX3" fmla="*/ 1506382 w 3380449"/>
              <a:gd name="connsiteY3" fmla="*/ 64174 h 2680626"/>
              <a:gd name="connsiteX4" fmla="*/ 1940949 w 3380449"/>
              <a:gd name="connsiteY4" fmla="*/ 435366 h 2680626"/>
              <a:gd name="connsiteX5" fmla="*/ 2918723 w 3380449"/>
              <a:gd name="connsiteY5" fmla="*/ 1784333 h 2680626"/>
              <a:gd name="connsiteX6" fmla="*/ 3380449 w 3380449"/>
              <a:gd name="connsiteY6" fmla="*/ 2680626 h 2680626"/>
              <a:gd name="connsiteX0" fmla="*/ 13128 w 3362910"/>
              <a:gd name="connsiteY0" fmla="*/ 2680626 h 2680626"/>
              <a:gd name="connsiteX1" fmla="*/ 40289 w 3362910"/>
              <a:gd name="connsiteY1" fmla="*/ 1784333 h 2680626"/>
              <a:gd name="connsiteX2" fmla="*/ 257572 w 3362910"/>
              <a:gd name="connsiteY2" fmla="*/ 1594210 h 2680626"/>
              <a:gd name="connsiteX3" fmla="*/ 1488843 w 3362910"/>
              <a:gd name="connsiteY3" fmla="*/ 64174 h 2680626"/>
              <a:gd name="connsiteX4" fmla="*/ 1923410 w 3362910"/>
              <a:gd name="connsiteY4" fmla="*/ 435366 h 2680626"/>
              <a:gd name="connsiteX5" fmla="*/ 2901184 w 3362910"/>
              <a:gd name="connsiteY5" fmla="*/ 1784333 h 2680626"/>
              <a:gd name="connsiteX6" fmla="*/ 3362910 w 3362910"/>
              <a:gd name="connsiteY6" fmla="*/ 2680626 h 2680626"/>
              <a:gd name="connsiteX0" fmla="*/ 26315 w 3376097"/>
              <a:gd name="connsiteY0" fmla="*/ 2658765 h 2658765"/>
              <a:gd name="connsiteX1" fmla="*/ 53476 w 3376097"/>
              <a:gd name="connsiteY1" fmla="*/ 1762472 h 2658765"/>
              <a:gd name="connsiteX2" fmla="*/ 515203 w 3376097"/>
              <a:gd name="connsiteY2" fmla="*/ 1246425 h 2658765"/>
              <a:gd name="connsiteX3" fmla="*/ 1502030 w 3376097"/>
              <a:gd name="connsiteY3" fmla="*/ 42313 h 2658765"/>
              <a:gd name="connsiteX4" fmla="*/ 1936597 w 3376097"/>
              <a:gd name="connsiteY4" fmla="*/ 413505 h 2658765"/>
              <a:gd name="connsiteX5" fmla="*/ 2914371 w 3376097"/>
              <a:gd name="connsiteY5" fmla="*/ 1762472 h 2658765"/>
              <a:gd name="connsiteX6" fmla="*/ 3376097 w 3376097"/>
              <a:gd name="connsiteY6" fmla="*/ 2658765 h 2658765"/>
              <a:gd name="connsiteX0" fmla="*/ 10785 w 3360567"/>
              <a:gd name="connsiteY0" fmla="*/ 2658765 h 2658765"/>
              <a:gd name="connsiteX1" fmla="*/ 83214 w 3360567"/>
              <a:gd name="connsiteY1" fmla="*/ 1798685 h 2658765"/>
              <a:gd name="connsiteX2" fmla="*/ 499673 w 3360567"/>
              <a:gd name="connsiteY2" fmla="*/ 1246425 h 2658765"/>
              <a:gd name="connsiteX3" fmla="*/ 1486500 w 3360567"/>
              <a:gd name="connsiteY3" fmla="*/ 42313 h 2658765"/>
              <a:gd name="connsiteX4" fmla="*/ 1921067 w 3360567"/>
              <a:gd name="connsiteY4" fmla="*/ 413505 h 2658765"/>
              <a:gd name="connsiteX5" fmla="*/ 2898841 w 3360567"/>
              <a:gd name="connsiteY5" fmla="*/ 1762472 h 2658765"/>
              <a:gd name="connsiteX6" fmla="*/ 3360567 w 3360567"/>
              <a:gd name="connsiteY6" fmla="*/ 2658765 h 2658765"/>
              <a:gd name="connsiteX0" fmla="*/ 22010 w 3371792"/>
              <a:gd name="connsiteY0" fmla="*/ 2658765 h 2658765"/>
              <a:gd name="connsiteX1" fmla="*/ 58225 w 3371792"/>
              <a:gd name="connsiteY1" fmla="*/ 1771525 h 2658765"/>
              <a:gd name="connsiteX2" fmla="*/ 510898 w 3371792"/>
              <a:gd name="connsiteY2" fmla="*/ 1246425 h 2658765"/>
              <a:gd name="connsiteX3" fmla="*/ 1497725 w 3371792"/>
              <a:gd name="connsiteY3" fmla="*/ 42313 h 2658765"/>
              <a:gd name="connsiteX4" fmla="*/ 1932292 w 3371792"/>
              <a:gd name="connsiteY4" fmla="*/ 413505 h 2658765"/>
              <a:gd name="connsiteX5" fmla="*/ 2910066 w 3371792"/>
              <a:gd name="connsiteY5" fmla="*/ 1762472 h 2658765"/>
              <a:gd name="connsiteX6" fmla="*/ 3371792 w 3371792"/>
              <a:gd name="connsiteY6" fmla="*/ 2658765 h 2658765"/>
              <a:gd name="connsiteX0" fmla="*/ 5964 w 3355746"/>
              <a:gd name="connsiteY0" fmla="*/ 2658765 h 2658765"/>
              <a:gd name="connsiteX1" fmla="*/ 42179 w 3355746"/>
              <a:gd name="connsiteY1" fmla="*/ 1771525 h 2658765"/>
              <a:gd name="connsiteX2" fmla="*/ 494852 w 3355746"/>
              <a:gd name="connsiteY2" fmla="*/ 1246425 h 2658765"/>
              <a:gd name="connsiteX3" fmla="*/ 1481679 w 3355746"/>
              <a:gd name="connsiteY3" fmla="*/ 42313 h 2658765"/>
              <a:gd name="connsiteX4" fmla="*/ 1916246 w 3355746"/>
              <a:gd name="connsiteY4" fmla="*/ 413505 h 2658765"/>
              <a:gd name="connsiteX5" fmla="*/ 2894020 w 3355746"/>
              <a:gd name="connsiteY5" fmla="*/ 1762472 h 2658765"/>
              <a:gd name="connsiteX6" fmla="*/ 3355746 w 3355746"/>
              <a:gd name="connsiteY6" fmla="*/ 2658765 h 2658765"/>
              <a:gd name="connsiteX0" fmla="*/ 30886 w 3380668"/>
              <a:gd name="connsiteY0" fmla="*/ 2645431 h 2645431"/>
              <a:gd name="connsiteX1" fmla="*/ 67101 w 3380668"/>
              <a:gd name="connsiteY1" fmla="*/ 1758191 h 2645431"/>
              <a:gd name="connsiteX2" fmla="*/ 664630 w 3380668"/>
              <a:gd name="connsiteY2" fmla="*/ 1024861 h 2645431"/>
              <a:gd name="connsiteX3" fmla="*/ 1506601 w 3380668"/>
              <a:gd name="connsiteY3" fmla="*/ 28979 h 2645431"/>
              <a:gd name="connsiteX4" fmla="*/ 1941168 w 3380668"/>
              <a:gd name="connsiteY4" fmla="*/ 400171 h 2645431"/>
              <a:gd name="connsiteX5" fmla="*/ 2918942 w 3380668"/>
              <a:gd name="connsiteY5" fmla="*/ 1749138 h 2645431"/>
              <a:gd name="connsiteX6" fmla="*/ 3380668 w 3380668"/>
              <a:gd name="connsiteY6" fmla="*/ 2645431 h 2645431"/>
              <a:gd name="connsiteX0" fmla="*/ 13428 w 3363210"/>
              <a:gd name="connsiteY0" fmla="*/ 2645431 h 2645431"/>
              <a:gd name="connsiteX1" fmla="*/ 94910 w 3363210"/>
              <a:gd name="connsiteY1" fmla="*/ 1767245 h 2645431"/>
              <a:gd name="connsiteX2" fmla="*/ 647172 w 3363210"/>
              <a:gd name="connsiteY2" fmla="*/ 1024861 h 2645431"/>
              <a:gd name="connsiteX3" fmla="*/ 1489143 w 3363210"/>
              <a:gd name="connsiteY3" fmla="*/ 28979 h 2645431"/>
              <a:gd name="connsiteX4" fmla="*/ 1923710 w 3363210"/>
              <a:gd name="connsiteY4" fmla="*/ 400171 h 2645431"/>
              <a:gd name="connsiteX5" fmla="*/ 2901484 w 3363210"/>
              <a:gd name="connsiteY5" fmla="*/ 1749138 h 2645431"/>
              <a:gd name="connsiteX6" fmla="*/ 3363210 w 3363210"/>
              <a:gd name="connsiteY6" fmla="*/ 2645431 h 2645431"/>
              <a:gd name="connsiteX0" fmla="*/ 14768 w 3364550"/>
              <a:gd name="connsiteY0" fmla="*/ 2639879 h 2639879"/>
              <a:gd name="connsiteX1" fmla="*/ 96250 w 3364550"/>
              <a:gd name="connsiteY1" fmla="*/ 1761693 h 2639879"/>
              <a:gd name="connsiteX2" fmla="*/ 684726 w 3364550"/>
              <a:gd name="connsiteY2" fmla="*/ 928774 h 2639879"/>
              <a:gd name="connsiteX3" fmla="*/ 1490483 w 3364550"/>
              <a:gd name="connsiteY3" fmla="*/ 23427 h 2639879"/>
              <a:gd name="connsiteX4" fmla="*/ 1925050 w 3364550"/>
              <a:gd name="connsiteY4" fmla="*/ 394619 h 2639879"/>
              <a:gd name="connsiteX5" fmla="*/ 2902824 w 3364550"/>
              <a:gd name="connsiteY5" fmla="*/ 1743586 h 2639879"/>
              <a:gd name="connsiteX6" fmla="*/ 3364550 w 3364550"/>
              <a:gd name="connsiteY6" fmla="*/ 2639879 h 2639879"/>
              <a:gd name="connsiteX0" fmla="*/ 16223 w 3366005"/>
              <a:gd name="connsiteY0" fmla="*/ 2641524 h 2641524"/>
              <a:gd name="connsiteX1" fmla="*/ 97705 w 3366005"/>
              <a:gd name="connsiteY1" fmla="*/ 1763338 h 2641524"/>
              <a:gd name="connsiteX2" fmla="*/ 722395 w 3366005"/>
              <a:gd name="connsiteY2" fmla="*/ 957580 h 2641524"/>
              <a:gd name="connsiteX3" fmla="*/ 1491938 w 3366005"/>
              <a:gd name="connsiteY3" fmla="*/ 25072 h 2641524"/>
              <a:gd name="connsiteX4" fmla="*/ 1926505 w 3366005"/>
              <a:gd name="connsiteY4" fmla="*/ 396264 h 2641524"/>
              <a:gd name="connsiteX5" fmla="*/ 2904279 w 3366005"/>
              <a:gd name="connsiteY5" fmla="*/ 1745231 h 2641524"/>
              <a:gd name="connsiteX6" fmla="*/ 3366005 w 3366005"/>
              <a:gd name="connsiteY6" fmla="*/ 2641524 h 2641524"/>
              <a:gd name="connsiteX0" fmla="*/ 16223 w 3366005"/>
              <a:gd name="connsiteY0" fmla="*/ 2633158 h 2633158"/>
              <a:gd name="connsiteX1" fmla="*/ 97705 w 3366005"/>
              <a:gd name="connsiteY1" fmla="*/ 1754972 h 2633158"/>
              <a:gd name="connsiteX2" fmla="*/ 722395 w 3366005"/>
              <a:gd name="connsiteY2" fmla="*/ 949214 h 2633158"/>
              <a:gd name="connsiteX3" fmla="*/ 1546259 w 3366005"/>
              <a:gd name="connsiteY3" fmla="*/ 25759 h 2633158"/>
              <a:gd name="connsiteX4" fmla="*/ 1926505 w 3366005"/>
              <a:gd name="connsiteY4" fmla="*/ 387898 h 2633158"/>
              <a:gd name="connsiteX5" fmla="*/ 2904279 w 3366005"/>
              <a:gd name="connsiteY5" fmla="*/ 1736865 h 2633158"/>
              <a:gd name="connsiteX6" fmla="*/ 3366005 w 3366005"/>
              <a:gd name="connsiteY6" fmla="*/ 2633158 h 2633158"/>
              <a:gd name="connsiteX0" fmla="*/ 16223 w 3366005"/>
              <a:gd name="connsiteY0" fmla="*/ 2607444 h 2607444"/>
              <a:gd name="connsiteX1" fmla="*/ 97705 w 3366005"/>
              <a:gd name="connsiteY1" fmla="*/ 1729258 h 2607444"/>
              <a:gd name="connsiteX2" fmla="*/ 722395 w 3366005"/>
              <a:gd name="connsiteY2" fmla="*/ 923500 h 2607444"/>
              <a:gd name="connsiteX3" fmla="*/ 1546259 w 3366005"/>
              <a:gd name="connsiteY3" fmla="*/ 45 h 2607444"/>
              <a:gd name="connsiteX4" fmla="*/ 2297697 w 3366005"/>
              <a:gd name="connsiteY4" fmla="*/ 887285 h 2607444"/>
              <a:gd name="connsiteX5" fmla="*/ 2904279 w 3366005"/>
              <a:gd name="connsiteY5" fmla="*/ 1711151 h 2607444"/>
              <a:gd name="connsiteX6" fmla="*/ 3366005 w 3366005"/>
              <a:gd name="connsiteY6" fmla="*/ 2607444 h 2607444"/>
              <a:gd name="connsiteX0" fmla="*/ 16223 w 3366005"/>
              <a:gd name="connsiteY0" fmla="*/ 2571232 h 2571232"/>
              <a:gd name="connsiteX1" fmla="*/ 97705 w 3366005"/>
              <a:gd name="connsiteY1" fmla="*/ 1693046 h 2571232"/>
              <a:gd name="connsiteX2" fmla="*/ 722395 w 3366005"/>
              <a:gd name="connsiteY2" fmla="*/ 887288 h 2571232"/>
              <a:gd name="connsiteX3" fmla="*/ 1582473 w 3366005"/>
              <a:gd name="connsiteY3" fmla="*/ 47 h 2571232"/>
              <a:gd name="connsiteX4" fmla="*/ 2297697 w 3366005"/>
              <a:gd name="connsiteY4" fmla="*/ 851073 h 2571232"/>
              <a:gd name="connsiteX5" fmla="*/ 2904279 w 3366005"/>
              <a:gd name="connsiteY5" fmla="*/ 1674939 h 2571232"/>
              <a:gd name="connsiteX6" fmla="*/ 3366005 w 3366005"/>
              <a:gd name="connsiteY6" fmla="*/ 2571232 h 2571232"/>
              <a:gd name="connsiteX0" fmla="*/ 7464 w 3357246"/>
              <a:gd name="connsiteY0" fmla="*/ 2571997 h 2571997"/>
              <a:gd name="connsiteX1" fmla="*/ 88946 w 3357246"/>
              <a:gd name="connsiteY1" fmla="*/ 1693811 h 2571997"/>
              <a:gd name="connsiteX2" fmla="*/ 405818 w 3357246"/>
              <a:gd name="connsiteY2" fmla="*/ 716037 h 2571997"/>
              <a:gd name="connsiteX3" fmla="*/ 1573714 w 3357246"/>
              <a:gd name="connsiteY3" fmla="*/ 812 h 2571997"/>
              <a:gd name="connsiteX4" fmla="*/ 2288938 w 3357246"/>
              <a:gd name="connsiteY4" fmla="*/ 851838 h 2571997"/>
              <a:gd name="connsiteX5" fmla="*/ 2895520 w 3357246"/>
              <a:gd name="connsiteY5" fmla="*/ 1675704 h 2571997"/>
              <a:gd name="connsiteX6" fmla="*/ 3357246 w 3357246"/>
              <a:gd name="connsiteY6" fmla="*/ 2571997 h 2571997"/>
              <a:gd name="connsiteX0" fmla="*/ 7464 w 3357246"/>
              <a:gd name="connsiteY0" fmla="*/ 2590079 h 2590079"/>
              <a:gd name="connsiteX1" fmla="*/ 88946 w 3357246"/>
              <a:gd name="connsiteY1" fmla="*/ 1711893 h 2590079"/>
              <a:gd name="connsiteX2" fmla="*/ 405818 w 3357246"/>
              <a:gd name="connsiteY2" fmla="*/ 734119 h 2590079"/>
              <a:gd name="connsiteX3" fmla="*/ 822276 w 3357246"/>
              <a:gd name="connsiteY3" fmla="*/ 787 h 2590079"/>
              <a:gd name="connsiteX4" fmla="*/ 2288938 w 3357246"/>
              <a:gd name="connsiteY4" fmla="*/ 869920 h 2590079"/>
              <a:gd name="connsiteX5" fmla="*/ 2895520 w 3357246"/>
              <a:gd name="connsiteY5" fmla="*/ 1693786 h 2590079"/>
              <a:gd name="connsiteX6" fmla="*/ 3357246 w 3357246"/>
              <a:gd name="connsiteY6" fmla="*/ 2590079 h 2590079"/>
              <a:gd name="connsiteX0" fmla="*/ 6176 w 3355958"/>
              <a:gd name="connsiteY0" fmla="*/ 2589690 h 2589690"/>
              <a:gd name="connsiteX1" fmla="*/ 87658 w 3355958"/>
              <a:gd name="connsiteY1" fmla="*/ 1711504 h 2589690"/>
              <a:gd name="connsiteX2" fmla="*/ 313995 w 3355958"/>
              <a:gd name="connsiteY2" fmla="*/ 978174 h 2589690"/>
              <a:gd name="connsiteX3" fmla="*/ 820988 w 3355958"/>
              <a:gd name="connsiteY3" fmla="*/ 398 h 2589690"/>
              <a:gd name="connsiteX4" fmla="*/ 2287650 w 3355958"/>
              <a:gd name="connsiteY4" fmla="*/ 869531 h 2589690"/>
              <a:gd name="connsiteX5" fmla="*/ 2894232 w 3355958"/>
              <a:gd name="connsiteY5" fmla="*/ 1693397 h 2589690"/>
              <a:gd name="connsiteX6" fmla="*/ 3355958 w 3355958"/>
              <a:gd name="connsiteY6" fmla="*/ 2589690 h 2589690"/>
              <a:gd name="connsiteX0" fmla="*/ 21206 w 3370988"/>
              <a:gd name="connsiteY0" fmla="*/ 2607081 h 2607081"/>
              <a:gd name="connsiteX1" fmla="*/ 102688 w 3370988"/>
              <a:gd name="connsiteY1" fmla="*/ 1728895 h 2607081"/>
              <a:gd name="connsiteX2" fmla="*/ 836018 w 3370988"/>
              <a:gd name="connsiteY2" fmla="*/ 17789 h 2607081"/>
              <a:gd name="connsiteX3" fmla="*/ 2302680 w 3370988"/>
              <a:gd name="connsiteY3" fmla="*/ 886922 h 2607081"/>
              <a:gd name="connsiteX4" fmla="*/ 2909262 w 3370988"/>
              <a:gd name="connsiteY4" fmla="*/ 1710788 h 2607081"/>
              <a:gd name="connsiteX5" fmla="*/ 3370988 w 3370988"/>
              <a:gd name="connsiteY5" fmla="*/ 2607081 h 2607081"/>
              <a:gd name="connsiteX0" fmla="*/ 17787 w 3367569"/>
              <a:gd name="connsiteY0" fmla="*/ 2624872 h 2624872"/>
              <a:gd name="connsiteX1" fmla="*/ 99269 w 3367569"/>
              <a:gd name="connsiteY1" fmla="*/ 1746686 h 2624872"/>
              <a:gd name="connsiteX2" fmla="*/ 760171 w 3367569"/>
              <a:gd name="connsiteY2" fmla="*/ 17473 h 2624872"/>
              <a:gd name="connsiteX3" fmla="*/ 2299261 w 3367569"/>
              <a:gd name="connsiteY3" fmla="*/ 904713 h 2624872"/>
              <a:gd name="connsiteX4" fmla="*/ 2905843 w 3367569"/>
              <a:gd name="connsiteY4" fmla="*/ 1728579 h 2624872"/>
              <a:gd name="connsiteX5" fmla="*/ 3367569 w 3367569"/>
              <a:gd name="connsiteY5" fmla="*/ 2624872 h 2624872"/>
              <a:gd name="connsiteX0" fmla="*/ 17787 w 3367569"/>
              <a:gd name="connsiteY0" fmla="*/ 2640014 h 2640014"/>
              <a:gd name="connsiteX1" fmla="*/ 99269 w 3367569"/>
              <a:gd name="connsiteY1" fmla="*/ 1761828 h 2640014"/>
              <a:gd name="connsiteX2" fmla="*/ 760171 w 3367569"/>
              <a:gd name="connsiteY2" fmla="*/ 32615 h 2640014"/>
              <a:gd name="connsiteX3" fmla="*/ 2299261 w 3367569"/>
              <a:gd name="connsiteY3" fmla="*/ 919855 h 2640014"/>
              <a:gd name="connsiteX4" fmla="*/ 2905843 w 3367569"/>
              <a:gd name="connsiteY4" fmla="*/ 1743721 h 2640014"/>
              <a:gd name="connsiteX5" fmla="*/ 3367569 w 3367569"/>
              <a:gd name="connsiteY5" fmla="*/ 2640014 h 2640014"/>
              <a:gd name="connsiteX0" fmla="*/ 17787 w 3367569"/>
              <a:gd name="connsiteY0" fmla="*/ 2615542 h 2615542"/>
              <a:gd name="connsiteX1" fmla="*/ 99269 w 3367569"/>
              <a:gd name="connsiteY1" fmla="*/ 1737356 h 2615542"/>
              <a:gd name="connsiteX2" fmla="*/ 760171 w 3367569"/>
              <a:gd name="connsiteY2" fmla="*/ 8143 h 2615542"/>
              <a:gd name="connsiteX3" fmla="*/ 2172513 w 3367569"/>
              <a:gd name="connsiteY3" fmla="*/ 1112666 h 2615542"/>
              <a:gd name="connsiteX4" fmla="*/ 2905843 w 3367569"/>
              <a:gd name="connsiteY4" fmla="*/ 1719249 h 2615542"/>
              <a:gd name="connsiteX5" fmla="*/ 3367569 w 3367569"/>
              <a:gd name="connsiteY5" fmla="*/ 2615542 h 2615542"/>
              <a:gd name="connsiteX0" fmla="*/ 19025 w 3368807"/>
              <a:gd name="connsiteY0" fmla="*/ 2615542 h 2615542"/>
              <a:gd name="connsiteX1" fmla="*/ 100507 w 3368807"/>
              <a:gd name="connsiteY1" fmla="*/ 1737356 h 2615542"/>
              <a:gd name="connsiteX2" fmla="*/ 788569 w 3368807"/>
              <a:gd name="connsiteY2" fmla="*/ 8143 h 2615542"/>
              <a:gd name="connsiteX3" fmla="*/ 2173751 w 3368807"/>
              <a:gd name="connsiteY3" fmla="*/ 1112666 h 2615542"/>
              <a:gd name="connsiteX4" fmla="*/ 2907081 w 3368807"/>
              <a:gd name="connsiteY4" fmla="*/ 1719249 h 2615542"/>
              <a:gd name="connsiteX5" fmla="*/ 3368807 w 3368807"/>
              <a:gd name="connsiteY5" fmla="*/ 2615542 h 2615542"/>
              <a:gd name="connsiteX0" fmla="*/ 19025 w 3368807"/>
              <a:gd name="connsiteY0" fmla="*/ 2608799 h 2608799"/>
              <a:gd name="connsiteX1" fmla="*/ 100507 w 3368807"/>
              <a:gd name="connsiteY1" fmla="*/ 1730613 h 2608799"/>
              <a:gd name="connsiteX2" fmla="*/ 788569 w 3368807"/>
              <a:gd name="connsiteY2" fmla="*/ 1400 h 2608799"/>
              <a:gd name="connsiteX3" fmla="*/ 2173751 w 3368807"/>
              <a:gd name="connsiteY3" fmla="*/ 1105923 h 2608799"/>
              <a:gd name="connsiteX4" fmla="*/ 2907081 w 3368807"/>
              <a:gd name="connsiteY4" fmla="*/ 1712506 h 2608799"/>
              <a:gd name="connsiteX5" fmla="*/ 3368807 w 3368807"/>
              <a:gd name="connsiteY5" fmla="*/ 2608799 h 2608799"/>
              <a:gd name="connsiteX0" fmla="*/ 17387 w 3367169"/>
              <a:gd name="connsiteY0" fmla="*/ 2635923 h 2635923"/>
              <a:gd name="connsiteX1" fmla="*/ 98869 w 3367169"/>
              <a:gd name="connsiteY1" fmla="*/ 1757737 h 2635923"/>
              <a:gd name="connsiteX2" fmla="*/ 750718 w 3367169"/>
              <a:gd name="connsiteY2" fmla="*/ 1364 h 2635923"/>
              <a:gd name="connsiteX3" fmla="*/ 2172113 w 3367169"/>
              <a:gd name="connsiteY3" fmla="*/ 1133047 h 2635923"/>
              <a:gd name="connsiteX4" fmla="*/ 2905443 w 3367169"/>
              <a:gd name="connsiteY4" fmla="*/ 1739630 h 2635923"/>
              <a:gd name="connsiteX5" fmla="*/ 3367169 w 3367169"/>
              <a:gd name="connsiteY5" fmla="*/ 2635923 h 2635923"/>
              <a:gd name="connsiteX0" fmla="*/ 23530 w 3373312"/>
              <a:gd name="connsiteY0" fmla="*/ 2597873 h 2597873"/>
              <a:gd name="connsiteX1" fmla="*/ 105012 w 3373312"/>
              <a:gd name="connsiteY1" fmla="*/ 1719687 h 2597873"/>
              <a:gd name="connsiteX2" fmla="*/ 883861 w 3373312"/>
              <a:gd name="connsiteY2" fmla="*/ 1414 h 2597873"/>
              <a:gd name="connsiteX3" fmla="*/ 2178256 w 3373312"/>
              <a:gd name="connsiteY3" fmla="*/ 1094997 h 2597873"/>
              <a:gd name="connsiteX4" fmla="*/ 2911586 w 3373312"/>
              <a:gd name="connsiteY4" fmla="*/ 1701580 h 2597873"/>
              <a:gd name="connsiteX5" fmla="*/ 3373312 w 3373312"/>
              <a:gd name="connsiteY5" fmla="*/ 2597873 h 2597873"/>
              <a:gd name="connsiteX0" fmla="*/ 35087 w 3384869"/>
              <a:gd name="connsiteY0" fmla="*/ 2604676 h 2604676"/>
              <a:gd name="connsiteX1" fmla="*/ 91169 w 3384869"/>
              <a:gd name="connsiteY1" fmla="*/ 1726490 h 2604676"/>
              <a:gd name="connsiteX2" fmla="*/ 895418 w 3384869"/>
              <a:gd name="connsiteY2" fmla="*/ 8217 h 2604676"/>
              <a:gd name="connsiteX3" fmla="*/ 2189813 w 3384869"/>
              <a:gd name="connsiteY3" fmla="*/ 1101800 h 2604676"/>
              <a:gd name="connsiteX4" fmla="*/ 2923143 w 3384869"/>
              <a:gd name="connsiteY4" fmla="*/ 1708383 h 2604676"/>
              <a:gd name="connsiteX5" fmla="*/ 3384869 w 3384869"/>
              <a:gd name="connsiteY5" fmla="*/ 2604676 h 2604676"/>
              <a:gd name="connsiteX0" fmla="*/ 38354 w 3388136"/>
              <a:gd name="connsiteY0" fmla="*/ 2579457 h 2579457"/>
              <a:gd name="connsiteX1" fmla="*/ 94436 w 3388136"/>
              <a:gd name="connsiteY1" fmla="*/ 1701271 h 2579457"/>
              <a:gd name="connsiteX2" fmla="*/ 949485 w 3388136"/>
              <a:gd name="connsiteY2" fmla="*/ 8398 h 2579457"/>
              <a:gd name="connsiteX3" fmla="*/ 2193080 w 3388136"/>
              <a:gd name="connsiteY3" fmla="*/ 1076581 h 2579457"/>
              <a:gd name="connsiteX4" fmla="*/ 2926410 w 3388136"/>
              <a:gd name="connsiteY4" fmla="*/ 1683164 h 2579457"/>
              <a:gd name="connsiteX5" fmla="*/ 3388136 w 3388136"/>
              <a:gd name="connsiteY5" fmla="*/ 2579457 h 2579457"/>
              <a:gd name="connsiteX0" fmla="*/ 38354 w 3388136"/>
              <a:gd name="connsiteY0" fmla="*/ 2580782 h 2580782"/>
              <a:gd name="connsiteX1" fmla="*/ 94436 w 3388136"/>
              <a:gd name="connsiteY1" fmla="*/ 1702596 h 2580782"/>
              <a:gd name="connsiteX2" fmla="*/ 949485 w 3388136"/>
              <a:gd name="connsiteY2" fmla="*/ 9723 h 2580782"/>
              <a:gd name="connsiteX3" fmla="*/ 2624880 w 3388136"/>
              <a:gd name="connsiteY3" fmla="*/ 1039806 h 2580782"/>
              <a:gd name="connsiteX4" fmla="*/ 2926410 w 3388136"/>
              <a:gd name="connsiteY4" fmla="*/ 1684489 h 2580782"/>
              <a:gd name="connsiteX5" fmla="*/ 3388136 w 3388136"/>
              <a:gd name="connsiteY5" fmla="*/ 2580782 h 2580782"/>
              <a:gd name="connsiteX0" fmla="*/ 38354 w 3586851"/>
              <a:gd name="connsiteY0" fmla="*/ 2580657 h 2580657"/>
              <a:gd name="connsiteX1" fmla="*/ 94436 w 3586851"/>
              <a:gd name="connsiteY1" fmla="*/ 1702471 h 2580657"/>
              <a:gd name="connsiteX2" fmla="*/ 949485 w 3586851"/>
              <a:gd name="connsiteY2" fmla="*/ 9598 h 2580657"/>
              <a:gd name="connsiteX3" fmla="*/ 2624880 w 3586851"/>
              <a:gd name="connsiteY3" fmla="*/ 1039681 h 2580657"/>
              <a:gd name="connsiteX4" fmla="*/ 3536010 w 3586851"/>
              <a:gd name="connsiteY4" fmla="*/ 1608164 h 2580657"/>
              <a:gd name="connsiteX5" fmla="*/ 3388136 w 3586851"/>
              <a:gd name="connsiteY5" fmla="*/ 2580657 h 2580657"/>
              <a:gd name="connsiteX0" fmla="*/ 38354 w 3586851"/>
              <a:gd name="connsiteY0" fmla="*/ 2578174 h 2578174"/>
              <a:gd name="connsiteX1" fmla="*/ 94436 w 3586851"/>
              <a:gd name="connsiteY1" fmla="*/ 1699988 h 2578174"/>
              <a:gd name="connsiteX2" fmla="*/ 949485 w 3586851"/>
              <a:gd name="connsiteY2" fmla="*/ 7115 h 2578174"/>
              <a:gd name="connsiteX3" fmla="*/ 2713780 w 3586851"/>
              <a:gd name="connsiteY3" fmla="*/ 1113398 h 2578174"/>
              <a:gd name="connsiteX4" fmla="*/ 3536010 w 3586851"/>
              <a:gd name="connsiteY4" fmla="*/ 1605681 h 2578174"/>
              <a:gd name="connsiteX5" fmla="*/ 3388136 w 3586851"/>
              <a:gd name="connsiteY5" fmla="*/ 2578174 h 2578174"/>
              <a:gd name="connsiteX0" fmla="*/ 31109 w 3579606"/>
              <a:gd name="connsiteY0" fmla="*/ 2578174 h 2578174"/>
              <a:gd name="connsiteX1" fmla="*/ 87191 w 3579606"/>
              <a:gd name="connsiteY1" fmla="*/ 1699988 h 2578174"/>
              <a:gd name="connsiteX2" fmla="*/ 827940 w 3579606"/>
              <a:gd name="connsiteY2" fmla="*/ 7115 h 2578174"/>
              <a:gd name="connsiteX3" fmla="*/ 2706535 w 3579606"/>
              <a:gd name="connsiteY3" fmla="*/ 1113398 h 2578174"/>
              <a:gd name="connsiteX4" fmla="*/ 3528765 w 3579606"/>
              <a:gd name="connsiteY4" fmla="*/ 1605681 h 2578174"/>
              <a:gd name="connsiteX5" fmla="*/ 3380891 w 3579606"/>
              <a:gd name="connsiteY5" fmla="*/ 2578174 h 2578174"/>
              <a:gd name="connsiteX0" fmla="*/ 31109 w 3579606"/>
              <a:gd name="connsiteY0" fmla="*/ 2601998 h 2601998"/>
              <a:gd name="connsiteX1" fmla="*/ 87191 w 3579606"/>
              <a:gd name="connsiteY1" fmla="*/ 1723812 h 2601998"/>
              <a:gd name="connsiteX2" fmla="*/ 827940 w 3579606"/>
              <a:gd name="connsiteY2" fmla="*/ 30939 h 2601998"/>
              <a:gd name="connsiteX3" fmla="*/ 2706535 w 3579606"/>
              <a:gd name="connsiteY3" fmla="*/ 1137222 h 2601998"/>
              <a:gd name="connsiteX4" fmla="*/ 3528765 w 3579606"/>
              <a:gd name="connsiteY4" fmla="*/ 1629505 h 2601998"/>
              <a:gd name="connsiteX5" fmla="*/ 3380891 w 3579606"/>
              <a:gd name="connsiteY5" fmla="*/ 2601998 h 2601998"/>
              <a:gd name="connsiteX0" fmla="*/ 31109 w 3579606"/>
              <a:gd name="connsiteY0" fmla="*/ 2581884 h 2581884"/>
              <a:gd name="connsiteX1" fmla="*/ 87191 w 3579606"/>
              <a:gd name="connsiteY1" fmla="*/ 1703698 h 2581884"/>
              <a:gd name="connsiteX2" fmla="*/ 827940 w 3579606"/>
              <a:gd name="connsiteY2" fmla="*/ 10825 h 2581884"/>
              <a:gd name="connsiteX3" fmla="*/ 2706535 w 3579606"/>
              <a:gd name="connsiteY3" fmla="*/ 1117108 h 2581884"/>
              <a:gd name="connsiteX4" fmla="*/ 3528765 w 3579606"/>
              <a:gd name="connsiteY4" fmla="*/ 1609391 h 2581884"/>
              <a:gd name="connsiteX5" fmla="*/ 3380891 w 3579606"/>
              <a:gd name="connsiteY5" fmla="*/ 2581884 h 2581884"/>
              <a:gd name="connsiteX0" fmla="*/ 31109 w 3579606"/>
              <a:gd name="connsiteY0" fmla="*/ 2586100 h 2586100"/>
              <a:gd name="connsiteX1" fmla="*/ 87191 w 3579606"/>
              <a:gd name="connsiteY1" fmla="*/ 1707914 h 2586100"/>
              <a:gd name="connsiteX2" fmla="*/ 827940 w 3579606"/>
              <a:gd name="connsiteY2" fmla="*/ 15041 h 2586100"/>
              <a:gd name="connsiteX3" fmla="*/ 2084235 w 3579606"/>
              <a:gd name="connsiteY3" fmla="*/ 918124 h 2586100"/>
              <a:gd name="connsiteX4" fmla="*/ 3528765 w 3579606"/>
              <a:gd name="connsiteY4" fmla="*/ 1613607 h 2586100"/>
              <a:gd name="connsiteX5" fmla="*/ 3380891 w 3579606"/>
              <a:gd name="connsiteY5" fmla="*/ 2586100 h 2586100"/>
              <a:gd name="connsiteX0" fmla="*/ 94952 w 3643449"/>
              <a:gd name="connsiteY0" fmla="*/ 2486127 h 2486127"/>
              <a:gd name="connsiteX1" fmla="*/ 151034 w 3643449"/>
              <a:gd name="connsiteY1" fmla="*/ 1607941 h 2486127"/>
              <a:gd name="connsiteX2" fmla="*/ 1818883 w 3643449"/>
              <a:gd name="connsiteY2" fmla="*/ 16668 h 2486127"/>
              <a:gd name="connsiteX3" fmla="*/ 2148078 w 3643449"/>
              <a:gd name="connsiteY3" fmla="*/ 818151 h 2486127"/>
              <a:gd name="connsiteX4" fmla="*/ 3592608 w 3643449"/>
              <a:gd name="connsiteY4" fmla="*/ 1513634 h 2486127"/>
              <a:gd name="connsiteX5" fmla="*/ 3444734 w 3643449"/>
              <a:gd name="connsiteY5" fmla="*/ 2486127 h 2486127"/>
              <a:gd name="connsiteX0" fmla="*/ 95866 w 3644363"/>
              <a:gd name="connsiteY0" fmla="*/ 2511088 h 2511088"/>
              <a:gd name="connsiteX1" fmla="*/ 151948 w 3644363"/>
              <a:gd name="connsiteY1" fmla="*/ 1632902 h 2511088"/>
              <a:gd name="connsiteX2" fmla="*/ 1832497 w 3644363"/>
              <a:gd name="connsiteY2" fmla="*/ 16229 h 2511088"/>
              <a:gd name="connsiteX3" fmla="*/ 2148992 w 3644363"/>
              <a:gd name="connsiteY3" fmla="*/ 843112 h 2511088"/>
              <a:gd name="connsiteX4" fmla="*/ 3593522 w 3644363"/>
              <a:gd name="connsiteY4" fmla="*/ 1538595 h 2511088"/>
              <a:gd name="connsiteX5" fmla="*/ 3445648 w 3644363"/>
              <a:gd name="connsiteY5" fmla="*/ 2511088 h 2511088"/>
              <a:gd name="connsiteX0" fmla="*/ 95866 w 3644363"/>
              <a:gd name="connsiteY0" fmla="*/ 2500961 h 2500961"/>
              <a:gd name="connsiteX1" fmla="*/ 151948 w 3644363"/>
              <a:gd name="connsiteY1" fmla="*/ 1622775 h 2500961"/>
              <a:gd name="connsiteX2" fmla="*/ 1832497 w 3644363"/>
              <a:gd name="connsiteY2" fmla="*/ 6102 h 2500961"/>
              <a:gd name="connsiteX3" fmla="*/ 2326792 w 3644363"/>
              <a:gd name="connsiteY3" fmla="*/ 1086985 h 2500961"/>
              <a:gd name="connsiteX4" fmla="*/ 3593522 w 3644363"/>
              <a:gd name="connsiteY4" fmla="*/ 1528468 h 2500961"/>
              <a:gd name="connsiteX5" fmla="*/ 3445648 w 3644363"/>
              <a:gd name="connsiteY5" fmla="*/ 2500961 h 2500961"/>
              <a:gd name="connsiteX0" fmla="*/ 95866 w 3644363"/>
              <a:gd name="connsiteY0" fmla="*/ 2532365 h 2532365"/>
              <a:gd name="connsiteX1" fmla="*/ 151948 w 3644363"/>
              <a:gd name="connsiteY1" fmla="*/ 1654179 h 2532365"/>
              <a:gd name="connsiteX2" fmla="*/ 1832497 w 3644363"/>
              <a:gd name="connsiteY2" fmla="*/ 37506 h 2532365"/>
              <a:gd name="connsiteX3" fmla="*/ 2326792 w 3644363"/>
              <a:gd name="connsiteY3" fmla="*/ 1118389 h 2532365"/>
              <a:gd name="connsiteX4" fmla="*/ 3593522 w 3644363"/>
              <a:gd name="connsiteY4" fmla="*/ 1559872 h 2532365"/>
              <a:gd name="connsiteX5" fmla="*/ 3445648 w 3644363"/>
              <a:gd name="connsiteY5" fmla="*/ 2532365 h 2532365"/>
              <a:gd name="connsiteX0" fmla="*/ 95866 w 3644363"/>
              <a:gd name="connsiteY0" fmla="*/ 2497008 h 2497008"/>
              <a:gd name="connsiteX1" fmla="*/ 151948 w 3644363"/>
              <a:gd name="connsiteY1" fmla="*/ 1618822 h 2497008"/>
              <a:gd name="connsiteX2" fmla="*/ 1832497 w 3644363"/>
              <a:gd name="connsiteY2" fmla="*/ 2149 h 2497008"/>
              <a:gd name="connsiteX3" fmla="*/ 2326792 w 3644363"/>
              <a:gd name="connsiteY3" fmla="*/ 1083032 h 2497008"/>
              <a:gd name="connsiteX4" fmla="*/ 3593522 w 3644363"/>
              <a:gd name="connsiteY4" fmla="*/ 1524515 h 2497008"/>
              <a:gd name="connsiteX5" fmla="*/ 3445648 w 3644363"/>
              <a:gd name="connsiteY5" fmla="*/ 2497008 h 2497008"/>
              <a:gd name="connsiteX0" fmla="*/ 95866 w 3445648"/>
              <a:gd name="connsiteY0" fmla="*/ 2497461 h 2497461"/>
              <a:gd name="connsiteX1" fmla="*/ 151948 w 3445648"/>
              <a:gd name="connsiteY1" fmla="*/ 1619275 h 2497461"/>
              <a:gd name="connsiteX2" fmla="*/ 1832497 w 3445648"/>
              <a:gd name="connsiteY2" fmla="*/ 2602 h 2497461"/>
              <a:gd name="connsiteX3" fmla="*/ 2326792 w 3445648"/>
              <a:gd name="connsiteY3" fmla="*/ 1083485 h 2497461"/>
              <a:gd name="connsiteX4" fmla="*/ 3445648 w 3445648"/>
              <a:gd name="connsiteY4" fmla="*/ 2497461 h 2497461"/>
              <a:gd name="connsiteX0" fmla="*/ 95866 w 2810648"/>
              <a:gd name="connsiteY0" fmla="*/ 2497520 h 2599120"/>
              <a:gd name="connsiteX1" fmla="*/ 151948 w 2810648"/>
              <a:gd name="connsiteY1" fmla="*/ 1619334 h 2599120"/>
              <a:gd name="connsiteX2" fmla="*/ 1832497 w 2810648"/>
              <a:gd name="connsiteY2" fmla="*/ 2661 h 2599120"/>
              <a:gd name="connsiteX3" fmla="*/ 2326792 w 2810648"/>
              <a:gd name="connsiteY3" fmla="*/ 1083544 h 2599120"/>
              <a:gd name="connsiteX4" fmla="*/ 2810648 w 2810648"/>
              <a:gd name="connsiteY4" fmla="*/ 2599120 h 2599120"/>
              <a:gd name="connsiteX0" fmla="*/ 97695 w 2812477"/>
              <a:gd name="connsiteY0" fmla="*/ 2522846 h 2624446"/>
              <a:gd name="connsiteX1" fmla="*/ 153777 w 2812477"/>
              <a:gd name="connsiteY1" fmla="*/ 1644660 h 2624446"/>
              <a:gd name="connsiteX2" fmla="*/ 1859726 w 2812477"/>
              <a:gd name="connsiteY2" fmla="*/ 2587 h 2624446"/>
              <a:gd name="connsiteX3" fmla="*/ 2328621 w 2812477"/>
              <a:gd name="connsiteY3" fmla="*/ 1108870 h 2624446"/>
              <a:gd name="connsiteX4" fmla="*/ 2812477 w 2812477"/>
              <a:gd name="connsiteY4" fmla="*/ 2624446 h 2624446"/>
              <a:gd name="connsiteX0" fmla="*/ 97695 w 2812477"/>
              <a:gd name="connsiteY0" fmla="*/ 2531940 h 2633540"/>
              <a:gd name="connsiteX1" fmla="*/ 153777 w 2812477"/>
              <a:gd name="connsiteY1" fmla="*/ 1653754 h 2633540"/>
              <a:gd name="connsiteX2" fmla="*/ 1859726 w 2812477"/>
              <a:gd name="connsiteY2" fmla="*/ 11681 h 2633540"/>
              <a:gd name="connsiteX3" fmla="*/ 2328621 w 2812477"/>
              <a:gd name="connsiteY3" fmla="*/ 1117964 h 2633540"/>
              <a:gd name="connsiteX4" fmla="*/ 2812477 w 2812477"/>
              <a:gd name="connsiteY4" fmla="*/ 2633540 h 2633540"/>
              <a:gd name="connsiteX0" fmla="*/ 97695 w 2812477"/>
              <a:gd name="connsiteY0" fmla="*/ 2531940 h 2531940"/>
              <a:gd name="connsiteX1" fmla="*/ 153777 w 2812477"/>
              <a:gd name="connsiteY1" fmla="*/ 1653754 h 2531940"/>
              <a:gd name="connsiteX2" fmla="*/ 1859726 w 2812477"/>
              <a:gd name="connsiteY2" fmla="*/ 11681 h 2531940"/>
              <a:gd name="connsiteX3" fmla="*/ 2328621 w 2812477"/>
              <a:gd name="connsiteY3" fmla="*/ 1117964 h 2531940"/>
              <a:gd name="connsiteX4" fmla="*/ 2812477 w 2812477"/>
              <a:gd name="connsiteY4" fmla="*/ 2379540 h 2531940"/>
              <a:gd name="connsiteX0" fmla="*/ 13415 w 2728197"/>
              <a:gd name="connsiteY0" fmla="*/ 2522524 h 2522524"/>
              <a:gd name="connsiteX1" fmla="*/ 259997 w 2728197"/>
              <a:gd name="connsiteY1" fmla="*/ 1403038 h 2522524"/>
              <a:gd name="connsiteX2" fmla="*/ 1775446 w 2728197"/>
              <a:gd name="connsiteY2" fmla="*/ 2265 h 2522524"/>
              <a:gd name="connsiteX3" fmla="*/ 2244341 w 2728197"/>
              <a:gd name="connsiteY3" fmla="*/ 1108548 h 2522524"/>
              <a:gd name="connsiteX4" fmla="*/ 2728197 w 2728197"/>
              <a:gd name="connsiteY4" fmla="*/ 2370124 h 2522524"/>
              <a:gd name="connsiteX0" fmla="*/ 66870 w 2781652"/>
              <a:gd name="connsiteY0" fmla="*/ 2524209 h 2524209"/>
              <a:gd name="connsiteX1" fmla="*/ 173752 w 2781652"/>
              <a:gd name="connsiteY1" fmla="*/ 1506323 h 2524209"/>
              <a:gd name="connsiteX2" fmla="*/ 1828901 w 2781652"/>
              <a:gd name="connsiteY2" fmla="*/ 3950 h 2524209"/>
              <a:gd name="connsiteX3" fmla="*/ 2297796 w 2781652"/>
              <a:gd name="connsiteY3" fmla="*/ 1110233 h 2524209"/>
              <a:gd name="connsiteX4" fmla="*/ 2781652 w 2781652"/>
              <a:gd name="connsiteY4" fmla="*/ 2371809 h 2524209"/>
              <a:gd name="connsiteX0" fmla="*/ 158052 w 2872834"/>
              <a:gd name="connsiteY0" fmla="*/ 2524209 h 2524209"/>
              <a:gd name="connsiteX1" fmla="*/ 264934 w 2872834"/>
              <a:gd name="connsiteY1" fmla="*/ 1506323 h 2524209"/>
              <a:gd name="connsiteX2" fmla="*/ 1920083 w 2872834"/>
              <a:gd name="connsiteY2" fmla="*/ 3950 h 2524209"/>
              <a:gd name="connsiteX3" fmla="*/ 2388978 w 2872834"/>
              <a:gd name="connsiteY3" fmla="*/ 1110233 h 2524209"/>
              <a:gd name="connsiteX4" fmla="*/ 2872834 w 2872834"/>
              <a:gd name="connsiteY4" fmla="*/ 2371809 h 2524209"/>
              <a:gd name="connsiteX0" fmla="*/ 1582 w 2716364"/>
              <a:gd name="connsiteY0" fmla="*/ 2522790 h 2522790"/>
              <a:gd name="connsiteX1" fmla="*/ 756164 w 2716364"/>
              <a:gd name="connsiteY1" fmla="*/ 869904 h 2522790"/>
              <a:gd name="connsiteX2" fmla="*/ 1763613 w 2716364"/>
              <a:gd name="connsiteY2" fmla="*/ 2531 h 2522790"/>
              <a:gd name="connsiteX3" fmla="*/ 2232508 w 2716364"/>
              <a:gd name="connsiteY3" fmla="*/ 1108814 h 2522790"/>
              <a:gd name="connsiteX4" fmla="*/ 2716364 w 2716364"/>
              <a:gd name="connsiteY4" fmla="*/ 2370390 h 2522790"/>
              <a:gd name="connsiteX0" fmla="*/ 10428 w 2725210"/>
              <a:gd name="connsiteY0" fmla="*/ 2520260 h 2520260"/>
              <a:gd name="connsiteX1" fmla="*/ 472910 w 2725210"/>
              <a:gd name="connsiteY1" fmla="*/ 1108674 h 2520260"/>
              <a:gd name="connsiteX2" fmla="*/ 1772459 w 2725210"/>
              <a:gd name="connsiteY2" fmla="*/ 1 h 2520260"/>
              <a:gd name="connsiteX3" fmla="*/ 2241354 w 2725210"/>
              <a:gd name="connsiteY3" fmla="*/ 1106284 h 2520260"/>
              <a:gd name="connsiteX4" fmla="*/ 2725210 w 2725210"/>
              <a:gd name="connsiteY4" fmla="*/ 2367860 h 2520260"/>
              <a:gd name="connsiteX0" fmla="*/ 43997 w 2758779"/>
              <a:gd name="connsiteY0" fmla="*/ 2521268 h 2521268"/>
              <a:gd name="connsiteX1" fmla="*/ 366779 w 2758779"/>
              <a:gd name="connsiteY1" fmla="*/ 1300182 h 2521268"/>
              <a:gd name="connsiteX2" fmla="*/ 1806028 w 2758779"/>
              <a:gd name="connsiteY2" fmla="*/ 1009 h 2521268"/>
              <a:gd name="connsiteX3" fmla="*/ 2274923 w 2758779"/>
              <a:gd name="connsiteY3" fmla="*/ 1107292 h 2521268"/>
              <a:gd name="connsiteX4" fmla="*/ 2758779 w 2758779"/>
              <a:gd name="connsiteY4" fmla="*/ 2368868 h 2521268"/>
              <a:gd name="connsiteX0" fmla="*/ 43997 w 2758779"/>
              <a:gd name="connsiteY0" fmla="*/ 2527043 h 2527043"/>
              <a:gd name="connsiteX1" fmla="*/ 366779 w 2758779"/>
              <a:gd name="connsiteY1" fmla="*/ 1305957 h 2527043"/>
              <a:gd name="connsiteX2" fmla="*/ 1806028 w 2758779"/>
              <a:gd name="connsiteY2" fmla="*/ 6784 h 2527043"/>
              <a:gd name="connsiteX3" fmla="*/ 2274923 w 2758779"/>
              <a:gd name="connsiteY3" fmla="*/ 1113067 h 2527043"/>
              <a:gd name="connsiteX4" fmla="*/ 2758779 w 2758779"/>
              <a:gd name="connsiteY4" fmla="*/ 2374643 h 2527043"/>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0499 h 2520499"/>
              <a:gd name="connsiteX1" fmla="*/ 366779 w 2758779"/>
              <a:gd name="connsiteY1" fmla="*/ 1299413 h 2520499"/>
              <a:gd name="connsiteX2" fmla="*/ 1806028 w 2758779"/>
              <a:gd name="connsiteY2" fmla="*/ 240 h 2520499"/>
              <a:gd name="connsiteX3" fmla="*/ 2363823 w 2758779"/>
              <a:gd name="connsiteY3" fmla="*/ 1398623 h 2520499"/>
              <a:gd name="connsiteX4" fmla="*/ 2758779 w 2758779"/>
              <a:gd name="connsiteY4" fmla="*/ 2368099 h 2520499"/>
              <a:gd name="connsiteX0" fmla="*/ 43997 w 2758779"/>
              <a:gd name="connsiteY0" fmla="*/ 2525218 h 2525218"/>
              <a:gd name="connsiteX1" fmla="*/ 366779 w 2758779"/>
              <a:gd name="connsiteY1" fmla="*/ 1304132 h 2525218"/>
              <a:gd name="connsiteX2" fmla="*/ 1806028 w 2758779"/>
              <a:gd name="connsiteY2" fmla="*/ 4959 h 2525218"/>
              <a:gd name="connsiteX3" fmla="*/ 2363823 w 2758779"/>
              <a:gd name="connsiteY3" fmla="*/ 1403342 h 2525218"/>
              <a:gd name="connsiteX4" fmla="*/ 2758779 w 2758779"/>
              <a:gd name="connsiteY4" fmla="*/ 2372818 h 2525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779" h="2525218">
                <a:moveTo>
                  <a:pt x="43997" y="2525218"/>
                </a:moveTo>
                <a:cubicBezTo>
                  <a:pt x="19100" y="2199293"/>
                  <a:pt x="-142793" y="1774975"/>
                  <a:pt x="366779" y="1304132"/>
                </a:cubicBezTo>
                <a:cubicBezTo>
                  <a:pt x="876351" y="833289"/>
                  <a:pt x="1663687" y="-75076"/>
                  <a:pt x="1806028" y="4959"/>
                </a:cubicBezTo>
                <a:cubicBezTo>
                  <a:pt x="1948369" y="84994"/>
                  <a:pt x="2078031" y="780099"/>
                  <a:pt x="2363823" y="1403342"/>
                </a:cubicBezTo>
                <a:cubicBezTo>
                  <a:pt x="2522615" y="1797985"/>
                  <a:pt x="2525684" y="2078240"/>
                  <a:pt x="2758779" y="2372818"/>
                </a:cubicBezTo>
              </a:path>
            </a:pathLst>
          </a:custGeom>
          <a:ln w="50800">
            <a:solidFill>
              <a:schemeClr val="accent2"/>
            </a:solidFill>
            <a:tailEnd type="triangle" w="med" len="med"/>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68" name="Picture 167" descr="bang.gif"/>
          <p:cNvPicPr>
            <a:picLocks noChangeAspect="1"/>
          </p:cNvPicPr>
          <p:nvPr/>
        </p:nvPicPr>
        <p:blipFill>
          <a:blip r:embed="rId6" cstate="print"/>
          <a:stretch>
            <a:fillRect/>
          </a:stretch>
        </p:blipFill>
        <p:spPr>
          <a:xfrm>
            <a:off x="7543800" y="4114800"/>
            <a:ext cx="844412" cy="844412"/>
          </a:xfrm>
          <a:prstGeom prst="rect">
            <a:avLst/>
          </a:prstGeom>
        </p:spPr>
      </p:pic>
      <p:sp>
        <p:nvSpPr>
          <p:cNvPr id="171" name="Content Placeholder 2"/>
          <p:cNvSpPr txBox="1">
            <a:spLocks/>
          </p:cNvSpPr>
          <p:nvPr/>
        </p:nvSpPr>
        <p:spPr>
          <a:xfrm>
            <a:off x="457200" y="3505200"/>
            <a:ext cx="426720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dirty="0"/>
              <a:t>Problems:</a:t>
            </a:r>
          </a:p>
          <a:p>
            <a:pPr>
              <a:buFont typeface="Lucida Grande"/>
              <a:buChar char="-"/>
            </a:pPr>
            <a:r>
              <a:rPr lang="en-US" sz="2400" dirty="0"/>
              <a:t>Hash collisions</a:t>
            </a:r>
          </a:p>
          <a:p>
            <a:pPr marL="0" indent="0">
              <a:buNone/>
            </a:pPr>
            <a:r>
              <a:rPr lang="en-US" sz="2000" dirty="0">
                <a:solidFill>
                  <a:srgbClr val="0033CC"/>
                </a:solidFill>
              </a:rPr>
              <a:t>   (coarse granularity)</a:t>
            </a:r>
          </a:p>
          <a:p>
            <a:pPr>
              <a:buFont typeface="Lucida Grande"/>
              <a:buChar char="-"/>
            </a:pPr>
            <a:r>
              <a:rPr lang="en-US" sz="2400" dirty="0">
                <a:solidFill>
                  <a:srgbClr val="000000"/>
                </a:solidFill>
              </a:rPr>
              <a:t>Local &amp; stateless</a:t>
            </a:r>
          </a:p>
          <a:p>
            <a:pPr marL="0" indent="0">
              <a:buNone/>
            </a:pPr>
            <a:r>
              <a:rPr lang="en-US" sz="2000" dirty="0">
                <a:solidFill>
                  <a:srgbClr val="0033CC"/>
                </a:solidFill>
              </a:rPr>
              <a:t>   (v. bad with asymmetry</a:t>
            </a:r>
          </a:p>
          <a:p>
            <a:pPr marL="0" indent="0">
              <a:buNone/>
            </a:pPr>
            <a:r>
              <a:rPr lang="en-US" sz="2000" dirty="0">
                <a:solidFill>
                  <a:srgbClr val="0033CC"/>
                </a:solidFill>
              </a:rPr>
              <a:t>    due to link failures)</a:t>
            </a:r>
          </a:p>
        </p:txBody>
      </p:sp>
      <p:sp>
        <p:nvSpPr>
          <p:cNvPr id="508" name="TextBox 507"/>
          <p:cNvSpPr txBox="1"/>
          <p:nvPr/>
        </p:nvSpPr>
        <p:spPr>
          <a:xfrm>
            <a:off x="3124200" y="4979313"/>
            <a:ext cx="1600200" cy="430887"/>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200" dirty="0"/>
              <a:t>H(</a:t>
            </a:r>
            <a:r>
              <a:rPr lang="en-US" sz="2000" dirty="0">
                <a:solidFill>
                  <a:schemeClr val="tx1"/>
                </a:solidFill>
              </a:rPr>
              <a:t>f</a:t>
            </a:r>
            <a:r>
              <a:rPr lang="en-US" sz="2200" dirty="0"/>
              <a:t>) % 3 = 0</a:t>
            </a:r>
          </a:p>
        </p:txBody>
      </p:sp>
      <p:sp>
        <p:nvSpPr>
          <p:cNvPr id="9" name="Rounded Rectangle 8"/>
          <p:cNvSpPr/>
          <p:nvPr/>
        </p:nvSpPr>
        <p:spPr>
          <a:xfrm>
            <a:off x="381000" y="4779818"/>
            <a:ext cx="3733800" cy="1316182"/>
          </a:xfrm>
          <a:prstGeom prst="roundRect">
            <a:avLst/>
          </a:prstGeom>
          <a:noFill/>
          <a:ln w="50800">
            <a:solidFill>
              <a:srgbClr val="BD0A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02948900"/>
      </p:ext>
    </p:extLst>
  </p:cSld>
  <p:clrMapOvr>
    <a:masterClrMapping/>
  </p:clrMapOvr>
  <mc:AlternateContent xmlns:mc="http://schemas.openxmlformats.org/markup-compatibility/2006" xmlns:p14="http://schemas.microsoft.com/office/powerpoint/2010/main">
    <mc:Choice Requires="p14">
      <p:transition spd="slow" p14:dur="2000" advTm="74813"/>
    </mc:Choice>
    <mc:Fallback xmlns="">
      <p:transition xmlns:p14="http://schemas.microsoft.com/office/powerpoint/2010/main" spd="slow" advTm="748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wipe(left)">
                                      <p:cBhvr>
                                        <p:cTn id="7" dur="500"/>
                                        <p:tgtEl>
                                          <p:spTgt spid="50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0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07"/>
                                        </p:tgtEl>
                                        <p:attrNameLst>
                                          <p:attrName>style.visibility</p:attrName>
                                        </p:attrNameLst>
                                      </p:cBhvr>
                                      <p:to>
                                        <p:strVal val="visible"/>
                                      </p:to>
                                    </p:set>
                                    <p:animEffect transition="in" filter="wipe(left)">
                                      <p:cBhvr>
                                        <p:cTn id="14" dur="500"/>
                                        <p:tgtEl>
                                          <p:spTgt spid="50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1">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wipe(left)">
                                      <p:cBhvr>
                                        <p:cTn id="27" dur="500"/>
                                        <p:tgtEl>
                                          <p:spTgt spid="164"/>
                                        </p:tgtEl>
                                      </p:cBhvr>
                                    </p:animEffect>
                                  </p:childTnLst>
                                </p:cTn>
                              </p:par>
                              <p:par>
                                <p:cTn id="28" presetID="1" presetClass="entr" presetSubtype="0" fill="hold" nodeType="withEffect">
                                  <p:stCondLst>
                                    <p:cond delay="250"/>
                                  </p:stCondLst>
                                  <p:childTnLst>
                                    <p:set>
                                      <p:cBhvr>
                                        <p:cTn id="29" dur="1" fill="hold">
                                          <p:stCondLst>
                                            <p:cond delay="0"/>
                                          </p:stCondLst>
                                        </p:cTn>
                                        <p:tgtEl>
                                          <p:spTgt spid="168"/>
                                        </p:tgtEl>
                                        <p:attrNameLst>
                                          <p:attrName>style.visibility</p:attrName>
                                        </p:attrNameLst>
                                      </p:cBhvr>
                                      <p:to>
                                        <p:strVal val="visible"/>
                                      </p:to>
                                    </p:set>
                                  </p:childTnLst>
                                </p:cTn>
                              </p:par>
                            </p:childTnLst>
                          </p:cTn>
                        </p:par>
                        <p:par>
                          <p:cTn id="30" fill="hold">
                            <p:stCondLst>
                              <p:cond delay="500"/>
                            </p:stCondLst>
                            <p:childTnLst>
                              <p:par>
                                <p:cTn id="31" presetID="22" presetClass="exit" presetSubtype="8" fill="hold" grpId="1" nodeType="afterEffect">
                                  <p:stCondLst>
                                    <p:cond delay="0"/>
                                  </p:stCondLst>
                                  <p:childTnLst>
                                    <p:animEffect transition="out" filter="wipe(left)">
                                      <p:cBhvr>
                                        <p:cTn id="32" dur="500"/>
                                        <p:tgtEl>
                                          <p:spTgt spid="164"/>
                                        </p:tgtEl>
                                      </p:cBhvr>
                                    </p:animEffect>
                                    <p:set>
                                      <p:cBhvr>
                                        <p:cTn id="33" dur="1" fill="hold">
                                          <p:stCondLst>
                                            <p:cond delay="499"/>
                                          </p:stCondLst>
                                        </p:cTn>
                                        <p:tgtEl>
                                          <p:spTgt spid="164"/>
                                        </p:tgtEl>
                                        <p:attrNameLst>
                                          <p:attrName>style.visibility</p:attrName>
                                        </p:attrNameLst>
                                      </p:cBhvr>
                                      <p:to>
                                        <p:strVal val="hidden"/>
                                      </p:to>
                                    </p:set>
                                  </p:childTnLst>
                                </p:cTn>
                              </p:par>
                              <p:par>
                                <p:cTn id="34" presetID="22" presetClass="exit" presetSubtype="8" fill="hold" grpId="1" nodeType="withEffect">
                                  <p:stCondLst>
                                    <p:cond delay="0"/>
                                  </p:stCondLst>
                                  <p:childTnLst>
                                    <p:animEffect transition="out" filter="wipe(left)">
                                      <p:cBhvr>
                                        <p:cTn id="35" dur="500"/>
                                        <p:tgtEl>
                                          <p:spTgt spid="507"/>
                                        </p:tgtEl>
                                      </p:cBhvr>
                                    </p:animEffect>
                                    <p:set>
                                      <p:cBhvr>
                                        <p:cTn id="36" dur="1" fill="hold">
                                          <p:stCondLst>
                                            <p:cond delay="499"/>
                                          </p:stCondLst>
                                        </p:cTn>
                                        <p:tgtEl>
                                          <p:spTgt spid="507"/>
                                        </p:tgtEl>
                                        <p:attrNameLst>
                                          <p:attrName>style.visibility</p:attrName>
                                        </p:attrNameLst>
                                      </p:cBhvr>
                                      <p:to>
                                        <p:strVal val="hidden"/>
                                      </p:to>
                                    </p:set>
                                  </p:childTnLst>
                                </p:cTn>
                              </p:par>
                              <p:par>
                                <p:cTn id="37" presetID="22" presetClass="entr" presetSubtype="8" fill="hold" grpId="0" nodeType="withEffect">
                                  <p:stCondLst>
                                    <p:cond delay="0"/>
                                  </p:stCondLst>
                                  <p:childTnLst>
                                    <p:set>
                                      <p:cBhvr>
                                        <p:cTn id="38" dur="1" fill="hold">
                                          <p:stCondLst>
                                            <p:cond delay="0"/>
                                          </p:stCondLst>
                                        </p:cTn>
                                        <p:tgtEl>
                                          <p:spTgt spid="169"/>
                                        </p:tgtEl>
                                        <p:attrNameLst>
                                          <p:attrName>style.visibility</p:attrName>
                                        </p:attrNameLst>
                                      </p:cBhvr>
                                      <p:to>
                                        <p:strVal val="visible"/>
                                      </p:to>
                                    </p:set>
                                    <p:animEffect transition="in" filter="wipe(left)">
                                      <p:cBhvr>
                                        <p:cTn id="39" dur="500"/>
                                        <p:tgtEl>
                                          <p:spTgt spid="16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wipe(left)">
                                      <p:cBhvr>
                                        <p:cTn id="42" dur="500"/>
                                        <p:tgtEl>
                                          <p:spTgt spid="17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1">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1">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1">
                                            <p:txEl>
                                              <p:pRg st="5" end="5"/>
                                            </p:txEl>
                                          </p:spTgt>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50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 grpId="0" animBg="1"/>
      <p:bldP spid="507" grpId="0" animBg="1"/>
      <p:bldP spid="507" grpId="1" animBg="1"/>
      <p:bldP spid="164" grpId="0" animBg="1"/>
      <p:bldP spid="164" grpId="1" animBg="1"/>
      <p:bldP spid="169" grpId="0" animBg="1"/>
      <p:bldP spid="170" grpId="0" animBg="1"/>
      <p:bldP spid="508" grpId="0" animBg="1"/>
      <p:bldP spid="508" grpId="1"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2" name="Group 621"/>
          <p:cNvGrpSpPr/>
          <p:nvPr/>
        </p:nvGrpSpPr>
        <p:grpSpPr>
          <a:xfrm>
            <a:off x="4363525" y="3684397"/>
            <a:ext cx="2570675" cy="1693032"/>
            <a:chOff x="4744526" y="3500765"/>
            <a:chExt cx="2570675" cy="1693032"/>
          </a:xfrm>
        </p:grpSpPr>
        <p:cxnSp>
          <p:nvCxnSpPr>
            <p:cNvPr id="577" name="Straight Arrow Connector 576"/>
            <p:cNvCxnSpPr>
              <a:stCxn id="592" idx="0"/>
            </p:cNvCxnSpPr>
            <p:nvPr/>
          </p:nvCxnSpPr>
          <p:spPr>
            <a:xfrm rot="16200000" flipH="1" flipV="1">
              <a:off x="5235430" y="3876080"/>
              <a:ext cx="844654" cy="179078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578" name="Group 577"/>
            <p:cNvGrpSpPr/>
            <p:nvPr/>
          </p:nvGrpSpPr>
          <p:grpSpPr>
            <a:xfrm rot="16200000" flipH="1">
              <a:off x="6467372" y="3972296"/>
              <a:ext cx="933603" cy="762054"/>
              <a:chOff x="4148916" y="5105346"/>
              <a:chExt cx="933603" cy="762054"/>
            </a:xfrm>
          </p:grpSpPr>
          <p:grpSp>
            <p:nvGrpSpPr>
              <p:cNvPr id="590" name="Group 589"/>
              <p:cNvGrpSpPr/>
              <p:nvPr/>
            </p:nvGrpSpPr>
            <p:grpSpPr>
              <a:xfrm>
                <a:off x="4148916" y="5341482"/>
                <a:ext cx="933603" cy="525918"/>
                <a:chOff x="457200" y="4457617"/>
                <a:chExt cx="1085821" cy="427364"/>
              </a:xfrm>
            </p:grpSpPr>
            <p:cxnSp>
              <p:nvCxnSpPr>
                <p:cNvPr id="613" name="Straight Connector 612"/>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15" name="Straight Connector 614"/>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16" name="Straight Connector 615"/>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17" name="Group 616"/>
                <p:cNvGrpSpPr/>
                <p:nvPr/>
              </p:nvGrpSpPr>
              <p:grpSpPr>
                <a:xfrm flipH="1">
                  <a:off x="1012996" y="4465798"/>
                  <a:ext cx="530025" cy="419183"/>
                  <a:chOff x="609600" y="4610017"/>
                  <a:chExt cx="530025" cy="419183"/>
                </a:xfrm>
              </p:grpSpPr>
              <p:cxnSp>
                <p:nvCxnSpPr>
                  <p:cNvPr id="618" name="Straight Connector 617"/>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19" name="Straight Connector 61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21" name="Straight Connector 62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91" name="Group 590"/>
              <p:cNvGrpSpPr/>
              <p:nvPr/>
            </p:nvGrpSpPr>
            <p:grpSpPr>
              <a:xfrm>
                <a:off x="4191000" y="5105346"/>
                <a:ext cx="841076" cy="254393"/>
                <a:chOff x="5220661" y="3675707"/>
                <a:chExt cx="978209" cy="243008"/>
              </a:xfrm>
            </p:grpSpPr>
            <p:sp>
              <p:nvSpPr>
                <p:cNvPr id="592" name="Rectangle 59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cxnSp>
          <p:nvCxnSpPr>
            <p:cNvPr id="581" name="Straight Arrow Connector 580"/>
            <p:cNvCxnSpPr>
              <a:stCxn id="592" idx="0"/>
            </p:cNvCxnSpPr>
            <p:nvPr/>
          </p:nvCxnSpPr>
          <p:spPr>
            <a:xfrm flipH="1" flipV="1">
              <a:off x="4744526" y="3500765"/>
              <a:ext cx="1808620" cy="84837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457200" y="274638"/>
            <a:ext cx="8153400" cy="1143000"/>
          </a:xfrm>
        </p:spPr>
        <p:txBody>
          <a:bodyPr>
            <a:noAutofit/>
          </a:bodyPr>
          <a:lstStyle/>
          <a:p>
            <a:r>
              <a:rPr lang="en-US" dirty="0"/>
              <a:t>Dealing with Asymmetry</a:t>
            </a:r>
          </a:p>
        </p:txBody>
      </p:sp>
      <p:sp>
        <p:nvSpPr>
          <p:cNvPr id="4" name="Slide Number Placeholder 3"/>
          <p:cNvSpPr>
            <a:spLocks noGrp="1"/>
          </p:cNvSpPr>
          <p:nvPr>
            <p:ph type="sldNum" sz="quarter" idx="12"/>
          </p:nvPr>
        </p:nvSpPr>
        <p:spPr/>
        <p:txBody>
          <a:bodyPr/>
          <a:lstStyle/>
          <a:p>
            <a:fld id="{3AC99A5B-5B03-425B-9284-2F10A88898BE}" type="slidenum">
              <a:rPr lang="en-US" smtClean="0"/>
              <a:t>6</a:t>
            </a:fld>
            <a:endParaRPr lang="en-US"/>
          </a:p>
        </p:txBody>
      </p:sp>
      <p:grpSp>
        <p:nvGrpSpPr>
          <p:cNvPr id="12" name="Group 11"/>
          <p:cNvGrpSpPr/>
          <p:nvPr/>
        </p:nvGrpSpPr>
        <p:grpSpPr>
          <a:xfrm>
            <a:off x="609600" y="2835392"/>
            <a:ext cx="4259580" cy="3276600"/>
            <a:chOff x="2057400" y="2743200"/>
            <a:chExt cx="4259580" cy="3276600"/>
          </a:xfrm>
        </p:grpSpPr>
        <p:cxnSp>
          <p:nvCxnSpPr>
            <p:cNvPr id="20" name="Straight Arrow Connector 19"/>
            <p:cNvCxnSpPr>
              <a:stCxn id="114" idx="0"/>
              <a:endCxn id="171" idx="3"/>
            </p:cNvCxnSpPr>
            <p:nvPr/>
          </p:nvCxnSpPr>
          <p:spPr>
            <a:xfrm flipV="1">
              <a:off x="2529475" y="3453156"/>
              <a:ext cx="840173" cy="1795702"/>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4" idx="0"/>
              <a:endCxn id="175" idx="3"/>
            </p:cNvCxnSpPr>
            <p:nvPr/>
          </p:nvCxnSpPr>
          <p:spPr>
            <a:xfrm flipV="1">
              <a:off x="2529476" y="3470996"/>
              <a:ext cx="2533203" cy="177786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2" idx="0"/>
              <a:endCxn id="171" idx="3"/>
            </p:cNvCxnSpPr>
            <p:nvPr/>
          </p:nvCxnSpPr>
          <p:spPr>
            <a:xfrm flipH="1" flipV="1">
              <a:off x="3369648" y="3453156"/>
              <a:ext cx="852106" cy="180459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72" idx="0"/>
              <a:endCxn id="176" idx="2"/>
            </p:cNvCxnSpPr>
            <p:nvPr/>
          </p:nvCxnSpPr>
          <p:spPr>
            <a:xfrm flipV="1">
              <a:off x="4221753" y="3466966"/>
              <a:ext cx="844654" cy="179078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51" idx="0"/>
              <a:endCxn id="176" idx="2"/>
            </p:cNvCxnSpPr>
            <p:nvPr/>
          </p:nvCxnSpPr>
          <p:spPr>
            <a:xfrm flipH="1" flipV="1">
              <a:off x="5066407" y="3466966"/>
              <a:ext cx="790650" cy="1794197"/>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51" idx="0"/>
              <a:endCxn id="171" idx="3"/>
            </p:cNvCxnSpPr>
            <p:nvPr/>
          </p:nvCxnSpPr>
          <p:spPr>
            <a:xfrm flipH="1" flipV="1">
              <a:off x="3369648" y="3453156"/>
              <a:ext cx="2487408" cy="1808007"/>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4724400" y="2761040"/>
              <a:ext cx="541247" cy="709956"/>
              <a:chOff x="1027560" y="1988818"/>
              <a:chExt cx="545969" cy="678181"/>
            </a:xfrm>
          </p:grpSpPr>
          <p:sp>
            <p:nvSpPr>
              <p:cNvPr id="175" name="Cube 174"/>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7"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8"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42" name="Group 41"/>
            <p:cNvGrpSpPr/>
            <p:nvPr/>
          </p:nvGrpSpPr>
          <p:grpSpPr>
            <a:xfrm>
              <a:off x="3031368" y="2743200"/>
              <a:ext cx="541247" cy="709956"/>
              <a:chOff x="1027560" y="1988818"/>
              <a:chExt cx="545969" cy="678181"/>
            </a:xfrm>
          </p:grpSpPr>
          <p:sp>
            <p:nvSpPr>
              <p:cNvPr id="171" name="Cube 17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 name="Group 5"/>
            <p:cNvGrpSpPr/>
            <p:nvPr/>
          </p:nvGrpSpPr>
          <p:grpSpPr>
            <a:xfrm>
              <a:off x="2057400" y="5248857"/>
              <a:ext cx="933603" cy="770243"/>
              <a:chOff x="2286000" y="5096457"/>
              <a:chExt cx="933603" cy="770243"/>
            </a:xfrm>
          </p:grpSpPr>
          <p:grpSp>
            <p:nvGrpSpPr>
              <p:cNvPr id="43" name="Group 42"/>
              <p:cNvGrpSpPr/>
              <p:nvPr/>
            </p:nvGrpSpPr>
            <p:grpSpPr>
              <a:xfrm>
                <a:off x="2286000" y="5340782"/>
                <a:ext cx="933603" cy="525918"/>
                <a:chOff x="457200" y="4457617"/>
                <a:chExt cx="1085821" cy="427364"/>
              </a:xfrm>
            </p:grpSpPr>
            <p:cxnSp>
              <p:nvCxnSpPr>
                <p:cNvPr id="162" name="Straight Connector 161"/>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66" name="Group 165"/>
                <p:cNvGrpSpPr/>
                <p:nvPr/>
              </p:nvGrpSpPr>
              <p:grpSpPr>
                <a:xfrm flipH="1">
                  <a:off x="1012996" y="4465798"/>
                  <a:ext cx="530025" cy="419183"/>
                  <a:chOff x="609600" y="4610017"/>
                  <a:chExt cx="530025" cy="419183"/>
                </a:xfrm>
              </p:grpSpPr>
              <p:cxnSp>
                <p:nvCxnSpPr>
                  <p:cNvPr id="167" name="Straight Connector 166"/>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47" name="Group 46"/>
              <p:cNvGrpSpPr/>
              <p:nvPr/>
            </p:nvGrpSpPr>
            <p:grpSpPr>
              <a:xfrm>
                <a:off x="2337538" y="5096457"/>
                <a:ext cx="841076" cy="254393"/>
                <a:chOff x="5220661" y="3675707"/>
                <a:chExt cx="978209" cy="243008"/>
              </a:xfrm>
            </p:grpSpPr>
            <p:sp>
              <p:nvSpPr>
                <p:cNvPr id="114" name="Rectangle 113"/>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1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8" name="Group 7"/>
            <p:cNvGrpSpPr/>
            <p:nvPr/>
          </p:nvGrpSpPr>
          <p:grpSpPr>
            <a:xfrm>
              <a:off x="3759131" y="5257746"/>
              <a:ext cx="933603" cy="762054"/>
              <a:chOff x="4148916" y="5105346"/>
              <a:chExt cx="933603" cy="762054"/>
            </a:xfrm>
          </p:grpSpPr>
          <p:grpSp>
            <p:nvGrpSpPr>
              <p:cNvPr id="45" name="Group 44"/>
              <p:cNvGrpSpPr/>
              <p:nvPr/>
            </p:nvGrpSpPr>
            <p:grpSpPr>
              <a:xfrm>
                <a:off x="4148916" y="5341482"/>
                <a:ext cx="933603" cy="525918"/>
                <a:chOff x="457200" y="4457617"/>
                <a:chExt cx="1085821" cy="427364"/>
              </a:xfrm>
            </p:grpSpPr>
            <p:cxnSp>
              <p:nvCxnSpPr>
                <p:cNvPr id="144" name="Straight Connector 143"/>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48" name="Group 147"/>
                <p:cNvGrpSpPr/>
                <p:nvPr/>
              </p:nvGrpSpPr>
              <p:grpSpPr>
                <a:xfrm flipH="1">
                  <a:off x="1012996" y="4465798"/>
                  <a:ext cx="530025" cy="419183"/>
                  <a:chOff x="609600" y="4610017"/>
                  <a:chExt cx="530025" cy="419183"/>
                </a:xfrm>
              </p:grpSpPr>
              <p:cxnSp>
                <p:nvCxnSpPr>
                  <p:cNvPr id="149" name="Straight Connector 148"/>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49" name="Group 48"/>
              <p:cNvGrpSpPr/>
              <p:nvPr/>
            </p:nvGrpSpPr>
            <p:grpSpPr>
              <a:xfrm>
                <a:off x="4191000" y="5105346"/>
                <a:ext cx="841076" cy="254393"/>
                <a:chOff x="5220661" y="3675707"/>
                <a:chExt cx="978209" cy="243008"/>
              </a:xfrm>
            </p:grpSpPr>
            <p:sp>
              <p:nvSpPr>
                <p:cNvPr id="72" name="Rectangle 7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9" name="Group 8"/>
            <p:cNvGrpSpPr/>
            <p:nvPr/>
          </p:nvGrpSpPr>
          <p:grpSpPr>
            <a:xfrm>
              <a:off x="5383377" y="5261163"/>
              <a:ext cx="933603" cy="758637"/>
              <a:chOff x="6018906" y="5096457"/>
              <a:chExt cx="933603" cy="758637"/>
            </a:xfrm>
          </p:grpSpPr>
          <p:grpSp>
            <p:nvGrpSpPr>
              <p:cNvPr id="46" name="Group 45"/>
              <p:cNvGrpSpPr/>
              <p:nvPr/>
            </p:nvGrpSpPr>
            <p:grpSpPr>
              <a:xfrm>
                <a:off x="6018906" y="5329176"/>
                <a:ext cx="933603" cy="525918"/>
                <a:chOff x="457200" y="4457617"/>
                <a:chExt cx="1085821" cy="427364"/>
              </a:xfrm>
            </p:grpSpPr>
            <p:cxnSp>
              <p:nvCxnSpPr>
                <p:cNvPr id="135" name="Straight Connector 134"/>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39" name="Group 138"/>
                <p:cNvGrpSpPr/>
                <p:nvPr/>
              </p:nvGrpSpPr>
              <p:grpSpPr>
                <a:xfrm flipH="1">
                  <a:off x="1012996" y="4465798"/>
                  <a:ext cx="530025" cy="419183"/>
                  <a:chOff x="609600" y="4610017"/>
                  <a:chExt cx="530025" cy="419183"/>
                </a:xfrm>
              </p:grpSpPr>
              <p:cxnSp>
                <p:nvCxnSpPr>
                  <p:cNvPr id="140" name="Straight Connector 139"/>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0" name="Group 49"/>
              <p:cNvGrpSpPr/>
              <p:nvPr/>
            </p:nvGrpSpPr>
            <p:grpSpPr>
              <a:xfrm>
                <a:off x="6072048" y="5096457"/>
                <a:ext cx="841076" cy="254393"/>
                <a:chOff x="5220661" y="3675707"/>
                <a:chExt cx="978209" cy="243008"/>
              </a:xfrm>
            </p:grpSpPr>
            <p:sp>
              <p:nvSpPr>
                <p:cNvPr id="51" name="Rectangle 5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cxnSp>
        <p:nvCxnSpPr>
          <p:cNvPr id="301" name="Straight Arrow Connector 300"/>
          <p:cNvCxnSpPr>
            <a:stCxn id="377" idx="0"/>
            <a:endCxn id="411" idx="3"/>
          </p:cNvCxnSpPr>
          <p:nvPr/>
        </p:nvCxnSpPr>
        <p:spPr>
          <a:xfrm>
            <a:off x="1903264" y="2841897"/>
            <a:ext cx="1777861" cy="2533203"/>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638" name="Group 637"/>
          <p:cNvGrpSpPr/>
          <p:nvPr/>
        </p:nvGrpSpPr>
        <p:grpSpPr>
          <a:xfrm>
            <a:off x="1132320" y="2369820"/>
            <a:ext cx="2566645" cy="4259580"/>
            <a:chOff x="1894320" y="2369820"/>
            <a:chExt cx="2566645" cy="4259580"/>
          </a:xfrm>
        </p:grpSpPr>
        <p:cxnSp>
          <p:nvCxnSpPr>
            <p:cNvPr id="305" name="Straight Arrow Connector 304"/>
            <p:cNvCxnSpPr>
              <a:stCxn id="313" idx="0"/>
              <a:endCxn id="407" idx="3"/>
            </p:cNvCxnSpPr>
            <p:nvPr/>
          </p:nvCxnSpPr>
          <p:spPr>
            <a:xfrm flipV="1">
              <a:off x="2652958" y="3682067"/>
              <a:ext cx="1808007" cy="248741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00" name="Straight Arrow Connector 299"/>
            <p:cNvCxnSpPr>
              <a:stCxn id="377" idx="0"/>
              <a:endCxn id="407" idx="3"/>
            </p:cNvCxnSpPr>
            <p:nvPr/>
          </p:nvCxnSpPr>
          <p:spPr>
            <a:xfrm>
              <a:off x="2665264" y="2841897"/>
              <a:ext cx="1795701" cy="84017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04" name="Straight Arrow Connector 303"/>
            <p:cNvCxnSpPr>
              <a:stCxn id="313" idx="0"/>
              <a:endCxn id="412" idx="2"/>
            </p:cNvCxnSpPr>
            <p:nvPr/>
          </p:nvCxnSpPr>
          <p:spPr>
            <a:xfrm flipV="1">
              <a:off x="2652958" y="5378828"/>
              <a:ext cx="1794197" cy="79065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308" name="Group 307"/>
            <p:cNvGrpSpPr/>
            <p:nvPr/>
          </p:nvGrpSpPr>
          <p:grpSpPr>
            <a:xfrm rot="5400000">
              <a:off x="1813340" y="2451500"/>
              <a:ext cx="933603" cy="770243"/>
              <a:chOff x="2286000" y="5096457"/>
              <a:chExt cx="933603" cy="770243"/>
            </a:xfrm>
          </p:grpSpPr>
          <p:grpSp>
            <p:nvGrpSpPr>
              <p:cNvPr id="375" name="Group 374"/>
              <p:cNvGrpSpPr/>
              <p:nvPr/>
            </p:nvGrpSpPr>
            <p:grpSpPr>
              <a:xfrm>
                <a:off x="2286000" y="5340782"/>
                <a:ext cx="933603" cy="525918"/>
                <a:chOff x="457200" y="4457617"/>
                <a:chExt cx="1085821" cy="427364"/>
              </a:xfrm>
            </p:grpSpPr>
            <p:cxnSp>
              <p:nvCxnSpPr>
                <p:cNvPr id="398" name="Straight Connector 397"/>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402" name="Group 401"/>
                <p:cNvGrpSpPr/>
                <p:nvPr/>
              </p:nvGrpSpPr>
              <p:grpSpPr>
                <a:xfrm flipH="1">
                  <a:off x="1012996" y="4465798"/>
                  <a:ext cx="530025" cy="419183"/>
                  <a:chOff x="609600" y="4610017"/>
                  <a:chExt cx="530025" cy="419183"/>
                </a:xfrm>
              </p:grpSpPr>
              <p:cxnSp>
                <p:nvCxnSpPr>
                  <p:cNvPr id="403" name="Straight Connector 402"/>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76" name="Group 375"/>
              <p:cNvGrpSpPr/>
              <p:nvPr/>
            </p:nvGrpSpPr>
            <p:grpSpPr>
              <a:xfrm>
                <a:off x="2337538" y="5096457"/>
                <a:ext cx="841076" cy="254393"/>
                <a:chOff x="5220661" y="3675707"/>
                <a:chExt cx="978209" cy="243008"/>
              </a:xfrm>
            </p:grpSpPr>
            <p:sp>
              <p:nvSpPr>
                <p:cNvPr id="377" name="Rectangle 376"/>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7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9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310" name="Group 309"/>
            <p:cNvGrpSpPr/>
            <p:nvPr/>
          </p:nvGrpSpPr>
          <p:grpSpPr>
            <a:xfrm rot="5400000">
              <a:off x="1806837" y="5783280"/>
              <a:ext cx="933603" cy="758637"/>
              <a:chOff x="6018906" y="5096457"/>
              <a:chExt cx="933603" cy="758637"/>
            </a:xfrm>
          </p:grpSpPr>
          <p:grpSp>
            <p:nvGrpSpPr>
              <p:cNvPr id="311" name="Group 310"/>
              <p:cNvGrpSpPr/>
              <p:nvPr/>
            </p:nvGrpSpPr>
            <p:grpSpPr>
              <a:xfrm>
                <a:off x="6018906" y="5329176"/>
                <a:ext cx="933603" cy="525918"/>
                <a:chOff x="457200" y="4457617"/>
                <a:chExt cx="1085821" cy="427364"/>
              </a:xfrm>
            </p:grpSpPr>
            <p:cxnSp>
              <p:nvCxnSpPr>
                <p:cNvPr id="334" name="Straight Connector 333"/>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38" name="Group 337"/>
                <p:cNvGrpSpPr/>
                <p:nvPr/>
              </p:nvGrpSpPr>
              <p:grpSpPr>
                <a:xfrm flipH="1">
                  <a:off x="1012996" y="4465798"/>
                  <a:ext cx="530025" cy="419183"/>
                  <a:chOff x="609600" y="4610017"/>
                  <a:chExt cx="530025" cy="419183"/>
                </a:xfrm>
              </p:grpSpPr>
              <p:cxnSp>
                <p:nvCxnSpPr>
                  <p:cNvPr id="339" name="Straight Connector 338"/>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12" name="Group 311"/>
              <p:cNvGrpSpPr/>
              <p:nvPr/>
            </p:nvGrpSpPr>
            <p:grpSpPr>
              <a:xfrm>
                <a:off x="6072048" y="5096457"/>
                <a:ext cx="841076" cy="254393"/>
                <a:chOff x="5220661" y="3675707"/>
                <a:chExt cx="978209" cy="243008"/>
              </a:xfrm>
            </p:grpSpPr>
            <p:sp>
              <p:nvSpPr>
                <p:cNvPr id="313" name="Rectangle 31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1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1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3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343" name="Group 342"/>
          <p:cNvGrpSpPr/>
          <p:nvPr/>
        </p:nvGrpSpPr>
        <p:grpSpPr>
          <a:xfrm rot="5400000">
            <a:off x="928478" y="4275394"/>
            <a:ext cx="933603" cy="525918"/>
            <a:chOff x="457200" y="4457617"/>
            <a:chExt cx="1085821" cy="427364"/>
          </a:xfrm>
        </p:grpSpPr>
        <p:cxnSp>
          <p:nvCxnSpPr>
            <p:cNvPr id="366" name="Straight Connector 365"/>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370" name="Group 369"/>
            <p:cNvGrpSpPr/>
            <p:nvPr/>
          </p:nvGrpSpPr>
          <p:grpSpPr>
            <a:xfrm flipH="1">
              <a:off x="1012996" y="4465798"/>
              <a:ext cx="530025" cy="419183"/>
              <a:chOff x="609600" y="4610017"/>
              <a:chExt cx="530025" cy="419183"/>
            </a:xfrm>
          </p:grpSpPr>
          <p:cxnSp>
            <p:nvCxnSpPr>
              <p:cNvPr id="371" name="Straight Connector 370"/>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44" name="Group 343"/>
          <p:cNvGrpSpPr/>
          <p:nvPr/>
        </p:nvGrpSpPr>
        <p:grpSpPr>
          <a:xfrm rot="5400000">
            <a:off x="1346640" y="4406977"/>
            <a:ext cx="841076" cy="254393"/>
            <a:chOff x="5220661" y="3675707"/>
            <a:chExt cx="978209" cy="243008"/>
          </a:xfrm>
        </p:grpSpPr>
        <p:sp>
          <p:nvSpPr>
            <p:cNvPr id="345" name="Rectangle 344"/>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3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06" name="Group 305"/>
          <p:cNvGrpSpPr/>
          <p:nvPr/>
        </p:nvGrpSpPr>
        <p:grpSpPr>
          <a:xfrm rot="5400000">
            <a:off x="3765479" y="4952466"/>
            <a:ext cx="541247" cy="709956"/>
            <a:chOff x="1027560" y="1988818"/>
            <a:chExt cx="545969" cy="678181"/>
          </a:xfrm>
        </p:grpSpPr>
        <p:sp>
          <p:nvSpPr>
            <p:cNvPr id="411" name="Cube 410"/>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3"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4"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07" name="Group 306"/>
          <p:cNvGrpSpPr/>
          <p:nvPr/>
        </p:nvGrpSpPr>
        <p:grpSpPr>
          <a:xfrm rot="5400000">
            <a:off x="3783319" y="3259433"/>
            <a:ext cx="541247" cy="709956"/>
            <a:chOff x="1027560" y="1988818"/>
            <a:chExt cx="545969" cy="678181"/>
          </a:xfrm>
        </p:grpSpPr>
        <p:sp>
          <p:nvSpPr>
            <p:cNvPr id="407" name="Cube 406"/>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09"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0"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624" name="Group 623"/>
          <p:cNvGrpSpPr/>
          <p:nvPr/>
        </p:nvGrpSpPr>
        <p:grpSpPr>
          <a:xfrm>
            <a:off x="1818175" y="3685795"/>
            <a:ext cx="1808620" cy="1693033"/>
            <a:chOff x="2122975" y="3502163"/>
            <a:chExt cx="1808620" cy="1693033"/>
          </a:xfrm>
        </p:grpSpPr>
        <p:cxnSp>
          <p:nvCxnSpPr>
            <p:cNvPr id="303" name="Straight Arrow Connector 302"/>
            <p:cNvCxnSpPr>
              <a:stCxn id="345" idx="0"/>
              <a:endCxn id="412" idx="2"/>
            </p:cNvCxnSpPr>
            <p:nvPr/>
          </p:nvCxnSpPr>
          <p:spPr>
            <a:xfrm>
              <a:off x="2122975" y="4350542"/>
              <a:ext cx="1790780" cy="844654"/>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72" name="Straight Arrow Connector 571"/>
            <p:cNvCxnSpPr>
              <a:stCxn id="345" idx="0"/>
              <a:endCxn id="408" idx="2"/>
            </p:cNvCxnSpPr>
            <p:nvPr/>
          </p:nvCxnSpPr>
          <p:spPr>
            <a:xfrm flipV="1">
              <a:off x="2122975" y="3502163"/>
              <a:ext cx="1808620" cy="84837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sp>
        <p:nvSpPr>
          <p:cNvPr id="627" name="TextBox 626"/>
          <p:cNvSpPr txBox="1"/>
          <p:nvPr/>
        </p:nvSpPr>
        <p:spPr>
          <a:xfrm>
            <a:off x="2320559" y="3460232"/>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grpSp>
        <p:nvGrpSpPr>
          <p:cNvPr id="639" name="Group 638"/>
          <p:cNvGrpSpPr/>
          <p:nvPr/>
        </p:nvGrpSpPr>
        <p:grpSpPr>
          <a:xfrm>
            <a:off x="2286000" y="2769967"/>
            <a:ext cx="3505200" cy="3407152"/>
            <a:chOff x="3048000" y="2769967"/>
            <a:chExt cx="3505200" cy="3407152"/>
          </a:xfrm>
        </p:grpSpPr>
        <p:sp>
          <p:nvSpPr>
            <p:cNvPr id="625" name="TextBox 624"/>
            <p:cNvSpPr txBox="1"/>
            <p:nvPr/>
          </p:nvSpPr>
          <p:spPr>
            <a:xfrm>
              <a:off x="3048000" y="2769967"/>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628" name="TextBox 627"/>
            <p:cNvSpPr txBox="1"/>
            <p:nvPr/>
          </p:nvSpPr>
          <p:spPr>
            <a:xfrm>
              <a:off x="3124200" y="498348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629" name="TextBox 628"/>
            <p:cNvSpPr txBox="1"/>
            <p:nvPr/>
          </p:nvSpPr>
          <p:spPr>
            <a:xfrm>
              <a:off x="3124200" y="5746232"/>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630" name="TextBox 629"/>
            <p:cNvSpPr txBox="1"/>
            <p:nvPr/>
          </p:nvSpPr>
          <p:spPr>
            <a:xfrm>
              <a:off x="5562600" y="358140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631" name="TextBox 630"/>
            <p:cNvSpPr txBox="1"/>
            <p:nvPr/>
          </p:nvSpPr>
          <p:spPr>
            <a:xfrm>
              <a:off x="5562600" y="5055513"/>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grpSp>
      <p:sp>
        <p:nvSpPr>
          <p:cNvPr id="633" name="Content Placeholder 2"/>
          <p:cNvSpPr>
            <a:spLocks noGrp="1"/>
          </p:cNvSpPr>
          <p:nvPr>
            <p:ph idx="1"/>
          </p:nvPr>
        </p:nvSpPr>
        <p:spPr>
          <a:xfrm>
            <a:off x="304800" y="1646237"/>
            <a:ext cx="8534400" cy="639763"/>
          </a:xfrm>
        </p:spPr>
        <p:txBody>
          <a:bodyPr>
            <a:noAutofit/>
          </a:bodyPr>
          <a:lstStyle/>
          <a:p>
            <a:pPr marL="0" indent="0">
              <a:buNone/>
            </a:pPr>
            <a:r>
              <a:rPr lang="en-US" sz="2400" dirty="0"/>
              <a:t>Handling asymmetry needs non-local knowledge</a:t>
            </a:r>
          </a:p>
        </p:txBody>
      </p:sp>
      <p:pic>
        <p:nvPicPr>
          <p:cNvPr id="642" name="Picture 641"/>
          <p:cNvPicPr>
            <a:picLocks noChangeAspect="1"/>
          </p:cNvPicPr>
          <p:nvPr/>
        </p:nvPicPr>
        <p:blipFill>
          <a:blip r:embed="rId5"/>
          <a:stretch>
            <a:fillRect/>
          </a:stretch>
        </p:blipFill>
        <p:spPr>
          <a:xfrm rot="1433178" flipH="1">
            <a:off x="2395495" y="3871530"/>
            <a:ext cx="521227" cy="1027433"/>
          </a:xfrm>
          <a:prstGeom prst="rect">
            <a:avLst/>
          </a:prstGeom>
        </p:spPr>
      </p:pic>
    </p:spTree>
    <p:custDataLst>
      <p:tags r:id="rId1"/>
    </p:custDataLst>
    <p:extLst>
      <p:ext uri="{BB962C8B-B14F-4D97-AF65-F5344CB8AC3E}">
        <p14:creationId xmlns:p14="http://schemas.microsoft.com/office/powerpoint/2010/main" val="816779969"/>
      </p:ext>
    </p:extLst>
  </p:cSld>
  <p:clrMapOvr>
    <a:masterClrMapping/>
  </p:clrMapOvr>
  <mc:AlternateContent xmlns:mc="http://schemas.openxmlformats.org/markup-compatibility/2006" xmlns:p14="http://schemas.microsoft.com/office/powerpoint/2010/main">
    <mc:Choice Requires="p14">
      <p:transition spd="slow" p14:dur="2000" advTm="22281"/>
    </mc:Choice>
    <mc:Fallback xmlns="">
      <p:transition xmlns:p14="http://schemas.microsoft.com/office/powerpoint/2010/main" spd="slow" advTm="222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12"/>
                                        </p:tgtEl>
                                        <p:attrNameLst>
                                          <p:attrName>r</p:attrName>
                                        </p:attrNameLst>
                                      </p:cBhvr>
                                    </p:animRot>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12"/>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0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4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4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2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3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01"/>
                                        </p:tgtEl>
                                        <p:attrNameLst>
                                          <p:attrName>style.visibility</p:attrName>
                                        </p:attrNameLst>
                                      </p:cBhvr>
                                      <p:to>
                                        <p:strVal val="visible"/>
                                      </p:to>
                                    </p:set>
                                  </p:childTnLst>
                                </p:cTn>
                              </p:par>
                            </p:childTnLst>
                          </p:cTn>
                        </p:par>
                        <p:par>
                          <p:cTn id="24" fill="hold">
                            <p:stCondLst>
                              <p:cond delay="1000"/>
                            </p:stCondLst>
                            <p:childTnLst>
                              <p:par>
                                <p:cTn id="25" presetID="0" presetClass="path" presetSubtype="0" accel="50000" decel="50000" fill="hold" nodeType="afterEffect">
                                  <p:stCondLst>
                                    <p:cond delay="0"/>
                                  </p:stCondLst>
                                  <p:childTnLst>
                                    <p:animMotion origin="layout" path="M 2.5E-6 -3.7037E-6 L 0.58073 -3.7037E-6 " pathEditMode="relative" rAng="0" ptsTypes="AA">
                                      <p:cBhvr>
                                        <p:cTn id="26" dur="500" fill="hold"/>
                                        <p:tgtEl>
                                          <p:spTgt spid="343"/>
                                        </p:tgtEl>
                                        <p:attrNameLst>
                                          <p:attrName>ppt_x</p:attrName>
                                          <p:attrName>ppt_y</p:attrName>
                                        </p:attrNameLst>
                                      </p:cBhvr>
                                      <p:rCtr x="29028" y="0"/>
                                    </p:animMotion>
                                  </p:childTnLst>
                                </p:cTn>
                              </p:par>
                              <p:par>
                                <p:cTn id="27" presetID="0" presetClass="path" presetSubtype="0" accel="50000" decel="50000" fill="hold" nodeType="withEffect">
                                  <p:stCondLst>
                                    <p:cond delay="0"/>
                                  </p:stCondLst>
                                  <p:childTnLst>
                                    <p:animMotion origin="layout" path="M -2.5E-6 7.40741E-7 L 0.49636 0.00093 " pathEditMode="relative" rAng="0" ptsTypes="AA">
                                      <p:cBhvr>
                                        <p:cTn id="28" dur="500" fill="hold"/>
                                        <p:tgtEl>
                                          <p:spTgt spid="344"/>
                                        </p:tgtEl>
                                        <p:attrNameLst>
                                          <p:attrName>ppt_x</p:attrName>
                                          <p:attrName>ppt_y</p:attrName>
                                        </p:attrNameLst>
                                      </p:cBhvr>
                                      <p:rCtr x="24809" y="46"/>
                                    </p:animMotion>
                                  </p:childTnLst>
                                </p:cTn>
                              </p:par>
                              <p:par>
                                <p:cTn id="29" presetID="0" presetClass="path" presetSubtype="0" accel="50000" decel="50000" fill="hold" nodeType="withEffect">
                                  <p:stCondLst>
                                    <p:cond delay="0"/>
                                  </p:stCondLst>
                                  <p:childTnLst>
                                    <p:animMotion origin="layout" path="M 2.77778E-7 2.22222E-6 L 0.25226 2.22222E-6 " pathEditMode="relative" rAng="0" ptsTypes="AA">
                                      <p:cBhvr>
                                        <p:cTn id="30" dur="500" fill="hold"/>
                                        <p:tgtEl>
                                          <p:spTgt spid="624"/>
                                        </p:tgtEl>
                                        <p:attrNameLst>
                                          <p:attrName>ppt_x</p:attrName>
                                          <p:attrName>ppt_y</p:attrName>
                                        </p:attrNameLst>
                                      </p:cBhvr>
                                      <p:rCtr x="12604" y="0"/>
                                    </p:animMotion>
                                  </p:childTnLst>
                                </p:cTn>
                              </p:par>
                              <p:par>
                                <p:cTn id="31" presetID="10" presetClass="exit" presetSubtype="0" fill="hold" nodeType="withEffect">
                                  <p:stCondLst>
                                    <p:cond delay="0"/>
                                  </p:stCondLst>
                                  <p:childTnLst>
                                    <p:animEffect transition="out" filter="fade">
                                      <p:cBhvr>
                                        <p:cTn id="32" dur="300"/>
                                        <p:tgtEl>
                                          <p:spTgt spid="343"/>
                                        </p:tgtEl>
                                      </p:cBhvr>
                                    </p:animEffect>
                                    <p:set>
                                      <p:cBhvr>
                                        <p:cTn id="33" dur="1" fill="hold">
                                          <p:stCondLst>
                                            <p:cond delay="299"/>
                                          </p:stCondLst>
                                        </p:cTn>
                                        <p:tgtEl>
                                          <p:spTgt spid="34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300"/>
                                        <p:tgtEl>
                                          <p:spTgt spid="344"/>
                                        </p:tgtEl>
                                      </p:cBhvr>
                                    </p:animEffect>
                                    <p:set>
                                      <p:cBhvr>
                                        <p:cTn id="36" dur="1" fill="hold">
                                          <p:stCondLst>
                                            <p:cond delay="299"/>
                                          </p:stCondLst>
                                        </p:cTn>
                                        <p:tgtEl>
                                          <p:spTgt spid="34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300"/>
                                        <p:tgtEl>
                                          <p:spTgt spid="624"/>
                                        </p:tgtEl>
                                      </p:cBhvr>
                                    </p:animEffect>
                                    <p:set>
                                      <p:cBhvr>
                                        <p:cTn id="39" dur="1" fill="hold">
                                          <p:stCondLst>
                                            <p:cond delay="299"/>
                                          </p:stCondLst>
                                        </p:cTn>
                                        <p:tgtEl>
                                          <p:spTgt spid="624"/>
                                        </p:tgtEl>
                                        <p:attrNameLst>
                                          <p:attrName>style.visibility</p:attrName>
                                        </p:attrNameLst>
                                      </p:cBhvr>
                                      <p:to>
                                        <p:strVal val="hidden"/>
                                      </p:to>
                                    </p:set>
                                  </p:childTnLst>
                                </p:cTn>
                              </p:par>
                              <p:par>
                                <p:cTn id="40" presetID="10" presetClass="entr" presetSubtype="0" fill="hold" nodeType="withEffect">
                                  <p:stCondLst>
                                    <p:cond delay="300"/>
                                  </p:stCondLst>
                                  <p:childTnLst>
                                    <p:set>
                                      <p:cBhvr>
                                        <p:cTn id="41" dur="1" fill="hold">
                                          <p:stCondLst>
                                            <p:cond delay="0"/>
                                          </p:stCondLst>
                                        </p:cTn>
                                        <p:tgtEl>
                                          <p:spTgt spid="622"/>
                                        </p:tgtEl>
                                        <p:attrNameLst>
                                          <p:attrName>style.visibility</p:attrName>
                                        </p:attrNameLst>
                                      </p:cBhvr>
                                      <p:to>
                                        <p:strVal val="visible"/>
                                      </p:to>
                                    </p:set>
                                    <p:animEffect transition="in" filter="fade">
                                      <p:cBhvr>
                                        <p:cTn id="42" dur="200"/>
                                        <p:tgtEl>
                                          <p:spTgt spid="622"/>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27"/>
                                        </p:tgtEl>
                                        <p:attrNameLst>
                                          <p:attrName>style.visibility</p:attrName>
                                        </p:attrNameLst>
                                      </p:cBhvr>
                                      <p:to>
                                        <p:strVal val="visible"/>
                                      </p:to>
                                    </p:set>
                                    <p:animEffect transition="in" filter="fade">
                                      <p:cBhvr>
                                        <p:cTn id="46" dur="500"/>
                                        <p:tgtEl>
                                          <p:spTgt spid="627"/>
                                        </p:tgtEl>
                                      </p:cBhvr>
                                    </p:animEffect>
                                  </p:childTnLst>
                                </p:cTn>
                              </p:par>
                              <p:par>
                                <p:cTn id="47" presetID="10" presetClass="entr" presetSubtype="0" fill="hold" nodeType="withEffect">
                                  <p:stCondLst>
                                    <p:cond delay="0"/>
                                  </p:stCondLst>
                                  <p:childTnLst>
                                    <p:set>
                                      <p:cBhvr>
                                        <p:cTn id="48" dur="1" fill="hold">
                                          <p:stCondLst>
                                            <p:cond delay="0"/>
                                          </p:stCondLst>
                                        </p:cTn>
                                        <p:tgtEl>
                                          <p:spTgt spid="639"/>
                                        </p:tgtEl>
                                        <p:attrNameLst>
                                          <p:attrName>style.visibility</p:attrName>
                                        </p:attrNameLst>
                                      </p:cBhvr>
                                      <p:to>
                                        <p:strVal val="visible"/>
                                      </p:to>
                                    </p:set>
                                    <p:animEffect transition="in" filter="fade">
                                      <p:cBhvr>
                                        <p:cTn id="49" dur="500"/>
                                        <p:tgtEl>
                                          <p:spTgt spid="63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12" fill="hold" nodeType="clickEffect">
                                  <p:stCondLst>
                                    <p:cond delay="0"/>
                                  </p:stCondLst>
                                  <p:childTnLst>
                                    <p:set>
                                      <p:cBhvr>
                                        <p:cTn id="53" dur="1" fill="hold">
                                          <p:stCondLst>
                                            <p:cond delay="0"/>
                                          </p:stCondLst>
                                        </p:cTn>
                                        <p:tgtEl>
                                          <p:spTgt spid="642"/>
                                        </p:tgtEl>
                                        <p:attrNameLst>
                                          <p:attrName>style.visibility</p:attrName>
                                        </p:attrNameLst>
                                      </p:cBhvr>
                                      <p:to>
                                        <p:strVal val="visible"/>
                                      </p:to>
                                    </p:set>
                                    <p:anim calcmode="lin" valueType="num">
                                      <p:cBhvr additive="base">
                                        <p:cTn id="54" dur="300" fill="hold"/>
                                        <p:tgtEl>
                                          <p:spTgt spid="642"/>
                                        </p:tgtEl>
                                        <p:attrNameLst>
                                          <p:attrName>ppt_x</p:attrName>
                                        </p:attrNameLst>
                                      </p:cBhvr>
                                      <p:tavLst>
                                        <p:tav tm="0">
                                          <p:val>
                                            <p:strVal val="0-#ppt_w/2"/>
                                          </p:val>
                                        </p:tav>
                                        <p:tav tm="100000">
                                          <p:val>
                                            <p:strVal val="#ppt_x"/>
                                          </p:val>
                                        </p:tav>
                                      </p:tavLst>
                                    </p:anim>
                                    <p:anim calcmode="lin" valueType="num">
                                      <p:cBhvr additive="base">
                                        <p:cTn id="55" dur="300" fill="hold"/>
                                        <p:tgtEl>
                                          <p:spTgt spid="642"/>
                                        </p:tgtEl>
                                        <p:attrNameLst>
                                          <p:attrName>ppt_y</p:attrName>
                                        </p:attrNameLst>
                                      </p:cBhvr>
                                      <p:tavLst>
                                        <p:tav tm="0">
                                          <p:val>
                                            <p:strVal val="1+#ppt_h/2"/>
                                          </p:val>
                                        </p:tav>
                                        <p:tav tm="100000">
                                          <p:val>
                                            <p:strVal val="#ppt_y"/>
                                          </p:val>
                                        </p:tav>
                                      </p:tavLst>
                                    </p:anim>
                                  </p:childTnLst>
                                </p:cTn>
                              </p:par>
                            </p:childTnLst>
                          </p:cTn>
                        </p:par>
                        <p:par>
                          <p:cTn id="56" fill="hold">
                            <p:stCondLst>
                              <p:cond delay="300"/>
                            </p:stCondLst>
                            <p:childTnLst>
                              <p:par>
                                <p:cTn id="57" presetID="9" presetClass="exit" presetSubtype="0" fill="hold" nodeType="afterEffect">
                                  <p:stCondLst>
                                    <p:cond delay="500"/>
                                  </p:stCondLst>
                                  <p:childTnLst>
                                    <p:animEffect transition="out" filter="dissolve">
                                      <p:cBhvr>
                                        <p:cTn id="58" dur="500"/>
                                        <p:tgtEl>
                                          <p:spTgt spid="301"/>
                                        </p:tgtEl>
                                      </p:cBhvr>
                                    </p:animEffect>
                                    <p:set>
                                      <p:cBhvr>
                                        <p:cTn id="59" dur="1" fill="hold">
                                          <p:stCondLst>
                                            <p:cond delay="499"/>
                                          </p:stCondLst>
                                        </p:cTn>
                                        <p:tgtEl>
                                          <p:spTgt spid="301"/>
                                        </p:tgtEl>
                                        <p:attrNameLst>
                                          <p:attrName>style.visibility</p:attrName>
                                        </p:attrNameLst>
                                      </p:cBhvr>
                                      <p:to>
                                        <p:strVal val="hidden"/>
                                      </p:to>
                                    </p:set>
                                  </p:childTnLst>
                                </p:cTn>
                              </p:par>
                              <p:par>
                                <p:cTn id="60" presetID="9" presetClass="exit" presetSubtype="0" fill="hold" grpId="1" nodeType="withEffect">
                                  <p:stCondLst>
                                    <p:cond delay="500"/>
                                  </p:stCondLst>
                                  <p:childTnLst>
                                    <p:animEffect transition="out" filter="dissolve">
                                      <p:cBhvr>
                                        <p:cTn id="61" dur="500"/>
                                        <p:tgtEl>
                                          <p:spTgt spid="627"/>
                                        </p:tgtEl>
                                      </p:cBhvr>
                                    </p:animEffect>
                                    <p:set>
                                      <p:cBhvr>
                                        <p:cTn id="62" dur="1" fill="hold">
                                          <p:stCondLst>
                                            <p:cond delay="499"/>
                                          </p:stCondLst>
                                        </p:cTn>
                                        <p:tgtEl>
                                          <p:spTgt spid="627"/>
                                        </p:tgtEl>
                                        <p:attrNameLst>
                                          <p:attrName>style.visibility</p:attrName>
                                        </p:attrNameLst>
                                      </p:cBhvr>
                                      <p:to>
                                        <p:strVal val="hidden"/>
                                      </p:to>
                                    </p:set>
                                  </p:childTnLst>
                                </p:cTn>
                              </p:par>
                              <p:par>
                                <p:cTn id="63" presetID="9" presetClass="exit" presetSubtype="0" fill="hold" nodeType="withEffect">
                                  <p:stCondLst>
                                    <p:cond delay="500"/>
                                  </p:stCondLst>
                                  <p:childTnLst>
                                    <p:animEffect transition="out" filter="dissolve">
                                      <p:cBhvr>
                                        <p:cTn id="64" dur="500"/>
                                        <p:tgtEl>
                                          <p:spTgt spid="642"/>
                                        </p:tgtEl>
                                      </p:cBhvr>
                                    </p:animEffect>
                                    <p:set>
                                      <p:cBhvr>
                                        <p:cTn id="65" dur="1" fill="hold">
                                          <p:stCondLst>
                                            <p:cond delay="499"/>
                                          </p:stCondLst>
                                        </p:cTn>
                                        <p:tgtEl>
                                          <p:spTgt spid="6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0"/>
      <p:bldP spid="6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 name="Group 514"/>
          <p:cNvGrpSpPr/>
          <p:nvPr/>
        </p:nvGrpSpPr>
        <p:grpSpPr>
          <a:xfrm>
            <a:off x="1132320" y="2369820"/>
            <a:ext cx="5801880" cy="4259580"/>
            <a:chOff x="1132320" y="2369820"/>
            <a:chExt cx="5801880" cy="4259580"/>
          </a:xfrm>
        </p:grpSpPr>
        <p:grpSp>
          <p:nvGrpSpPr>
            <p:cNvPr id="516" name="Group 515"/>
            <p:cNvGrpSpPr/>
            <p:nvPr/>
          </p:nvGrpSpPr>
          <p:grpSpPr>
            <a:xfrm>
              <a:off x="4363525" y="3684397"/>
              <a:ext cx="2570675" cy="1693032"/>
              <a:chOff x="4744526" y="3500765"/>
              <a:chExt cx="2570675" cy="1693032"/>
            </a:xfrm>
          </p:grpSpPr>
          <p:cxnSp>
            <p:nvCxnSpPr>
              <p:cNvPr id="647" name="Straight Arrow Connector 646"/>
              <p:cNvCxnSpPr>
                <a:stCxn id="652" idx="0"/>
              </p:cNvCxnSpPr>
              <p:nvPr/>
            </p:nvCxnSpPr>
            <p:spPr>
              <a:xfrm rot="16200000" flipH="1" flipV="1">
                <a:off x="5235430" y="3876080"/>
                <a:ext cx="844654" cy="179078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648" name="Group 647"/>
              <p:cNvGrpSpPr/>
              <p:nvPr/>
            </p:nvGrpSpPr>
            <p:grpSpPr>
              <a:xfrm rot="16200000" flipH="1">
                <a:off x="6467372" y="3972296"/>
                <a:ext cx="933603" cy="762054"/>
                <a:chOff x="4148916" y="5105346"/>
                <a:chExt cx="933603" cy="762054"/>
              </a:xfrm>
            </p:grpSpPr>
            <p:grpSp>
              <p:nvGrpSpPr>
                <p:cNvPr id="650" name="Group 649"/>
                <p:cNvGrpSpPr/>
                <p:nvPr/>
              </p:nvGrpSpPr>
              <p:grpSpPr>
                <a:xfrm>
                  <a:off x="4148916" y="5341482"/>
                  <a:ext cx="933603" cy="525918"/>
                  <a:chOff x="457200" y="4457617"/>
                  <a:chExt cx="1085821" cy="427364"/>
                </a:xfrm>
              </p:grpSpPr>
              <p:cxnSp>
                <p:nvCxnSpPr>
                  <p:cNvPr id="673" name="Straight Connector 672"/>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4" name="Straight Connector 67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5" name="Straight Connector 674"/>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6" name="Straight Connector 675"/>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77" name="Group 676"/>
                  <p:cNvGrpSpPr/>
                  <p:nvPr/>
                </p:nvGrpSpPr>
                <p:grpSpPr>
                  <a:xfrm flipH="1">
                    <a:off x="1012996" y="4465798"/>
                    <a:ext cx="530025" cy="419183"/>
                    <a:chOff x="609600" y="4610017"/>
                    <a:chExt cx="530025" cy="419183"/>
                  </a:xfrm>
                </p:grpSpPr>
                <p:cxnSp>
                  <p:nvCxnSpPr>
                    <p:cNvPr id="678" name="Straight Connector 677"/>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651" name="Group 650"/>
                <p:cNvGrpSpPr/>
                <p:nvPr/>
              </p:nvGrpSpPr>
              <p:grpSpPr>
                <a:xfrm>
                  <a:off x="4191000" y="5105346"/>
                  <a:ext cx="841076" cy="254393"/>
                  <a:chOff x="5220661" y="3675707"/>
                  <a:chExt cx="978209" cy="243008"/>
                </a:xfrm>
              </p:grpSpPr>
              <p:sp>
                <p:nvSpPr>
                  <p:cNvPr id="652" name="Rectangle 65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cxnSp>
            <p:nvCxnSpPr>
              <p:cNvPr id="649" name="Straight Arrow Connector 648"/>
              <p:cNvCxnSpPr>
                <a:stCxn id="652" idx="0"/>
              </p:cNvCxnSpPr>
              <p:nvPr/>
            </p:nvCxnSpPr>
            <p:spPr>
              <a:xfrm flipH="1" flipV="1">
                <a:off x="4744526" y="3500765"/>
                <a:ext cx="1808620" cy="84837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517" name="Group 516"/>
            <p:cNvGrpSpPr/>
            <p:nvPr/>
          </p:nvGrpSpPr>
          <p:grpSpPr>
            <a:xfrm>
              <a:off x="1132320" y="2369820"/>
              <a:ext cx="2566645" cy="4259580"/>
              <a:chOff x="1894320" y="2369820"/>
              <a:chExt cx="2566645" cy="4259580"/>
            </a:xfrm>
          </p:grpSpPr>
          <p:cxnSp>
            <p:nvCxnSpPr>
              <p:cNvPr id="534" name="Straight Arrow Connector 533"/>
              <p:cNvCxnSpPr>
                <a:stCxn id="541" idx="0"/>
                <a:endCxn id="526" idx="3"/>
              </p:cNvCxnSpPr>
              <p:nvPr/>
            </p:nvCxnSpPr>
            <p:spPr>
              <a:xfrm flipV="1">
                <a:off x="2652958" y="3682067"/>
                <a:ext cx="1808007" cy="248741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5" name="Straight Arrow Connector 534"/>
              <p:cNvCxnSpPr>
                <a:stCxn id="573" idx="0"/>
                <a:endCxn id="526" idx="3"/>
              </p:cNvCxnSpPr>
              <p:nvPr/>
            </p:nvCxnSpPr>
            <p:spPr>
              <a:xfrm>
                <a:off x="2665264" y="2841897"/>
                <a:ext cx="1795701" cy="84017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6" name="Straight Arrow Connector 535"/>
              <p:cNvCxnSpPr>
                <a:stCxn id="541" idx="0"/>
                <a:endCxn id="531" idx="2"/>
              </p:cNvCxnSpPr>
              <p:nvPr/>
            </p:nvCxnSpPr>
            <p:spPr>
              <a:xfrm flipV="1">
                <a:off x="2652958" y="5378828"/>
                <a:ext cx="1794197" cy="79065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537" name="Group 536"/>
              <p:cNvGrpSpPr/>
              <p:nvPr/>
            </p:nvGrpSpPr>
            <p:grpSpPr>
              <a:xfrm rot="5400000">
                <a:off x="1813340" y="2451500"/>
                <a:ext cx="933603" cy="770243"/>
                <a:chOff x="2286000" y="5096457"/>
                <a:chExt cx="933603" cy="770243"/>
              </a:xfrm>
            </p:grpSpPr>
            <p:grpSp>
              <p:nvGrpSpPr>
                <p:cNvPr id="571" name="Group 570"/>
                <p:cNvGrpSpPr/>
                <p:nvPr/>
              </p:nvGrpSpPr>
              <p:grpSpPr>
                <a:xfrm>
                  <a:off x="2286000" y="5340782"/>
                  <a:ext cx="933603" cy="525918"/>
                  <a:chOff x="457200" y="4457617"/>
                  <a:chExt cx="1085821" cy="427364"/>
                </a:xfrm>
              </p:grpSpPr>
              <p:cxnSp>
                <p:nvCxnSpPr>
                  <p:cNvPr id="638" name="Straight Connector 637"/>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39" name="Straight Connector 638"/>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42" name="Group 641"/>
                  <p:cNvGrpSpPr/>
                  <p:nvPr/>
                </p:nvGrpSpPr>
                <p:grpSpPr>
                  <a:xfrm flipH="1">
                    <a:off x="1012996" y="4465798"/>
                    <a:ext cx="530025" cy="419183"/>
                    <a:chOff x="609600" y="4610017"/>
                    <a:chExt cx="530025" cy="419183"/>
                  </a:xfrm>
                </p:grpSpPr>
                <p:cxnSp>
                  <p:nvCxnSpPr>
                    <p:cNvPr id="643" name="Straight Connector 642"/>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72" name="Group 571"/>
                <p:cNvGrpSpPr/>
                <p:nvPr/>
              </p:nvGrpSpPr>
              <p:grpSpPr>
                <a:xfrm>
                  <a:off x="2337538" y="5096457"/>
                  <a:ext cx="841076" cy="254393"/>
                  <a:chOff x="5220661" y="3675707"/>
                  <a:chExt cx="978209" cy="243008"/>
                </a:xfrm>
              </p:grpSpPr>
              <p:sp>
                <p:nvSpPr>
                  <p:cNvPr id="573" name="Rectangle 57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7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538" name="Group 537"/>
              <p:cNvGrpSpPr/>
              <p:nvPr/>
            </p:nvGrpSpPr>
            <p:grpSpPr>
              <a:xfrm rot="5400000">
                <a:off x="1806837" y="5783280"/>
                <a:ext cx="933603" cy="758637"/>
                <a:chOff x="6018906" y="5096457"/>
                <a:chExt cx="933603" cy="758637"/>
              </a:xfrm>
            </p:grpSpPr>
            <p:grpSp>
              <p:nvGrpSpPr>
                <p:cNvPr id="539" name="Group 538"/>
                <p:cNvGrpSpPr/>
                <p:nvPr/>
              </p:nvGrpSpPr>
              <p:grpSpPr>
                <a:xfrm>
                  <a:off x="6018906" y="5329176"/>
                  <a:ext cx="933603" cy="525918"/>
                  <a:chOff x="457200" y="4457617"/>
                  <a:chExt cx="1085821" cy="427364"/>
                </a:xfrm>
              </p:grpSpPr>
              <p:cxnSp>
                <p:nvCxnSpPr>
                  <p:cNvPr id="562" name="Straight Connector 561"/>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566" name="Group 565"/>
                  <p:cNvGrpSpPr/>
                  <p:nvPr/>
                </p:nvGrpSpPr>
                <p:grpSpPr>
                  <a:xfrm flipH="1">
                    <a:off x="1012996" y="4465798"/>
                    <a:ext cx="530025" cy="419183"/>
                    <a:chOff x="609600" y="4610017"/>
                    <a:chExt cx="530025" cy="419183"/>
                  </a:xfrm>
                </p:grpSpPr>
                <p:cxnSp>
                  <p:nvCxnSpPr>
                    <p:cNvPr id="567" name="Straight Connector 566"/>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40" name="Group 539"/>
                <p:cNvGrpSpPr/>
                <p:nvPr/>
              </p:nvGrpSpPr>
              <p:grpSpPr>
                <a:xfrm>
                  <a:off x="6072048" y="5096457"/>
                  <a:ext cx="841076" cy="254393"/>
                  <a:chOff x="5220661" y="3675707"/>
                  <a:chExt cx="978209" cy="243008"/>
                </a:xfrm>
              </p:grpSpPr>
              <p:sp>
                <p:nvSpPr>
                  <p:cNvPr id="541" name="Rectangle 54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518" name="Group 517"/>
            <p:cNvGrpSpPr/>
            <p:nvPr/>
          </p:nvGrpSpPr>
          <p:grpSpPr>
            <a:xfrm rot="5400000">
              <a:off x="3765479" y="4952466"/>
              <a:ext cx="541247" cy="709956"/>
              <a:chOff x="1027560" y="1988818"/>
              <a:chExt cx="545969" cy="678181"/>
            </a:xfrm>
          </p:grpSpPr>
          <p:sp>
            <p:nvSpPr>
              <p:cNvPr id="530" name="Cube 52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3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19" name="Group 518"/>
            <p:cNvGrpSpPr/>
            <p:nvPr/>
          </p:nvGrpSpPr>
          <p:grpSpPr>
            <a:xfrm rot="5400000">
              <a:off x="3783319" y="3259433"/>
              <a:ext cx="541247" cy="709956"/>
              <a:chOff x="1027560" y="1988818"/>
              <a:chExt cx="545969" cy="678181"/>
            </a:xfrm>
          </p:grpSpPr>
          <p:sp>
            <p:nvSpPr>
              <p:cNvPr id="526" name="Cube 525"/>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28"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9"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20" name="Group 519"/>
            <p:cNvGrpSpPr/>
            <p:nvPr/>
          </p:nvGrpSpPr>
          <p:grpSpPr>
            <a:xfrm>
              <a:off x="2286000" y="2769967"/>
              <a:ext cx="3505200" cy="3407152"/>
              <a:chOff x="3048000" y="2769967"/>
              <a:chExt cx="3505200" cy="3407152"/>
            </a:xfrm>
          </p:grpSpPr>
          <p:sp>
            <p:nvSpPr>
              <p:cNvPr id="521" name="TextBox 520"/>
              <p:cNvSpPr txBox="1"/>
              <p:nvPr/>
            </p:nvSpPr>
            <p:spPr>
              <a:xfrm>
                <a:off x="3048000" y="2769967"/>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2" name="TextBox 521"/>
              <p:cNvSpPr txBox="1"/>
              <p:nvPr/>
            </p:nvSpPr>
            <p:spPr>
              <a:xfrm>
                <a:off x="3124200" y="498348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3" name="TextBox 522"/>
              <p:cNvSpPr txBox="1"/>
              <p:nvPr/>
            </p:nvSpPr>
            <p:spPr>
              <a:xfrm>
                <a:off x="3124200" y="5746232"/>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4" name="TextBox 523"/>
              <p:cNvSpPr txBox="1"/>
              <p:nvPr/>
            </p:nvSpPr>
            <p:spPr>
              <a:xfrm>
                <a:off x="5562600" y="358140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5" name="TextBox 524"/>
              <p:cNvSpPr txBox="1"/>
              <p:nvPr/>
            </p:nvSpPr>
            <p:spPr>
              <a:xfrm>
                <a:off x="5562600" y="5055513"/>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grpSp>
      </p:grpSp>
      <p:sp>
        <p:nvSpPr>
          <p:cNvPr id="168" name="Rectangle 167"/>
          <p:cNvSpPr/>
          <p:nvPr/>
        </p:nvSpPr>
        <p:spPr>
          <a:xfrm>
            <a:off x="990600" y="2279204"/>
            <a:ext cx="6006647" cy="455985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4" name="Slide Number Placeholder 3"/>
          <p:cNvSpPr>
            <a:spLocks noGrp="1"/>
          </p:cNvSpPr>
          <p:nvPr>
            <p:ph type="sldNum" sz="quarter" idx="12"/>
          </p:nvPr>
        </p:nvSpPr>
        <p:spPr/>
        <p:txBody>
          <a:bodyPr/>
          <a:lstStyle/>
          <a:p>
            <a:fld id="{3AC99A5B-5B03-425B-9284-2F10A88898BE}" type="slidenum">
              <a:rPr lang="en-US" smtClean="0"/>
              <a:t>7</a:t>
            </a:fld>
            <a:endParaRPr lang="en-US"/>
          </a:p>
        </p:txBody>
      </p:sp>
      <p:sp>
        <p:nvSpPr>
          <p:cNvPr id="633" name="Content Placeholder 2"/>
          <p:cNvSpPr>
            <a:spLocks noGrp="1"/>
          </p:cNvSpPr>
          <p:nvPr>
            <p:ph idx="1"/>
          </p:nvPr>
        </p:nvSpPr>
        <p:spPr>
          <a:xfrm>
            <a:off x="304800" y="1646237"/>
            <a:ext cx="8534400" cy="639763"/>
          </a:xfrm>
        </p:spPr>
        <p:txBody>
          <a:bodyPr>
            <a:noAutofit/>
          </a:bodyPr>
          <a:lstStyle/>
          <a:p>
            <a:pPr marL="0" indent="0">
              <a:buNone/>
            </a:pPr>
            <a:r>
              <a:rPr lang="en-US" sz="2400" dirty="0"/>
              <a:t>Handling asymmetry needs non-local knowledge</a:t>
            </a:r>
          </a:p>
        </p:txBody>
      </p:sp>
      <p:sp>
        <p:nvSpPr>
          <p:cNvPr id="3" name="Freeform 2"/>
          <p:cNvSpPr/>
          <p:nvPr/>
        </p:nvSpPr>
        <p:spPr>
          <a:xfrm>
            <a:off x="1237015" y="2717920"/>
            <a:ext cx="5756804" cy="1987682"/>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6804" h="1987682">
                <a:moveTo>
                  <a:pt x="0" y="20074"/>
                </a:moveTo>
                <a:cubicBezTo>
                  <a:pt x="118849" y="-7688"/>
                  <a:pt x="249844" y="-28509"/>
                  <a:pt x="645429" y="113770"/>
                </a:cubicBezTo>
                <a:cubicBezTo>
                  <a:pt x="1041014" y="256049"/>
                  <a:pt x="1951900" y="726261"/>
                  <a:pt x="2373510" y="873745"/>
                </a:cubicBezTo>
                <a:cubicBezTo>
                  <a:pt x="2795120" y="1021229"/>
                  <a:pt x="2741335" y="845984"/>
                  <a:pt x="3175091" y="998673"/>
                </a:cubicBezTo>
                <a:cubicBezTo>
                  <a:pt x="3608847" y="1151362"/>
                  <a:pt x="4545759" y="1625045"/>
                  <a:pt x="4976044" y="1789880"/>
                </a:cubicBezTo>
                <a:cubicBezTo>
                  <a:pt x="5406330" y="1954715"/>
                  <a:pt x="5756804" y="1987682"/>
                  <a:pt x="5756804" y="1987682"/>
                </a:cubicBezTo>
              </a:path>
            </a:pathLst>
          </a:custGeom>
          <a:ln w="114300">
            <a:solidFill>
              <a:schemeClr val="accent2"/>
            </a:solidFill>
            <a:tailEnd type="stealth" w="lg" len="lg"/>
          </a:ln>
          <a:effectLst>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TextBox 294"/>
          <p:cNvSpPr txBox="1"/>
          <p:nvPr/>
        </p:nvSpPr>
        <p:spPr>
          <a:xfrm>
            <a:off x="3058680" y="2971800"/>
            <a:ext cx="990600" cy="461665"/>
          </a:xfrm>
          <a:prstGeom prst="rect">
            <a:avLst/>
          </a:prstGeom>
          <a:noFill/>
        </p:spPr>
        <p:txBody>
          <a:bodyPr wrap="square" rtlCol="0">
            <a:spAutoFit/>
          </a:bodyPr>
          <a:lstStyle/>
          <a:p>
            <a:pPr algn="ctr"/>
            <a:r>
              <a:rPr lang="en-US" sz="2400" b="1" dirty="0">
                <a:solidFill>
                  <a:srgbClr val="BD0A12"/>
                </a:solidFill>
              </a:rPr>
              <a:t>30G</a:t>
            </a:r>
          </a:p>
        </p:txBody>
      </p:sp>
      <p:grpSp>
        <p:nvGrpSpPr>
          <p:cNvPr id="8" name="Group 7"/>
          <p:cNvGrpSpPr/>
          <p:nvPr/>
        </p:nvGrpSpPr>
        <p:grpSpPr>
          <a:xfrm>
            <a:off x="194040" y="2491711"/>
            <a:ext cx="990600" cy="4193067"/>
            <a:chOff x="228600" y="2657730"/>
            <a:chExt cx="990600" cy="4193067"/>
          </a:xfrm>
        </p:grpSpPr>
        <p:grpSp>
          <p:nvGrpSpPr>
            <p:cNvPr id="19" name="Group 18"/>
            <p:cNvGrpSpPr/>
            <p:nvPr/>
          </p:nvGrpSpPr>
          <p:grpSpPr>
            <a:xfrm>
              <a:off x="228600" y="2657730"/>
              <a:ext cx="990600" cy="835802"/>
              <a:chOff x="162811" y="3962400"/>
              <a:chExt cx="990600" cy="835802"/>
            </a:xfrm>
          </p:grpSpPr>
          <p:cxnSp>
            <p:nvCxnSpPr>
              <p:cNvPr id="18" name="Straight Connector 17"/>
              <p:cNvCxnSpPr/>
              <p:nvPr/>
            </p:nvCxnSpPr>
            <p:spPr>
              <a:xfrm>
                <a:off x="381000" y="3962400"/>
                <a:ext cx="533400" cy="0"/>
              </a:xfrm>
              <a:prstGeom prst="line">
                <a:avLst/>
              </a:prstGeom>
              <a:ln w="76200">
                <a:solidFill>
                  <a:srgbClr val="BD0A12"/>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415" name="TextBox 414"/>
              <p:cNvSpPr txBox="1"/>
              <p:nvPr/>
            </p:nvSpPr>
            <p:spPr>
              <a:xfrm>
                <a:off x="162811" y="3967205"/>
                <a:ext cx="990600" cy="830997"/>
              </a:xfrm>
              <a:prstGeom prst="rect">
                <a:avLst/>
              </a:prstGeom>
              <a:noFill/>
            </p:spPr>
            <p:txBody>
              <a:bodyPr wrap="square" rtlCol="0">
                <a:spAutoFit/>
              </a:bodyPr>
              <a:lstStyle/>
              <a:p>
                <a:pPr algn="ctr"/>
                <a:r>
                  <a:rPr lang="en-US" sz="2400" b="1" dirty="0">
                    <a:solidFill>
                      <a:srgbClr val="BD0A12"/>
                    </a:solidFill>
                  </a:rPr>
                  <a:t>30G</a:t>
                </a:r>
              </a:p>
              <a:p>
                <a:pPr algn="ctr"/>
                <a:r>
                  <a:rPr lang="en-US" sz="2400" b="1" dirty="0">
                    <a:solidFill>
                      <a:srgbClr val="BD0A12"/>
                    </a:solidFill>
                  </a:rPr>
                  <a:t>(UDP)</a:t>
                </a:r>
              </a:p>
            </p:txBody>
          </p:sp>
        </p:grpSp>
        <p:grpSp>
          <p:nvGrpSpPr>
            <p:cNvPr id="21" name="Group 20"/>
            <p:cNvGrpSpPr/>
            <p:nvPr/>
          </p:nvGrpSpPr>
          <p:grpSpPr>
            <a:xfrm>
              <a:off x="228600" y="6019800"/>
              <a:ext cx="990600" cy="830997"/>
              <a:chOff x="175282" y="4202278"/>
              <a:chExt cx="990600" cy="830997"/>
            </a:xfrm>
          </p:grpSpPr>
          <p:cxnSp>
            <p:nvCxnSpPr>
              <p:cNvPr id="416" name="Straight Connector 415"/>
              <p:cNvCxnSpPr/>
              <p:nvPr/>
            </p:nvCxnSpPr>
            <p:spPr>
              <a:xfrm>
                <a:off x="387659" y="4202278"/>
                <a:ext cx="533400" cy="0"/>
              </a:xfrm>
              <a:prstGeom prst="line">
                <a:avLst/>
              </a:prstGeom>
              <a:ln w="76200">
                <a:solidFill>
                  <a:srgbClr val="0033CC"/>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417" name="TextBox 416"/>
              <p:cNvSpPr txBox="1"/>
              <p:nvPr/>
            </p:nvSpPr>
            <p:spPr>
              <a:xfrm>
                <a:off x="175282" y="4202278"/>
                <a:ext cx="990600" cy="830997"/>
              </a:xfrm>
              <a:prstGeom prst="rect">
                <a:avLst/>
              </a:prstGeom>
              <a:noFill/>
            </p:spPr>
            <p:txBody>
              <a:bodyPr wrap="square" rtlCol="0">
                <a:spAutoFit/>
              </a:bodyPr>
              <a:lstStyle/>
              <a:p>
                <a:pPr algn="ctr"/>
                <a:r>
                  <a:rPr lang="en-US" sz="2400" b="1" dirty="0">
                    <a:solidFill>
                      <a:srgbClr val="0033CC"/>
                    </a:solidFill>
                  </a:rPr>
                  <a:t>40G</a:t>
                </a:r>
              </a:p>
              <a:p>
                <a:pPr algn="ctr"/>
                <a:r>
                  <a:rPr lang="en-US" sz="2400" b="1" dirty="0">
                    <a:solidFill>
                      <a:srgbClr val="0033CC"/>
                    </a:solidFill>
                  </a:rPr>
                  <a:t>(TCP)</a:t>
                </a:r>
              </a:p>
            </p:txBody>
          </p:sp>
        </p:grpSp>
      </p:grpSp>
      <p:graphicFrame>
        <p:nvGraphicFramePr>
          <p:cNvPr id="10" name="Table 9"/>
          <p:cNvGraphicFramePr>
            <a:graphicFrameLocks noGrp="1"/>
          </p:cNvGraphicFramePr>
          <p:nvPr>
            <p:extLst>
              <p:ext uri="{D42A27DB-BD31-4B8C-83A1-F6EECF244321}">
                <p14:modId xmlns:p14="http://schemas.microsoft.com/office/powerpoint/2010/main" val="3878237052"/>
              </p:ext>
            </p:extLst>
          </p:nvPr>
        </p:nvGraphicFramePr>
        <p:xfrm>
          <a:off x="5943600" y="1981200"/>
          <a:ext cx="2819400" cy="2067852"/>
        </p:xfrm>
        <a:graphic>
          <a:graphicData uri="http://schemas.openxmlformats.org/drawingml/2006/table">
            <a:tbl>
              <a:tblPr firstRow="1" bandRow="1">
                <a:tableStyleId>{0660B408-B3CF-4A94-85FC-2B1E0A45F4A2}</a:tableStyleId>
              </a:tblPr>
              <a:tblGrid>
                <a:gridCol w="1923131">
                  <a:extLst>
                    <a:ext uri="{9D8B030D-6E8A-4147-A177-3AD203B41FA5}">
                      <a16:colId xmlns:a16="http://schemas.microsoft.com/office/drawing/2014/main" val="20000"/>
                    </a:ext>
                  </a:extLst>
                </a:gridCol>
                <a:gridCol w="896269">
                  <a:extLst>
                    <a:ext uri="{9D8B030D-6E8A-4147-A177-3AD203B41FA5}">
                      <a16:colId xmlns:a16="http://schemas.microsoft.com/office/drawing/2014/main" val="20001"/>
                    </a:ext>
                  </a:extLst>
                </a:gridCol>
              </a:tblGrid>
              <a:tr h="384171">
                <a:tc>
                  <a:txBody>
                    <a:bodyPr/>
                    <a:lstStyle/>
                    <a:p>
                      <a:pPr algn="ctr"/>
                      <a:r>
                        <a:rPr lang="en-US" sz="2000" dirty="0"/>
                        <a:t>Scheme</a:t>
                      </a:r>
                    </a:p>
                  </a:txBody>
                  <a:tcPr marL="68580" marR="68580" marT="34290" marB="34290"/>
                </a:tc>
                <a:tc>
                  <a:txBody>
                    <a:bodyPr/>
                    <a:lstStyle/>
                    <a:p>
                      <a:pPr algn="ctr"/>
                      <a:r>
                        <a:rPr lang="en-US" sz="2000" dirty="0" err="1"/>
                        <a:t>Thrput</a:t>
                      </a:r>
                      <a:endParaRPr lang="en-US" sz="2000" dirty="0"/>
                    </a:p>
                  </a:txBody>
                  <a:tcPr marL="68580" marR="68580" marT="34290" marB="34290"/>
                </a:tc>
                <a:extLst>
                  <a:ext uri="{0D108BD9-81ED-4DB2-BD59-A6C34878D82A}">
                    <a16:rowId xmlns:a16="http://schemas.microsoft.com/office/drawing/2014/main" val="10000"/>
                  </a:ext>
                </a:extLst>
              </a:tr>
              <a:tr h="384171">
                <a:tc>
                  <a:txBody>
                    <a:bodyPr/>
                    <a:lstStyle/>
                    <a:p>
                      <a:pPr algn="ctr"/>
                      <a:r>
                        <a:rPr lang="en-US" sz="1800" dirty="0"/>
                        <a:t>ECMP </a:t>
                      </a:r>
                    </a:p>
                    <a:p>
                      <a:pPr algn="ctr"/>
                      <a:r>
                        <a:rPr lang="en-US" sz="1800" dirty="0"/>
                        <a:t>(Local</a:t>
                      </a:r>
                      <a:r>
                        <a:rPr lang="en-US" sz="1800" baseline="0" dirty="0"/>
                        <a:t> Stateless)</a:t>
                      </a:r>
                      <a:endParaRPr lang="en-US" sz="1800" dirty="0"/>
                    </a:p>
                  </a:txBody>
                  <a:tcPr marL="68580" marR="68580" marT="34290" marB="34290">
                    <a:lnR w="12700" cap="flat" cmpd="sng" algn="ctr">
                      <a:solidFill>
                        <a:prstClr val="white">
                          <a:lumMod val="75000"/>
                        </a:prstClr>
                      </a:solidFill>
                      <a:prstDash val="solid"/>
                      <a:round/>
                      <a:headEnd type="none" w="med" len="med"/>
                      <a:tailEnd type="none" w="med" len="med"/>
                    </a:lnR>
                    <a:lnB w="12700" cap="flat" cmpd="sng" algn="ctr">
                      <a:solidFill>
                        <a:prstClr val="white">
                          <a:lumMod val="75000"/>
                        </a:prstClr>
                      </a:solidFill>
                      <a:prstDash val="solid"/>
                      <a:round/>
                      <a:headEnd type="none" w="med" len="med"/>
                      <a:tailEnd type="none" w="med" len="med"/>
                    </a:lnB>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B w="12700" cap="flat" cmpd="sng" algn="ctr">
                      <a:solidFill>
                        <a:prstClr val="white">
                          <a:lumMod val="75000"/>
                        </a:prstClr>
                      </a:solidFill>
                      <a:prstDash val="solid"/>
                      <a:round/>
                      <a:headEnd type="none" w="med" len="med"/>
                      <a:tailEnd type="none" w="med" len="med"/>
                    </a:lnB>
                  </a:tcPr>
                </a:tc>
                <a:extLst>
                  <a:ext uri="{0D108BD9-81ED-4DB2-BD59-A6C34878D82A}">
                    <a16:rowId xmlns:a16="http://schemas.microsoft.com/office/drawing/2014/main" val="10001"/>
                  </a:ext>
                </a:extLst>
              </a:tr>
              <a:tr h="449241">
                <a:tc>
                  <a:txBody>
                    <a:bodyPr/>
                    <a:lstStyle/>
                    <a:p>
                      <a:pPr algn="ctr"/>
                      <a:r>
                        <a:rPr lang="en-US" sz="1800" dirty="0"/>
                        <a:t>Local</a:t>
                      </a:r>
                      <a:r>
                        <a:rPr lang="en-US" sz="1800" baseline="0" dirty="0"/>
                        <a:t> Cong-Aware</a:t>
                      </a:r>
                      <a:endParaRPr lang="en-US" sz="1800" dirty="0"/>
                    </a:p>
                  </a:txBody>
                  <a:tcPr marL="68580" marR="68580" marT="34290" marB="34290">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extLst>
                  <a:ext uri="{0D108BD9-81ED-4DB2-BD59-A6C34878D82A}">
                    <a16:rowId xmlns:a16="http://schemas.microsoft.com/office/drawing/2014/main" val="10002"/>
                  </a:ext>
                </a:extLst>
              </a:tr>
              <a:tr h="460684">
                <a:tc>
                  <a:txBody>
                    <a:bodyPr/>
                    <a:lstStyle/>
                    <a:p>
                      <a:pPr algn="ctr"/>
                      <a:r>
                        <a:rPr lang="en-US" sz="1800" dirty="0"/>
                        <a:t>Global Cong-Aware</a:t>
                      </a:r>
                    </a:p>
                  </a:txBody>
                  <a:tcPr marL="68580" marR="68580" marT="34290" marB="34290">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T w="12700" cap="flat" cmpd="sng" algn="ctr">
                      <a:solidFill>
                        <a:prstClr val="white">
                          <a:lumMod val="75000"/>
                        </a:prstClr>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166" name="Title 1"/>
          <p:cNvSpPr>
            <a:spLocks noGrp="1"/>
          </p:cNvSpPr>
          <p:nvPr>
            <p:ph type="title"/>
          </p:nvPr>
        </p:nvSpPr>
        <p:spPr/>
        <p:txBody>
          <a:bodyPr>
            <a:noAutofit/>
          </a:bodyPr>
          <a:lstStyle/>
          <a:p>
            <a:r>
              <a:rPr lang="en-US" dirty="0"/>
              <a:t>Dealing with Asymmetry</a:t>
            </a:r>
          </a:p>
        </p:txBody>
      </p:sp>
    </p:spTree>
    <p:custDataLst>
      <p:tags r:id="rId1"/>
    </p:custDataLst>
    <p:extLst>
      <p:ext uri="{BB962C8B-B14F-4D97-AF65-F5344CB8AC3E}">
        <p14:creationId xmlns:p14="http://schemas.microsoft.com/office/powerpoint/2010/main" val="1372526535"/>
      </p:ext>
    </p:extLst>
  </p:cSld>
  <p:clrMapOvr>
    <a:masterClrMapping/>
  </p:clrMapOvr>
  <mc:AlternateContent xmlns:mc="http://schemas.openxmlformats.org/markup-compatibility/2006" xmlns:p14="http://schemas.microsoft.com/office/powerpoint/2010/main">
    <mc:Choice Requires="p14">
      <p:transition spd="slow" p14:dur="2000" advTm="45366"/>
    </mc:Choice>
    <mc:Fallback xmlns="">
      <p:transition xmlns:p14="http://schemas.microsoft.com/office/powerpoint/2010/main" spd="slow" advTm="45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33">
                                            <p:txEl>
                                              <p:pRg st="0" end="0"/>
                                            </p:txEl>
                                          </p:spTgt>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95"/>
                                        </p:tgtEl>
                                        <p:attrNameLst>
                                          <p:attrName>style.visibility</p:attrName>
                                        </p:attrNameLst>
                                      </p:cBhvr>
                                      <p:to>
                                        <p:strVal val="visible"/>
                                      </p:to>
                                    </p:set>
                                    <p:animEffect transition="in" filter="wipe(left)">
                                      <p:cBhvr>
                                        <p:cTn id="22"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633" grpId="0" build="p"/>
      <p:bldP spid="3" grpId="0" animBg="1"/>
      <p:bldP spid="2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 name="Group 514"/>
          <p:cNvGrpSpPr/>
          <p:nvPr/>
        </p:nvGrpSpPr>
        <p:grpSpPr>
          <a:xfrm>
            <a:off x="1132320" y="2369820"/>
            <a:ext cx="5801880" cy="4259580"/>
            <a:chOff x="1132320" y="2369820"/>
            <a:chExt cx="5801880" cy="4259580"/>
          </a:xfrm>
        </p:grpSpPr>
        <p:grpSp>
          <p:nvGrpSpPr>
            <p:cNvPr id="516" name="Group 515"/>
            <p:cNvGrpSpPr/>
            <p:nvPr/>
          </p:nvGrpSpPr>
          <p:grpSpPr>
            <a:xfrm>
              <a:off x="4363525" y="3684397"/>
              <a:ext cx="2570675" cy="1693032"/>
              <a:chOff x="4744526" y="3500765"/>
              <a:chExt cx="2570675" cy="1693032"/>
            </a:xfrm>
          </p:grpSpPr>
          <p:cxnSp>
            <p:nvCxnSpPr>
              <p:cNvPr id="647" name="Straight Arrow Connector 646"/>
              <p:cNvCxnSpPr>
                <a:stCxn id="652" idx="0"/>
              </p:cNvCxnSpPr>
              <p:nvPr/>
            </p:nvCxnSpPr>
            <p:spPr>
              <a:xfrm rot="16200000" flipH="1" flipV="1">
                <a:off x="5235430" y="3876080"/>
                <a:ext cx="844654" cy="179078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648" name="Group 647"/>
              <p:cNvGrpSpPr/>
              <p:nvPr/>
            </p:nvGrpSpPr>
            <p:grpSpPr>
              <a:xfrm rot="16200000" flipH="1">
                <a:off x="6467372" y="3972296"/>
                <a:ext cx="933603" cy="762054"/>
                <a:chOff x="4148916" y="5105346"/>
                <a:chExt cx="933603" cy="762054"/>
              </a:xfrm>
            </p:grpSpPr>
            <p:grpSp>
              <p:nvGrpSpPr>
                <p:cNvPr id="650" name="Group 649"/>
                <p:cNvGrpSpPr/>
                <p:nvPr/>
              </p:nvGrpSpPr>
              <p:grpSpPr>
                <a:xfrm>
                  <a:off x="4148916" y="5341482"/>
                  <a:ext cx="933603" cy="525918"/>
                  <a:chOff x="457200" y="4457617"/>
                  <a:chExt cx="1085821" cy="427364"/>
                </a:xfrm>
              </p:grpSpPr>
              <p:cxnSp>
                <p:nvCxnSpPr>
                  <p:cNvPr id="673" name="Straight Connector 672"/>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4" name="Straight Connector 67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5" name="Straight Connector 674"/>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6" name="Straight Connector 675"/>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77" name="Group 676"/>
                  <p:cNvGrpSpPr/>
                  <p:nvPr/>
                </p:nvGrpSpPr>
                <p:grpSpPr>
                  <a:xfrm flipH="1">
                    <a:off x="1012996" y="4465798"/>
                    <a:ext cx="530025" cy="419183"/>
                    <a:chOff x="609600" y="4610017"/>
                    <a:chExt cx="530025" cy="419183"/>
                  </a:xfrm>
                </p:grpSpPr>
                <p:cxnSp>
                  <p:nvCxnSpPr>
                    <p:cNvPr id="678" name="Straight Connector 677"/>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651" name="Group 650"/>
                <p:cNvGrpSpPr/>
                <p:nvPr/>
              </p:nvGrpSpPr>
              <p:grpSpPr>
                <a:xfrm>
                  <a:off x="4191000" y="5105346"/>
                  <a:ext cx="841076" cy="254393"/>
                  <a:chOff x="5220661" y="3675707"/>
                  <a:chExt cx="978209" cy="243008"/>
                </a:xfrm>
              </p:grpSpPr>
              <p:sp>
                <p:nvSpPr>
                  <p:cNvPr id="652" name="Rectangle 65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cxnSp>
            <p:nvCxnSpPr>
              <p:cNvPr id="649" name="Straight Arrow Connector 648"/>
              <p:cNvCxnSpPr>
                <a:stCxn id="652" idx="0"/>
              </p:cNvCxnSpPr>
              <p:nvPr/>
            </p:nvCxnSpPr>
            <p:spPr>
              <a:xfrm flipH="1" flipV="1">
                <a:off x="4744526" y="3500765"/>
                <a:ext cx="1808620" cy="84837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517" name="Group 516"/>
            <p:cNvGrpSpPr/>
            <p:nvPr/>
          </p:nvGrpSpPr>
          <p:grpSpPr>
            <a:xfrm>
              <a:off x="1132320" y="2369820"/>
              <a:ext cx="2566645" cy="4259580"/>
              <a:chOff x="1894320" y="2369820"/>
              <a:chExt cx="2566645" cy="4259580"/>
            </a:xfrm>
          </p:grpSpPr>
          <p:cxnSp>
            <p:nvCxnSpPr>
              <p:cNvPr id="534" name="Straight Arrow Connector 533"/>
              <p:cNvCxnSpPr>
                <a:stCxn id="541" idx="0"/>
                <a:endCxn id="526" idx="3"/>
              </p:cNvCxnSpPr>
              <p:nvPr/>
            </p:nvCxnSpPr>
            <p:spPr>
              <a:xfrm flipV="1">
                <a:off x="2652958" y="3682067"/>
                <a:ext cx="1808007" cy="248741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5" name="Straight Arrow Connector 534"/>
              <p:cNvCxnSpPr>
                <a:stCxn id="573" idx="0"/>
                <a:endCxn id="526" idx="3"/>
              </p:cNvCxnSpPr>
              <p:nvPr/>
            </p:nvCxnSpPr>
            <p:spPr>
              <a:xfrm>
                <a:off x="2665264" y="2841897"/>
                <a:ext cx="1795701" cy="84017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6" name="Straight Arrow Connector 535"/>
              <p:cNvCxnSpPr>
                <a:stCxn id="541" idx="0"/>
                <a:endCxn id="531" idx="2"/>
              </p:cNvCxnSpPr>
              <p:nvPr/>
            </p:nvCxnSpPr>
            <p:spPr>
              <a:xfrm flipV="1">
                <a:off x="2652958" y="5378828"/>
                <a:ext cx="1794197" cy="79065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537" name="Group 536"/>
              <p:cNvGrpSpPr/>
              <p:nvPr/>
            </p:nvGrpSpPr>
            <p:grpSpPr>
              <a:xfrm rot="5400000">
                <a:off x="1813340" y="2451500"/>
                <a:ext cx="933603" cy="770243"/>
                <a:chOff x="2286000" y="5096457"/>
                <a:chExt cx="933603" cy="770243"/>
              </a:xfrm>
            </p:grpSpPr>
            <p:grpSp>
              <p:nvGrpSpPr>
                <p:cNvPr id="571" name="Group 570"/>
                <p:cNvGrpSpPr/>
                <p:nvPr/>
              </p:nvGrpSpPr>
              <p:grpSpPr>
                <a:xfrm>
                  <a:off x="2286000" y="5340782"/>
                  <a:ext cx="933603" cy="525918"/>
                  <a:chOff x="457200" y="4457617"/>
                  <a:chExt cx="1085821" cy="427364"/>
                </a:xfrm>
              </p:grpSpPr>
              <p:cxnSp>
                <p:nvCxnSpPr>
                  <p:cNvPr id="638" name="Straight Connector 637"/>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39" name="Straight Connector 638"/>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42" name="Group 641"/>
                  <p:cNvGrpSpPr/>
                  <p:nvPr/>
                </p:nvGrpSpPr>
                <p:grpSpPr>
                  <a:xfrm flipH="1">
                    <a:off x="1012996" y="4465798"/>
                    <a:ext cx="530025" cy="419183"/>
                    <a:chOff x="609600" y="4610017"/>
                    <a:chExt cx="530025" cy="419183"/>
                  </a:xfrm>
                </p:grpSpPr>
                <p:cxnSp>
                  <p:nvCxnSpPr>
                    <p:cNvPr id="643" name="Straight Connector 642"/>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72" name="Group 571"/>
                <p:cNvGrpSpPr/>
                <p:nvPr/>
              </p:nvGrpSpPr>
              <p:grpSpPr>
                <a:xfrm>
                  <a:off x="2337538" y="5096457"/>
                  <a:ext cx="841076" cy="254393"/>
                  <a:chOff x="5220661" y="3675707"/>
                  <a:chExt cx="978209" cy="243008"/>
                </a:xfrm>
              </p:grpSpPr>
              <p:sp>
                <p:nvSpPr>
                  <p:cNvPr id="573" name="Rectangle 57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7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538" name="Group 537"/>
              <p:cNvGrpSpPr/>
              <p:nvPr/>
            </p:nvGrpSpPr>
            <p:grpSpPr>
              <a:xfrm rot="5400000">
                <a:off x="1806837" y="5783280"/>
                <a:ext cx="933603" cy="758637"/>
                <a:chOff x="6018906" y="5096457"/>
                <a:chExt cx="933603" cy="758637"/>
              </a:xfrm>
            </p:grpSpPr>
            <p:grpSp>
              <p:nvGrpSpPr>
                <p:cNvPr id="539" name="Group 538"/>
                <p:cNvGrpSpPr/>
                <p:nvPr/>
              </p:nvGrpSpPr>
              <p:grpSpPr>
                <a:xfrm>
                  <a:off x="6018906" y="5329176"/>
                  <a:ext cx="933603" cy="525918"/>
                  <a:chOff x="457200" y="4457617"/>
                  <a:chExt cx="1085821" cy="427364"/>
                </a:xfrm>
              </p:grpSpPr>
              <p:cxnSp>
                <p:nvCxnSpPr>
                  <p:cNvPr id="562" name="Straight Connector 561"/>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566" name="Group 565"/>
                  <p:cNvGrpSpPr/>
                  <p:nvPr/>
                </p:nvGrpSpPr>
                <p:grpSpPr>
                  <a:xfrm flipH="1">
                    <a:off x="1012996" y="4465798"/>
                    <a:ext cx="530025" cy="419183"/>
                    <a:chOff x="609600" y="4610017"/>
                    <a:chExt cx="530025" cy="419183"/>
                  </a:xfrm>
                </p:grpSpPr>
                <p:cxnSp>
                  <p:nvCxnSpPr>
                    <p:cNvPr id="567" name="Straight Connector 566"/>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40" name="Group 539"/>
                <p:cNvGrpSpPr/>
                <p:nvPr/>
              </p:nvGrpSpPr>
              <p:grpSpPr>
                <a:xfrm>
                  <a:off x="6072048" y="5096457"/>
                  <a:ext cx="841076" cy="254393"/>
                  <a:chOff x="5220661" y="3675707"/>
                  <a:chExt cx="978209" cy="243008"/>
                </a:xfrm>
              </p:grpSpPr>
              <p:sp>
                <p:nvSpPr>
                  <p:cNvPr id="541" name="Rectangle 54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518" name="Group 517"/>
            <p:cNvGrpSpPr/>
            <p:nvPr/>
          </p:nvGrpSpPr>
          <p:grpSpPr>
            <a:xfrm rot="5400000">
              <a:off x="3765479" y="4952466"/>
              <a:ext cx="541247" cy="709956"/>
              <a:chOff x="1027560" y="1988818"/>
              <a:chExt cx="545969" cy="678181"/>
            </a:xfrm>
          </p:grpSpPr>
          <p:sp>
            <p:nvSpPr>
              <p:cNvPr id="530" name="Cube 52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3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19" name="Group 518"/>
            <p:cNvGrpSpPr/>
            <p:nvPr/>
          </p:nvGrpSpPr>
          <p:grpSpPr>
            <a:xfrm rot="5400000">
              <a:off x="3783319" y="3259433"/>
              <a:ext cx="541247" cy="709956"/>
              <a:chOff x="1027560" y="1988818"/>
              <a:chExt cx="545969" cy="678181"/>
            </a:xfrm>
          </p:grpSpPr>
          <p:sp>
            <p:nvSpPr>
              <p:cNvPr id="526" name="Cube 525"/>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28"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9"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20" name="Group 519"/>
            <p:cNvGrpSpPr/>
            <p:nvPr/>
          </p:nvGrpSpPr>
          <p:grpSpPr>
            <a:xfrm>
              <a:off x="2286000" y="2769967"/>
              <a:ext cx="3505200" cy="3407152"/>
              <a:chOff x="3048000" y="2769967"/>
              <a:chExt cx="3505200" cy="3407152"/>
            </a:xfrm>
          </p:grpSpPr>
          <p:sp>
            <p:nvSpPr>
              <p:cNvPr id="521" name="TextBox 520"/>
              <p:cNvSpPr txBox="1"/>
              <p:nvPr/>
            </p:nvSpPr>
            <p:spPr>
              <a:xfrm>
                <a:off x="3048000" y="2769967"/>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2" name="TextBox 521"/>
              <p:cNvSpPr txBox="1"/>
              <p:nvPr/>
            </p:nvSpPr>
            <p:spPr>
              <a:xfrm>
                <a:off x="3124200" y="498348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3" name="TextBox 522"/>
              <p:cNvSpPr txBox="1"/>
              <p:nvPr/>
            </p:nvSpPr>
            <p:spPr>
              <a:xfrm>
                <a:off x="3124200" y="5746232"/>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4" name="TextBox 523"/>
              <p:cNvSpPr txBox="1"/>
              <p:nvPr/>
            </p:nvSpPr>
            <p:spPr>
              <a:xfrm>
                <a:off x="5562600" y="358140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5" name="TextBox 524"/>
              <p:cNvSpPr txBox="1"/>
              <p:nvPr/>
            </p:nvSpPr>
            <p:spPr>
              <a:xfrm>
                <a:off x="5562600" y="5055513"/>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grpSp>
      </p:grpSp>
      <p:sp>
        <p:nvSpPr>
          <p:cNvPr id="168" name="Rectangle 167"/>
          <p:cNvSpPr/>
          <p:nvPr/>
        </p:nvSpPr>
        <p:spPr>
          <a:xfrm>
            <a:off x="990600" y="2279204"/>
            <a:ext cx="6006647" cy="455985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4" name="Slide Number Placeholder 3"/>
          <p:cNvSpPr>
            <a:spLocks noGrp="1"/>
          </p:cNvSpPr>
          <p:nvPr>
            <p:ph type="sldNum" sz="quarter" idx="12"/>
          </p:nvPr>
        </p:nvSpPr>
        <p:spPr/>
        <p:txBody>
          <a:bodyPr/>
          <a:lstStyle/>
          <a:p>
            <a:fld id="{3AC99A5B-5B03-425B-9284-2F10A88898BE}" type="slidenum">
              <a:rPr lang="en-US" smtClean="0"/>
              <a:t>8</a:t>
            </a:fld>
            <a:endParaRPr lang="en-US"/>
          </a:p>
        </p:txBody>
      </p:sp>
      <p:sp>
        <p:nvSpPr>
          <p:cNvPr id="3" name="Freeform 2"/>
          <p:cNvSpPr/>
          <p:nvPr/>
        </p:nvSpPr>
        <p:spPr>
          <a:xfrm>
            <a:off x="1237015" y="2717920"/>
            <a:ext cx="5756804" cy="1987682"/>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6804" h="1987682">
                <a:moveTo>
                  <a:pt x="0" y="20074"/>
                </a:moveTo>
                <a:cubicBezTo>
                  <a:pt x="118849" y="-7688"/>
                  <a:pt x="249844" y="-28509"/>
                  <a:pt x="645429" y="113770"/>
                </a:cubicBezTo>
                <a:cubicBezTo>
                  <a:pt x="1041014" y="256049"/>
                  <a:pt x="1951900" y="726261"/>
                  <a:pt x="2373510" y="873745"/>
                </a:cubicBezTo>
                <a:cubicBezTo>
                  <a:pt x="2795120" y="1021229"/>
                  <a:pt x="2741335" y="845984"/>
                  <a:pt x="3175091" y="998673"/>
                </a:cubicBezTo>
                <a:cubicBezTo>
                  <a:pt x="3608847" y="1151362"/>
                  <a:pt x="4545759" y="1625045"/>
                  <a:pt x="4976044" y="1789880"/>
                </a:cubicBezTo>
                <a:cubicBezTo>
                  <a:pt x="5406330" y="1954715"/>
                  <a:pt x="5756804" y="1987682"/>
                  <a:pt x="5756804" y="1987682"/>
                </a:cubicBezTo>
              </a:path>
            </a:pathLst>
          </a:custGeom>
          <a:ln w="114300">
            <a:solidFill>
              <a:schemeClr val="accent2"/>
            </a:solidFill>
            <a:tailEnd type="stealth" w="lg" len="lg"/>
          </a:ln>
          <a:effectLst>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TextBox 294"/>
          <p:cNvSpPr txBox="1"/>
          <p:nvPr/>
        </p:nvSpPr>
        <p:spPr>
          <a:xfrm>
            <a:off x="3058680" y="2971800"/>
            <a:ext cx="990600" cy="461665"/>
          </a:xfrm>
          <a:prstGeom prst="rect">
            <a:avLst/>
          </a:prstGeom>
          <a:noFill/>
        </p:spPr>
        <p:txBody>
          <a:bodyPr wrap="square" rtlCol="0">
            <a:spAutoFit/>
          </a:bodyPr>
          <a:lstStyle/>
          <a:p>
            <a:pPr algn="ctr"/>
            <a:r>
              <a:rPr lang="en-US" sz="2400" b="1" dirty="0">
                <a:solidFill>
                  <a:srgbClr val="BD0A12"/>
                </a:solidFill>
              </a:rPr>
              <a:t>30G</a:t>
            </a:r>
          </a:p>
        </p:txBody>
      </p:sp>
      <p:sp>
        <p:nvSpPr>
          <p:cNvPr id="11" name="Freeform 10"/>
          <p:cNvSpPr/>
          <p:nvPr/>
        </p:nvSpPr>
        <p:spPr>
          <a:xfrm>
            <a:off x="1237015" y="3693877"/>
            <a:ext cx="5694343" cy="2517419"/>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43" h="2569344">
                <a:moveTo>
                  <a:pt x="0" y="2562780"/>
                </a:moveTo>
                <a:cubicBezTo>
                  <a:pt x="224685" y="2572323"/>
                  <a:pt x="449371" y="2581866"/>
                  <a:pt x="603788" y="2510727"/>
                </a:cubicBezTo>
                <a:cubicBezTo>
                  <a:pt x="758205" y="2439588"/>
                  <a:pt x="652368" y="2498224"/>
                  <a:pt x="926502" y="2135945"/>
                </a:cubicBezTo>
                <a:cubicBezTo>
                  <a:pt x="1200636" y="1773666"/>
                  <a:pt x="1882499" y="680890"/>
                  <a:pt x="2248589" y="337053"/>
                </a:cubicBezTo>
                <a:cubicBezTo>
                  <a:pt x="2614679" y="-6784"/>
                  <a:pt x="2621620" y="-73256"/>
                  <a:pt x="3123041" y="72922"/>
                </a:cubicBezTo>
                <a:cubicBezTo>
                  <a:pt x="3624462" y="219100"/>
                  <a:pt x="4766106" y="814368"/>
                  <a:pt x="5194656" y="1022867"/>
                </a:cubicBezTo>
                <a:cubicBezTo>
                  <a:pt x="5623206" y="1231366"/>
                  <a:pt x="5545131" y="1230220"/>
                  <a:pt x="5694343" y="1323916"/>
                </a:cubicBezTo>
              </a:path>
            </a:pathLst>
          </a:custGeom>
          <a:ln w="7620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8" name="Freeform 297"/>
          <p:cNvSpPr/>
          <p:nvPr/>
        </p:nvSpPr>
        <p:spPr>
          <a:xfrm>
            <a:off x="1177831" y="4218933"/>
            <a:ext cx="5756801" cy="1965320"/>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 name="connsiteX0" fmla="*/ 0 w 5694343"/>
              <a:gd name="connsiteY0" fmla="*/ 2496799 h 2503363"/>
              <a:gd name="connsiteX1" fmla="*/ 603788 w 5694343"/>
              <a:gd name="connsiteY1" fmla="*/ 2444746 h 2503363"/>
              <a:gd name="connsiteX2" fmla="*/ 926502 w 5694343"/>
              <a:gd name="connsiteY2" fmla="*/ 2069964 h 2503363"/>
              <a:gd name="connsiteX3" fmla="*/ 2612943 w 5694343"/>
              <a:gd name="connsiteY3" fmla="*/ 1503613 h 2503363"/>
              <a:gd name="connsiteX4" fmla="*/ 3123041 w 5694343"/>
              <a:gd name="connsiteY4" fmla="*/ 6941 h 2503363"/>
              <a:gd name="connsiteX5" fmla="*/ 5194656 w 5694343"/>
              <a:gd name="connsiteY5" fmla="*/ 956886 h 2503363"/>
              <a:gd name="connsiteX6" fmla="*/ 5694343 w 5694343"/>
              <a:gd name="connsiteY6" fmla="*/ 1257935 h 2503363"/>
              <a:gd name="connsiteX0" fmla="*/ 0 w 5694343"/>
              <a:gd name="connsiteY0" fmla="*/ 2496799 h 2501246"/>
              <a:gd name="connsiteX1" fmla="*/ 603788 w 5694343"/>
              <a:gd name="connsiteY1" fmla="*/ 2444746 h 2501246"/>
              <a:gd name="connsiteX2" fmla="*/ 1290857 w 5694343"/>
              <a:gd name="connsiteY2" fmla="*/ 2133716 h 2501246"/>
              <a:gd name="connsiteX3" fmla="*/ 2612943 w 5694343"/>
              <a:gd name="connsiteY3" fmla="*/ 1503613 h 2501246"/>
              <a:gd name="connsiteX4" fmla="*/ 3123041 w 5694343"/>
              <a:gd name="connsiteY4" fmla="*/ 6941 h 2501246"/>
              <a:gd name="connsiteX5" fmla="*/ 5194656 w 5694343"/>
              <a:gd name="connsiteY5" fmla="*/ 956886 h 2501246"/>
              <a:gd name="connsiteX6" fmla="*/ 5694343 w 5694343"/>
              <a:gd name="connsiteY6" fmla="*/ 1257935 h 2501246"/>
              <a:gd name="connsiteX0" fmla="*/ 0 w 5756803"/>
              <a:gd name="connsiteY0" fmla="*/ 2231166 h 2445601"/>
              <a:gd name="connsiteX1" fmla="*/ 666248 w 5756803"/>
              <a:gd name="connsiteY1" fmla="*/ 2444746 h 2445601"/>
              <a:gd name="connsiteX2" fmla="*/ 1353317 w 5756803"/>
              <a:gd name="connsiteY2" fmla="*/ 2133716 h 2445601"/>
              <a:gd name="connsiteX3" fmla="*/ 2675403 w 5756803"/>
              <a:gd name="connsiteY3" fmla="*/ 1503613 h 2445601"/>
              <a:gd name="connsiteX4" fmla="*/ 3185501 w 5756803"/>
              <a:gd name="connsiteY4" fmla="*/ 6941 h 2445601"/>
              <a:gd name="connsiteX5" fmla="*/ 5257116 w 5756803"/>
              <a:gd name="connsiteY5" fmla="*/ 956886 h 2445601"/>
              <a:gd name="connsiteX6" fmla="*/ 5756803 w 5756803"/>
              <a:gd name="connsiteY6" fmla="*/ 1257935 h 2445601"/>
              <a:gd name="connsiteX0" fmla="*/ 0 w 5756803"/>
              <a:gd name="connsiteY0" fmla="*/ 2231166 h 2435017"/>
              <a:gd name="connsiteX1" fmla="*/ 562146 w 5756803"/>
              <a:gd name="connsiteY1" fmla="*/ 2434121 h 2435017"/>
              <a:gd name="connsiteX2" fmla="*/ 1353317 w 5756803"/>
              <a:gd name="connsiteY2" fmla="*/ 2133716 h 2435017"/>
              <a:gd name="connsiteX3" fmla="*/ 2675403 w 5756803"/>
              <a:gd name="connsiteY3" fmla="*/ 1503613 h 2435017"/>
              <a:gd name="connsiteX4" fmla="*/ 3185501 w 5756803"/>
              <a:gd name="connsiteY4" fmla="*/ 6941 h 2435017"/>
              <a:gd name="connsiteX5" fmla="*/ 5257116 w 5756803"/>
              <a:gd name="connsiteY5" fmla="*/ 956886 h 2435017"/>
              <a:gd name="connsiteX6" fmla="*/ 5756803 w 5756803"/>
              <a:gd name="connsiteY6" fmla="*/ 1257935 h 2435017"/>
              <a:gd name="connsiteX0" fmla="*/ 0 w 5756803"/>
              <a:gd name="connsiteY0" fmla="*/ 2103663 h 2434242"/>
              <a:gd name="connsiteX1" fmla="*/ 562146 w 5756803"/>
              <a:gd name="connsiteY1" fmla="*/ 2434121 h 2434242"/>
              <a:gd name="connsiteX2" fmla="*/ 1353317 w 5756803"/>
              <a:gd name="connsiteY2" fmla="*/ 2133716 h 2434242"/>
              <a:gd name="connsiteX3" fmla="*/ 2675403 w 5756803"/>
              <a:gd name="connsiteY3" fmla="*/ 1503613 h 2434242"/>
              <a:gd name="connsiteX4" fmla="*/ 3185501 w 5756803"/>
              <a:gd name="connsiteY4" fmla="*/ 6941 h 2434242"/>
              <a:gd name="connsiteX5" fmla="*/ 5257116 w 5756803"/>
              <a:gd name="connsiteY5" fmla="*/ 956886 h 2434242"/>
              <a:gd name="connsiteX6" fmla="*/ 5756803 w 5756803"/>
              <a:gd name="connsiteY6" fmla="*/ 1257935 h 2434242"/>
              <a:gd name="connsiteX0" fmla="*/ 0 w 5756803"/>
              <a:gd name="connsiteY0" fmla="*/ 2103177 h 2433759"/>
              <a:gd name="connsiteX1" fmla="*/ 562146 w 5756803"/>
              <a:gd name="connsiteY1" fmla="*/ 2433635 h 2433759"/>
              <a:gd name="connsiteX2" fmla="*/ 1353317 w 5756803"/>
              <a:gd name="connsiteY2" fmla="*/ 2133230 h 2433759"/>
              <a:gd name="connsiteX3" fmla="*/ 2623352 w 5756803"/>
              <a:gd name="connsiteY3" fmla="*/ 1481876 h 2433759"/>
              <a:gd name="connsiteX4" fmla="*/ 3185501 w 5756803"/>
              <a:gd name="connsiteY4" fmla="*/ 6455 h 2433759"/>
              <a:gd name="connsiteX5" fmla="*/ 5257116 w 5756803"/>
              <a:gd name="connsiteY5" fmla="*/ 956400 h 2433759"/>
              <a:gd name="connsiteX6" fmla="*/ 5756803 w 5756803"/>
              <a:gd name="connsiteY6" fmla="*/ 1257449 h 2433759"/>
              <a:gd name="connsiteX0" fmla="*/ 0 w 5746392"/>
              <a:gd name="connsiteY0" fmla="*/ 2220056 h 2434322"/>
              <a:gd name="connsiteX1" fmla="*/ 551735 w 5746392"/>
              <a:gd name="connsiteY1" fmla="*/ 2433635 h 2434322"/>
              <a:gd name="connsiteX2" fmla="*/ 1342906 w 5746392"/>
              <a:gd name="connsiteY2" fmla="*/ 2133230 h 2434322"/>
              <a:gd name="connsiteX3" fmla="*/ 2612941 w 5746392"/>
              <a:gd name="connsiteY3" fmla="*/ 1481876 h 2434322"/>
              <a:gd name="connsiteX4" fmla="*/ 3175090 w 5746392"/>
              <a:gd name="connsiteY4" fmla="*/ 6455 h 2434322"/>
              <a:gd name="connsiteX5" fmla="*/ 5246705 w 5746392"/>
              <a:gd name="connsiteY5" fmla="*/ 956400 h 2434322"/>
              <a:gd name="connsiteX6" fmla="*/ 5746392 w 5746392"/>
              <a:gd name="connsiteY6" fmla="*/ 1257449 h 2434322"/>
              <a:gd name="connsiteX0" fmla="*/ 0 w 5746392"/>
              <a:gd name="connsiteY0" fmla="*/ 2220056 h 2434527"/>
              <a:gd name="connsiteX1" fmla="*/ 551735 w 5746392"/>
              <a:gd name="connsiteY1" fmla="*/ 2433635 h 2434527"/>
              <a:gd name="connsiteX2" fmla="*/ 1342906 w 5746392"/>
              <a:gd name="connsiteY2" fmla="*/ 2133230 h 2434527"/>
              <a:gd name="connsiteX3" fmla="*/ 2612941 w 5746392"/>
              <a:gd name="connsiteY3" fmla="*/ 1481876 h 2434527"/>
              <a:gd name="connsiteX4" fmla="*/ 3175090 w 5746392"/>
              <a:gd name="connsiteY4" fmla="*/ 6455 h 2434527"/>
              <a:gd name="connsiteX5" fmla="*/ 5246705 w 5746392"/>
              <a:gd name="connsiteY5" fmla="*/ 956400 h 2434527"/>
              <a:gd name="connsiteX6" fmla="*/ 5746392 w 5746392"/>
              <a:gd name="connsiteY6" fmla="*/ 1257449 h 2434527"/>
              <a:gd name="connsiteX0" fmla="*/ 0 w 5746392"/>
              <a:gd name="connsiteY0" fmla="*/ 1270439 h 1484910"/>
              <a:gd name="connsiteX1" fmla="*/ 551735 w 5746392"/>
              <a:gd name="connsiteY1" fmla="*/ 1484018 h 1484910"/>
              <a:gd name="connsiteX2" fmla="*/ 1342906 w 5746392"/>
              <a:gd name="connsiteY2" fmla="*/ 1183613 h 1484910"/>
              <a:gd name="connsiteX3" fmla="*/ 2612941 w 5746392"/>
              <a:gd name="connsiteY3" fmla="*/ 532259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270439 h 1484910"/>
              <a:gd name="connsiteX1" fmla="*/ 551735 w 5746392"/>
              <a:gd name="connsiteY1" fmla="*/ 1484018 h 1484910"/>
              <a:gd name="connsiteX2" fmla="*/ 1342906 w 5746392"/>
              <a:gd name="connsiteY2" fmla="*/ 1183613 h 1484910"/>
              <a:gd name="connsiteX3" fmla="*/ 2425559 w 5746392"/>
              <a:gd name="connsiteY3" fmla="*/ 712890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511770 h 1726241"/>
              <a:gd name="connsiteX1" fmla="*/ 551735 w 5746392"/>
              <a:gd name="connsiteY1" fmla="*/ 1725349 h 1726241"/>
              <a:gd name="connsiteX2" fmla="*/ 1342906 w 5746392"/>
              <a:gd name="connsiteY2" fmla="*/ 1424944 h 1726241"/>
              <a:gd name="connsiteX3" fmla="*/ 2425559 w 5746392"/>
              <a:gd name="connsiteY3" fmla="*/ 954221 h 1726241"/>
              <a:gd name="connsiteX4" fmla="*/ 3320832 w 5746392"/>
              <a:gd name="connsiteY4" fmla="*/ 860096 h 1726241"/>
              <a:gd name="connsiteX5" fmla="*/ 5142604 w 5746392"/>
              <a:gd name="connsiteY5" fmla="*/ 3731 h 1726241"/>
              <a:gd name="connsiteX6" fmla="*/ 5746392 w 5746392"/>
              <a:gd name="connsiteY6" fmla="*/ 549163 h 1726241"/>
              <a:gd name="connsiteX0" fmla="*/ 0 w 5808852"/>
              <a:gd name="connsiteY0" fmla="*/ 1777433 h 1991904"/>
              <a:gd name="connsiteX1" fmla="*/ 551735 w 5808852"/>
              <a:gd name="connsiteY1" fmla="*/ 1991012 h 1991904"/>
              <a:gd name="connsiteX2" fmla="*/ 1342906 w 5808852"/>
              <a:gd name="connsiteY2" fmla="*/ 1690607 h 1991904"/>
              <a:gd name="connsiteX3" fmla="*/ 2425559 w 5808852"/>
              <a:gd name="connsiteY3" fmla="*/ 1219884 h 1991904"/>
              <a:gd name="connsiteX4" fmla="*/ 3320832 w 5808852"/>
              <a:gd name="connsiteY4" fmla="*/ 1125759 h 1991904"/>
              <a:gd name="connsiteX5" fmla="*/ 5142604 w 5808852"/>
              <a:gd name="connsiteY5" fmla="*/ 269394 h 1991904"/>
              <a:gd name="connsiteX6" fmla="*/ 5808852 w 5808852"/>
              <a:gd name="connsiteY6" fmla="*/ 28549 h 1991904"/>
              <a:gd name="connsiteX0" fmla="*/ 0 w 5808852"/>
              <a:gd name="connsiteY0" fmla="*/ 1748884 h 1963355"/>
              <a:gd name="connsiteX1" fmla="*/ 551735 w 5808852"/>
              <a:gd name="connsiteY1" fmla="*/ 1962463 h 1963355"/>
              <a:gd name="connsiteX2" fmla="*/ 1342906 w 5808852"/>
              <a:gd name="connsiteY2" fmla="*/ 1662058 h 1963355"/>
              <a:gd name="connsiteX3" fmla="*/ 2425559 w 5808852"/>
              <a:gd name="connsiteY3" fmla="*/ 1191335 h 1963355"/>
              <a:gd name="connsiteX4" fmla="*/ 3320832 w 5808852"/>
              <a:gd name="connsiteY4" fmla="*/ 1097210 h 1963355"/>
              <a:gd name="connsiteX5" fmla="*/ 5142604 w 5808852"/>
              <a:gd name="connsiteY5" fmla="*/ 240845 h 1963355"/>
              <a:gd name="connsiteX6" fmla="*/ 5808852 w 5808852"/>
              <a:gd name="connsiteY6" fmla="*/ 0 h 1963355"/>
              <a:gd name="connsiteX0" fmla="*/ 0 w 5756801"/>
              <a:gd name="connsiteY0" fmla="*/ 1791385 h 2005856"/>
              <a:gd name="connsiteX1" fmla="*/ 551735 w 5756801"/>
              <a:gd name="connsiteY1" fmla="*/ 2004964 h 2005856"/>
              <a:gd name="connsiteX2" fmla="*/ 1342906 w 5756801"/>
              <a:gd name="connsiteY2" fmla="*/ 1704559 h 2005856"/>
              <a:gd name="connsiteX3" fmla="*/ 2425559 w 5756801"/>
              <a:gd name="connsiteY3" fmla="*/ 1233836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00638 w 5756801"/>
              <a:gd name="connsiteY3" fmla="*/ 1308213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83919 w 5756801"/>
              <a:gd name="connsiteY3" fmla="*/ 1255087 h 2005856"/>
              <a:gd name="connsiteX4" fmla="*/ 3320832 w 5756801"/>
              <a:gd name="connsiteY4" fmla="*/ 1139711 h 2005856"/>
              <a:gd name="connsiteX5" fmla="*/ 5142604 w 5756801"/>
              <a:gd name="connsiteY5" fmla="*/ 283346 h 2005856"/>
              <a:gd name="connsiteX6" fmla="*/ 5756801 w 5756801"/>
              <a:gd name="connsiteY6" fmla="*/ 0 h 20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6801" h="2005856">
                <a:moveTo>
                  <a:pt x="0" y="1791385"/>
                </a:moveTo>
                <a:cubicBezTo>
                  <a:pt x="224685" y="1854054"/>
                  <a:pt x="327917" y="2019435"/>
                  <a:pt x="551735" y="2004964"/>
                </a:cubicBezTo>
                <a:cubicBezTo>
                  <a:pt x="775553" y="1990493"/>
                  <a:pt x="1037542" y="1829538"/>
                  <a:pt x="1342906" y="1704559"/>
                </a:cubicBezTo>
                <a:cubicBezTo>
                  <a:pt x="1648270" y="1579580"/>
                  <a:pt x="2054265" y="1349228"/>
                  <a:pt x="2383919" y="1255087"/>
                </a:cubicBezTo>
                <a:cubicBezTo>
                  <a:pt x="2713573" y="1160946"/>
                  <a:pt x="2861051" y="1301668"/>
                  <a:pt x="3320832" y="1139711"/>
                </a:cubicBezTo>
                <a:cubicBezTo>
                  <a:pt x="3780613" y="977754"/>
                  <a:pt x="4736609" y="473298"/>
                  <a:pt x="5142604" y="283346"/>
                </a:cubicBezTo>
                <a:cubicBezTo>
                  <a:pt x="5548599" y="93394"/>
                  <a:pt x="5597179" y="140062"/>
                  <a:pt x="5756801" y="0"/>
                </a:cubicBezTo>
              </a:path>
            </a:pathLst>
          </a:custGeom>
          <a:ln w="7620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9" name="TextBox 298"/>
          <p:cNvSpPr txBox="1"/>
          <p:nvPr/>
        </p:nvSpPr>
        <p:spPr>
          <a:xfrm>
            <a:off x="2296680" y="4038600"/>
            <a:ext cx="990600" cy="461665"/>
          </a:xfrm>
          <a:prstGeom prst="rect">
            <a:avLst/>
          </a:prstGeom>
          <a:noFill/>
        </p:spPr>
        <p:txBody>
          <a:bodyPr wrap="square" rtlCol="0">
            <a:spAutoFit/>
          </a:bodyPr>
          <a:lstStyle/>
          <a:p>
            <a:pPr algn="ctr"/>
            <a:r>
              <a:rPr lang="en-US" sz="2400" b="1" dirty="0">
                <a:solidFill>
                  <a:srgbClr val="0033CC"/>
                </a:solidFill>
              </a:rPr>
              <a:t>20G</a:t>
            </a:r>
          </a:p>
        </p:txBody>
      </p:sp>
      <p:sp>
        <p:nvSpPr>
          <p:cNvPr id="302" name="TextBox 301"/>
          <p:cNvSpPr txBox="1"/>
          <p:nvPr/>
        </p:nvSpPr>
        <p:spPr>
          <a:xfrm>
            <a:off x="3134880" y="5481935"/>
            <a:ext cx="990600" cy="461665"/>
          </a:xfrm>
          <a:prstGeom prst="rect">
            <a:avLst/>
          </a:prstGeom>
          <a:noFill/>
        </p:spPr>
        <p:txBody>
          <a:bodyPr wrap="square" rtlCol="0">
            <a:spAutoFit/>
          </a:bodyPr>
          <a:lstStyle/>
          <a:p>
            <a:pPr algn="ctr"/>
            <a:r>
              <a:rPr lang="en-US" sz="2400" b="1" dirty="0">
                <a:solidFill>
                  <a:srgbClr val="0033CC"/>
                </a:solidFill>
              </a:rPr>
              <a:t>20G</a:t>
            </a:r>
          </a:p>
        </p:txBody>
      </p:sp>
      <p:grpSp>
        <p:nvGrpSpPr>
          <p:cNvPr id="8" name="Group 7"/>
          <p:cNvGrpSpPr/>
          <p:nvPr/>
        </p:nvGrpSpPr>
        <p:grpSpPr>
          <a:xfrm>
            <a:off x="194040" y="2491711"/>
            <a:ext cx="990600" cy="4193067"/>
            <a:chOff x="228600" y="2657730"/>
            <a:chExt cx="990600" cy="4193067"/>
          </a:xfrm>
        </p:grpSpPr>
        <p:grpSp>
          <p:nvGrpSpPr>
            <p:cNvPr id="19" name="Group 18"/>
            <p:cNvGrpSpPr/>
            <p:nvPr/>
          </p:nvGrpSpPr>
          <p:grpSpPr>
            <a:xfrm>
              <a:off x="228600" y="2657730"/>
              <a:ext cx="990600" cy="835802"/>
              <a:chOff x="162811" y="3962400"/>
              <a:chExt cx="990600" cy="835802"/>
            </a:xfrm>
          </p:grpSpPr>
          <p:cxnSp>
            <p:nvCxnSpPr>
              <p:cNvPr id="18" name="Straight Connector 17"/>
              <p:cNvCxnSpPr/>
              <p:nvPr/>
            </p:nvCxnSpPr>
            <p:spPr>
              <a:xfrm>
                <a:off x="381000" y="3962400"/>
                <a:ext cx="533400" cy="0"/>
              </a:xfrm>
              <a:prstGeom prst="line">
                <a:avLst/>
              </a:prstGeom>
              <a:ln w="76200">
                <a:solidFill>
                  <a:srgbClr val="BD0A12"/>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415" name="TextBox 414"/>
              <p:cNvSpPr txBox="1"/>
              <p:nvPr/>
            </p:nvSpPr>
            <p:spPr>
              <a:xfrm>
                <a:off x="162811" y="3967205"/>
                <a:ext cx="990600" cy="830997"/>
              </a:xfrm>
              <a:prstGeom prst="rect">
                <a:avLst/>
              </a:prstGeom>
              <a:noFill/>
            </p:spPr>
            <p:txBody>
              <a:bodyPr wrap="square" rtlCol="0">
                <a:spAutoFit/>
              </a:bodyPr>
              <a:lstStyle/>
              <a:p>
                <a:pPr algn="ctr"/>
                <a:r>
                  <a:rPr lang="en-US" sz="2400" b="1" dirty="0">
                    <a:solidFill>
                      <a:srgbClr val="BD0A12"/>
                    </a:solidFill>
                  </a:rPr>
                  <a:t>30G</a:t>
                </a:r>
              </a:p>
              <a:p>
                <a:pPr algn="ctr"/>
                <a:r>
                  <a:rPr lang="en-US" sz="2400" b="1" dirty="0">
                    <a:solidFill>
                      <a:srgbClr val="BD0A12"/>
                    </a:solidFill>
                  </a:rPr>
                  <a:t>(UDP)</a:t>
                </a:r>
              </a:p>
            </p:txBody>
          </p:sp>
        </p:grpSp>
        <p:grpSp>
          <p:nvGrpSpPr>
            <p:cNvPr id="21" name="Group 20"/>
            <p:cNvGrpSpPr/>
            <p:nvPr/>
          </p:nvGrpSpPr>
          <p:grpSpPr>
            <a:xfrm>
              <a:off x="228600" y="6019800"/>
              <a:ext cx="990600" cy="830997"/>
              <a:chOff x="175282" y="4202278"/>
              <a:chExt cx="990600" cy="830997"/>
            </a:xfrm>
          </p:grpSpPr>
          <p:cxnSp>
            <p:nvCxnSpPr>
              <p:cNvPr id="416" name="Straight Connector 415"/>
              <p:cNvCxnSpPr/>
              <p:nvPr/>
            </p:nvCxnSpPr>
            <p:spPr>
              <a:xfrm>
                <a:off x="387659" y="4202278"/>
                <a:ext cx="533400" cy="0"/>
              </a:xfrm>
              <a:prstGeom prst="line">
                <a:avLst/>
              </a:prstGeom>
              <a:ln w="76200">
                <a:solidFill>
                  <a:srgbClr val="0033CC"/>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417" name="TextBox 416"/>
              <p:cNvSpPr txBox="1"/>
              <p:nvPr/>
            </p:nvSpPr>
            <p:spPr>
              <a:xfrm>
                <a:off x="175282" y="4202278"/>
                <a:ext cx="990600" cy="830997"/>
              </a:xfrm>
              <a:prstGeom prst="rect">
                <a:avLst/>
              </a:prstGeom>
              <a:noFill/>
            </p:spPr>
            <p:txBody>
              <a:bodyPr wrap="square" rtlCol="0">
                <a:spAutoFit/>
              </a:bodyPr>
              <a:lstStyle/>
              <a:p>
                <a:pPr algn="ctr"/>
                <a:r>
                  <a:rPr lang="en-US" sz="2400" b="1" dirty="0">
                    <a:solidFill>
                      <a:srgbClr val="0033CC"/>
                    </a:solidFill>
                  </a:rPr>
                  <a:t>40G</a:t>
                </a:r>
              </a:p>
              <a:p>
                <a:pPr algn="ctr"/>
                <a:r>
                  <a:rPr lang="en-US" sz="2400" b="1" dirty="0">
                    <a:solidFill>
                      <a:srgbClr val="0033CC"/>
                    </a:solidFill>
                  </a:rPr>
                  <a:t>(TCP)</a:t>
                </a:r>
              </a:p>
            </p:txBody>
          </p:sp>
        </p:grpSp>
      </p:grpSp>
      <p:graphicFrame>
        <p:nvGraphicFramePr>
          <p:cNvPr id="10" name="Table 9"/>
          <p:cNvGraphicFramePr>
            <a:graphicFrameLocks noGrp="1"/>
          </p:cNvGraphicFramePr>
          <p:nvPr>
            <p:extLst>
              <p:ext uri="{D42A27DB-BD31-4B8C-83A1-F6EECF244321}">
                <p14:modId xmlns:p14="http://schemas.microsoft.com/office/powerpoint/2010/main" val="1834813572"/>
              </p:ext>
            </p:extLst>
          </p:nvPr>
        </p:nvGraphicFramePr>
        <p:xfrm>
          <a:off x="5943600" y="1981200"/>
          <a:ext cx="2819400" cy="2067852"/>
        </p:xfrm>
        <a:graphic>
          <a:graphicData uri="http://schemas.openxmlformats.org/drawingml/2006/table">
            <a:tbl>
              <a:tblPr firstRow="1" bandRow="1">
                <a:tableStyleId>{0660B408-B3CF-4A94-85FC-2B1E0A45F4A2}</a:tableStyleId>
              </a:tblPr>
              <a:tblGrid>
                <a:gridCol w="1923131">
                  <a:extLst>
                    <a:ext uri="{9D8B030D-6E8A-4147-A177-3AD203B41FA5}">
                      <a16:colId xmlns:a16="http://schemas.microsoft.com/office/drawing/2014/main" val="20000"/>
                    </a:ext>
                  </a:extLst>
                </a:gridCol>
                <a:gridCol w="896269">
                  <a:extLst>
                    <a:ext uri="{9D8B030D-6E8A-4147-A177-3AD203B41FA5}">
                      <a16:colId xmlns:a16="http://schemas.microsoft.com/office/drawing/2014/main" val="20001"/>
                    </a:ext>
                  </a:extLst>
                </a:gridCol>
              </a:tblGrid>
              <a:tr h="384171">
                <a:tc>
                  <a:txBody>
                    <a:bodyPr/>
                    <a:lstStyle/>
                    <a:p>
                      <a:pPr algn="ctr"/>
                      <a:r>
                        <a:rPr lang="en-US" sz="2000" dirty="0"/>
                        <a:t>Scheme</a:t>
                      </a:r>
                    </a:p>
                  </a:txBody>
                  <a:tcPr marL="68580" marR="68580" marT="34290" marB="34290"/>
                </a:tc>
                <a:tc>
                  <a:txBody>
                    <a:bodyPr/>
                    <a:lstStyle/>
                    <a:p>
                      <a:pPr algn="ctr"/>
                      <a:r>
                        <a:rPr lang="en-US" sz="2000" dirty="0" err="1"/>
                        <a:t>Thrput</a:t>
                      </a:r>
                      <a:endParaRPr lang="en-US" sz="2000" dirty="0"/>
                    </a:p>
                  </a:txBody>
                  <a:tcPr marL="68580" marR="68580" marT="34290" marB="34290"/>
                </a:tc>
                <a:extLst>
                  <a:ext uri="{0D108BD9-81ED-4DB2-BD59-A6C34878D82A}">
                    <a16:rowId xmlns:a16="http://schemas.microsoft.com/office/drawing/2014/main" val="10000"/>
                  </a:ext>
                </a:extLst>
              </a:tr>
              <a:tr h="384171">
                <a:tc>
                  <a:txBody>
                    <a:bodyPr/>
                    <a:lstStyle/>
                    <a:p>
                      <a:pPr algn="ctr"/>
                      <a:r>
                        <a:rPr lang="en-US" sz="1800" dirty="0"/>
                        <a:t>ECMP</a:t>
                      </a:r>
                    </a:p>
                    <a:p>
                      <a:pPr algn="ctr"/>
                      <a:r>
                        <a:rPr lang="en-US" sz="1800" dirty="0"/>
                        <a:t>(Local</a:t>
                      </a:r>
                      <a:r>
                        <a:rPr lang="en-US" sz="1800" baseline="0" dirty="0"/>
                        <a:t> Stateless)</a:t>
                      </a:r>
                      <a:endParaRPr lang="en-US" sz="1800" dirty="0"/>
                    </a:p>
                  </a:txBody>
                  <a:tcPr marL="68580" marR="68580" marT="34290" marB="34290">
                    <a:lnR w="12700" cap="flat" cmpd="sng" algn="ctr">
                      <a:solidFill>
                        <a:prstClr val="white">
                          <a:lumMod val="75000"/>
                        </a:prstClr>
                      </a:solidFill>
                      <a:prstDash val="solid"/>
                      <a:round/>
                      <a:headEnd type="none" w="med" len="med"/>
                      <a:tailEnd type="none" w="med" len="med"/>
                    </a:lnR>
                    <a:lnB w="12700" cap="flat" cmpd="sng" algn="ctr">
                      <a:solidFill>
                        <a:prstClr val="white">
                          <a:lumMod val="75000"/>
                        </a:prstClr>
                      </a:solidFill>
                      <a:prstDash val="solid"/>
                      <a:round/>
                      <a:headEnd type="none" w="med" len="med"/>
                      <a:tailEnd type="none" w="med" len="med"/>
                    </a:lnB>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B w="12700" cap="flat" cmpd="sng" algn="ctr">
                      <a:solidFill>
                        <a:prstClr val="white">
                          <a:lumMod val="75000"/>
                        </a:prstClr>
                      </a:solidFill>
                      <a:prstDash val="solid"/>
                      <a:round/>
                      <a:headEnd type="none" w="med" len="med"/>
                      <a:tailEnd type="none" w="med" len="med"/>
                    </a:lnB>
                  </a:tcPr>
                </a:tc>
                <a:extLst>
                  <a:ext uri="{0D108BD9-81ED-4DB2-BD59-A6C34878D82A}">
                    <a16:rowId xmlns:a16="http://schemas.microsoft.com/office/drawing/2014/main" val="10001"/>
                  </a:ext>
                </a:extLst>
              </a:tr>
              <a:tr h="449241">
                <a:tc>
                  <a:txBody>
                    <a:bodyPr/>
                    <a:lstStyle/>
                    <a:p>
                      <a:pPr algn="ctr"/>
                      <a:r>
                        <a:rPr lang="en-US" sz="1800" dirty="0"/>
                        <a:t>Local</a:t>
                      </a:r>
                      <a:r>
                        <a:rPr lang="en-US" sz="1800" baseline="0" dirty="0"/>
                        <a:t> Cong-Aware</a:t>
                      </a:r>
                      <a:endParaRPr lang="en-US" sz="1800" dirty="0"/>
                    </a:p>
                  </a:txBody>
                  <a:tcPr marL="68580" marR="68580" marT="34290" marB="34290">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extLst>
                  <a:ext uri="{0D108BD9-81ED-4DB2-BD59-A6C34878D82A}">
                    <a16:rowId xmlns:a16="http://schemas.microsoft.com/office/drawing/2014/main" val="10002"/>
                  </a:ext>
                </a:extLst>
              </a:tr>
              <a:tr h="460684">
                <a:tc>
                  <a:txBody>
                    <a:bodyPr/>
                    <a:lstStyle/>
                    <a:p>
                      <a:pPr algn="ctr"/>
                      <a:r>
                        <a:rPr lang="en-US" sz="1800" dirty="0"/>
                        <a:t>Global Cong-Aware</a:t>
                      </a:r>
                    </a:p>
                  </a:txBody>
                  <a:tcPr marL="68580" marR="68580" marT="34290" marB="34290">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T w="12700" cap="flat" cmpd="sng" algn="ctr">
                      <a:solidFill>
                        <a:prstClr val="white">
                          <a:lumMod val="75000"/>
                        </a:prstClr>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82" name="TextBox 681"/>
          <p:cNvSpPr txBox="1"/>
          <p:nvPr/>
        </p:nvSpPr>
        <p:spPr>
          <a:xfrm>
            <a:off x="2286000" y="4038600"/>
            <a:ext cx="990600" cy="461665"/>
          </a:xfrm>
          <a:prstGeom prst="rect">
            <a:avLst/>
          </a:prstGeom>
          <a:noFill/>
        </p:spPr>
        <p:txBody>
          <a:bodyPr wrap="square" rtlCol="0">
            <a:spAutoFit/>
          </a:bodyPr>
          <a:lstStyle/>
          <a:p>
            <a:pPr algn="ctr"/>
            <a:r>
              <a:rPr lang="en-US" sz="2400" b="1" dirty="0">
                <a:solidFill>
                  <a:srgbClr val="0033CC"/>
                </a:solidFill>
              </a:rPr>
              <a:t>10G</a:t>
            </a:r>
          </a:p>
        </p:txBody>
      </p:sp>
      <p:sp>
        <p:nvSpPr>
          <p:cNvPr id="685" name="Freeform 684"/>
          <p:cNvSpPr/>
          <p:nvPr/>
        </p:nvSpPr>
        <p:spPr>
          <a:xfrm>
            <a:off x="1229446" y="3699677"/>
            <a:ext cx="5694343" cy="2517419"/>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43" h="2569344">
                <a:moveTo>
                  <a:pt x="0" y="2562780"/>
                </a:moveTo>
                <a:cubicBezTo>
                  <a:pt x="224685" y="2572323"/>
                  <a:pt x="449371" y="2581866"/>
                  <a:pt x="603788" y="2510727"/>
                </a:cubicBezTo>
                <a:cubicBezTo>
                  <a:pt x="758205" y="2439588"/>
                  <a:pt x="652368" y="2498224"/>
                  <a:pt x="926502" y="2135945"/>
                </a:cubicBezTo>
                <a:cubicBezTo>
                  <a:pt x="1200636" y="1773666"/>
                  <a:pt x="1882499" y="680890"/>
                  <a:pt x="2248589" y="337053"/>
                </a:cubicBezTo>
                <a:cubicBezTo>
                  <a:pt x="2614679" y="-6784"/>
                  <a:pt x="2621620" y="-73256"/>
                  <a:pt x="3123041" y="72922"/>
                </a:cubicBezTo>
                <a:cubicBezTo>
                  <a:pt x="3624462" y="219100"/>
                  <a:pt x="4766106" y="814368"/>
                  <a:pt x="5194656" y="1022867"/>
                </a:cubicBezTo>
                <a:cubicBezTo>
                  <a:pt x="5623206" y="1231366"/>
                  <a:pt x="5545131" y="1230220"/>
                  <a:pt x="5694343" y="1323916"/>
                </a:cubicBezTo>
              </a:path>
            </a:pathLst>
          </a:custGeom>
          <a:ln w="3810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8001000" y="2438400"/>
            <a:ext cx="609600" cy="400110"/>
          </a:xfrm>
          <a:prstGeom prst="rect">
            <a:avLst/>
          </a:prstGeom>
          <a:noFill/>
        </p:spPr>
        <p:txBody>
          <a:bodyPr wrap="square" rtlCol="0">
            <a:spAutoFit/>
          </a:bodyPr>
          <a:lstStyle/>
          <a:p>
            <a:r>
              <a:rPr lang="en-US" sz="2000" b="1" dirty="0"/>
              <a:t>60G</a:t>
            </a:r>
          </a:p>
        </p:txBody>
      </p:sp>
      <p:sp>
        <p:nvSpPr>
          <p:cNvPr id="166" name="Title 1"/>
          <p:cNvSpPr>
            <a:spLocks noGrp="1"/>
          </p:cNvSpPr>
          <p:nvPr>
            <p:ph type="title"/>
          </p:nvPr>
        </p:nvSpPr>
        <p:spPr/>
        <p:txBody>
          <a:bodyPr>
            <a:noAutofit/>
          </a:bodyPr>
          <a:lstStyle/>
          <a:p>
            <a:r>
              <a:rPr lang="en-US" dirty="0"/>
              <a:t>Dealing with Asymmetry:</a:t>
            </a:r>
            <a:br>
              <a:rPr lang="en-US" dirty="0"/>
            </a:br>
            <a:r>
              <a:rPr lang="en-US" sz="4000" dirty="0"/>
              <a:t>ECMP</a:t>
            </a:r>
            <a:endParaRPr lang="en-US" dirty="0"/>
          </a:p>
        </p:txBody>
      </p:sp>
    </p:spTree>
    <p:custDataLst>
      <p:tags r:id="rId1"/>
    </p:custDataLst>
    <p:extLst>
      <p:ext uri="{BB962C8B-B14F-4D97-AF65-F5344CB8AC3E}">
        <p14:creationId xmlns:p14="http://schemas.microsoft.com/office/powerpoint/2010/main" val="700622238"/>
      </p:ext>
    </p:extLst>
  </p:cSld>
  <p:clrMapOvr>
    <a:masterClrMapping/>
  </p:clrMapOvr>
  <mc:AlternateContent xmlns:mc="http://schemas.openxmlformats.org/markup-compatibility/2006" xmlns:p14="http://schemas.microsoft.com/office/powerpoint/2010/main">
    <mc:Choice Requires="p14">
      <p:transition spd="slow" p14:dur="2000" advTm="16650"/>
    </mc:Choice>
    <mc:Fallback xmlns="">
      <p:transition xmlns:p14="http://schemas.microsoft.com/office/powerpoint/2010/main" spd="slow" advTm="16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wipe(left)">
                                      <p:cBhvr>
                                        <p:cTn id="7" dur="500"/>
                                        <p:tgtEl>
                                          <p:spTgt spid="2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2"/>
                                        </p:tgtEl>
                                        <p:attrNameLst>
                                          <p:attrName>style.visibility</p:attrName>
                                        </p:attrNameLst>
                                      </p:cBhvr>
                                      <p:to>
                                        <p:strVal val="visible"/>
                                      </p:to>
                                    </p:set>
                                    <p:animEffect transition="in" filter="wipe(left)">
                                      <p:cBhvr>
                                        <p:cTn id="10" dur="500"/>
                                        <p:tgtEl>
                                          <p:spTgt spid="30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8"/>
                                        </p:tgtEl>
                                        <p:attrNameLst>
                                          <p:attrName>style.visibility</p:attrName>
                                        </p:attrNameLst>
                                      </p:cBhvr>
                                      <p:to>
                                        <p:strVal val="visible"/>
                                      </p:to>
                                    </p:set>
                                    <p:animEffect transition="in" filter="wipe(left)">
                                      <p:cBhvr>
                                        <p:cTn id="16" dur="500"/>
                                        <p:tgtEl>
                                          <p:spTgt spid="29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1" nodeType="clickEffect">
                                  <p:stCondLst>
                                    <p:cond delay="0"/>
                                  </p:stCondLst>
                                  <p:childTnLst>
                                    <p:animEffect transition="out" filter="wipe(left)">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22" presetClass="exit" presetSubtype="8" fill="hold" grpId="1" nodeType="withEffect">
                                  <p:stCondLst>
                                    <p:cond delay="0"/>
                                  </p:stCondLst>
                                  <p:childTnLst>
                                    <p:animEffect transition="out" filter="wipe(left)">
                                      <p:cBhvr>
                                        <p:cTn id="23" dur="500"/>
                                        <p:tgtEl>
                                          <p:spTgt spid="299"/>
                                        </p:tgtEl>
                                      </p:cBhvr>
                                    </p:animEffect>
                                    <p:set>
                                      <p:cBhvr>
                                        <p:cTn id="24" dur="1" fill="hold">
                                          <p:stCondLst>
                                            <p:cond delay="499"/>
                                          </p:stCondLst>
                                        </p:cTn>
                                        <p:tgtEl>
                                          <p:spTgt spid="299"/>
                                        </p:tgtEl>
                                        <p:attrNameLst>
                                          <p:attrName>style.visibility</p:attrName>
                                        </p:attrNameLst>
                                      </p:cBhvr>
                                      <p:to>
                                        <p:strVal val="hidden"/>
                                      </p:to>
                                    </p:set>
                                  </p:childTnLst>
                                </p:cTn>
                              </p:par>
                              <p:par>
                                <p:cTn id="25" presetID="22" presetClass="entr" presetSubtype="8" fill="hold" grpId="0" nodeType="withEffect">
                                  <p:stCondLst>
                                    <p:cond delay="0"/>
                                  </p:stCondLst>
                                  <p:childTnLst>
                                    <p:set>
                                      <p:cBhvr>
                                        <p:cTn id="26" dur="1" fill="hold">
                                          <p:stCondLst>
                                            <p:cond delay="0"/>
                                          </p:stCondLst>
                                        </p:cTn>
                                        <p:tgtEl>
                                          <p:spTgt spid="685"/>
                                        </p:tgtEl>
                                        <p:attrNameLst>
                                          <p:attrName>style.visibility</p:attrName>
                                        </p:attrNameLst>
                                      </p:cBhvr>
                                      <p:to>
                                        <p:strVal val="visible"/>
                                      </p:to>
                                    </p:set>
                                    <p:animEffect transition="in" filter="wipe(left)">
                                      <p:cBhvr>
                                        <p:cTn id="27" dur="500"/>
                                        <p:tgtEl>
                                          <p:spTgt spid="68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82"/>
                                        </p:tgtEl>
                                        <p:attrNameLst>
                                          <p:attrName>style.visibility</p:attrName>
                                        </p:attrNameLst>
                                      </p:cBhvr>
                                      <p:to>
                                        <p:strVal val="visible"/>
                                      </p:to>
                                    </p:set>
                                    <p:animEffect transition="in" filter="wipe(left)">
                                      <p:cBhvr>
                                        <p:cTn id="30" dur="500"/>
                                        <p:tgtEl>
                                          <p:spTgt spid="682"/>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98" grpId="0" animBg="1"/>
      <p:bldP spid="299" grpId="0"/>
      <p:bldP spid="299" grpId="1"/>
      <p:bldP spid="302" grpId="0"/>
      <p:bldP spid="682" grpId="0"/>
      <p:bldP spid="685"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 name="Group 514"/>
          <p:cNvGrpSpPr/>
          <p:nvPr/>
        </p:nvGrpSpPr>
        <p:grpSpPr>
          <a:xfrm>
            <a:off x="1132320" y="2369820"/>
            <a:ext cx="5801880" cy="4259580"/>
            <a:chOff x="1132320" y="2369820"/>
            <a:chExt cx="5801880" cy="4259580"/>
          </a:xfrm>
        </p:grpSpPr>
        <p:grpSp>
          <p:nvGrpSpPr>
            <p:cNvPr id="516" name="Group 515"/>
            <p:cNvGrpSpPr/>
            <p:nvPr/>
          </p:nvGrpSpPr>
          <p:grpSpPr>
            <a:xfrm>
              <a:off x="4363525" y="3684397"/>
              <a:ext cx="2570675" cy="1693032"/>
              <a:chOff x="4744526" y="3500765"/>
              <a:chExt cx="2570675" cy="1693032"/>
            </a:xfrm>
          </p:grpSpPr>
          <p:cxnSp>
            <p:nvCxnSpPr>
              <p:cNvPr id="647" name="Straight Arrow Connector 646"/>
              <p:cNvCxnSpPr>
                <a:stCxn id="652" idx="0"/>
              </p:cNvCxnSpPr>
              <p:nvPr/>
            </p:nvCxnSpPr>
            <p:spPr>
              <a:xfrm rot="16200000" flipH="1" flipV="1">
                <a:off x="5235430" y="3876080"/>
                <a:ext cx="844654" cy="179078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648" name="Group 647"/>
              <p:cNvGrpSpPr/>
              <p:nvPr/>
            </p:nvGrpSpPr>
            <p:grpSpPr>
              <a:xfrm rot="16200000" flipH="1">
                <a:off x="6467372" y="3972296"/>
                <a:ext cx="933603" cy="762054"/>
                <a:chOff x="4148916" y="5105346"/>
                <a:chExt cx="933603" cy="762054"/>
              </a:xfrm>
            </p:grpSpPr>
            <p:grpSp>
              <p:nvGrpSpPr>
                <p:cNvPr id="650" name="Group 649"/>
                <p:cNvGrpSpPr/>
                <p:nvPr/>
              </p:nvGrpSpPr>
              <p:grpSpPr>
                <a:xfrm>
                  <a:off x="4148916" y="5341482"/>
                  <a:ext cx="933603" cy="525918"/>
                  <a:chOff x="457200" y="4457617"/>
                  <a:chExt cx="1085821" cy="427364"/>
                </a:xfrm>
              </p:grpSpPr>
              <p:cxnSp>
                <p:nvCxnSpPr>
                  <p:cNvPr id="673" name="Straight Connector 672"/>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4" name="Straight Connector 673"/>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5" name="Straight Connector 674"/>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6" name="Straight Connector 675"/>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77" name="Group 676"/>
                  <p:cNvGrpSpPr/>
                  <p:nvPr/>
                </p:nvGrpSpPr>
                <p:grpSpPr>
                  <a:xfrm flipH="1">
                    <a:off x="1012996" y="4465798"/>
                    <a:ext cx="530025" cy="419183"/>
                    <a:chOff x="609600" y="4610017"/>
                    <a:chExt cx="530025" cy="419183"/>
                  </a:xfrm>
                </p:grpSpPr>
                <p:cxnSp>
                  <p:nvCxnSpPr>
                    <p:cNvPr id="678" name="Straight Connector 677"/>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651" name="Group 650"/>
                <p:cNvGrpSpPr/>
                <p:nvPr/>
              </p:nvGrpSpPr>
              <p:grpSpPr>
                <a:xfrm>
                  <a:off x="4191000" y="5105346"/>
                  <a:ext cx="841076" cy="254393"/>
                  <a:chOff x="5220661" y="3675707"/>
                  <a:chExt cx="978209" cy="243008"/>
                </a:xfrm>
              </p:grpSpPr>
              <p:sp>
                <p:nvSpPr>
                  <p:cNvPr id="652" name="Rectangle 651"/>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6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7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cxnSp>
            <p:nvCxnSpPr>
              <p:cNvPr id="649" name="Straight Arrow Connector 648"/>
              <p:cNvCxnSpPr>
                <a:stCxn id="652" idx="0"/>
              </p:cNvCxnSpPr>
              <p:nvPr/>
            </p:nvCxnSpPr>
            <p:spPr>
              <a:xfrm flipH="1" flipV="1">
                <a:off x="4744526" y="3500765"/>
                <a:ext cx="1808620" cy="848379"/>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517" name="Group 516"/>
            <p:cNvGrpSpPr/>
            <p:nvPr/>
          </p:nvGrpSpPr>
          <p:grpSpPr>
            <a:xfrm>
              <a:off x="1132320" y="2369820"/>
              <a:ext cx="2566645" cy="4259580"/>
              <a:chOff x="1894320" y="2369820"/>
              <a:chExt cx="2566645" cy="4259580"/>
            </a:xfrm>
          </p:grpSpPr>
          <p:cxnSp>
            <p:nvCxnSpPr>
              <p:cNvPr id="534" name="Straight Arrow Connector 533"/>
              <p:cNvCxnSpPr>
                <a:stCxn id="541" idx="0"/>
                <a:endCxn id="526" idx="3"/>
              </p:cNvCxnSpPr>
              <p:nvPr/>
            </p:nvCxnSpPr>
            <p:spPr>
              <a:xfrm flipV="1">
                <a:off x="2652958" y="3682067"/>
                <a:ext cx="1808007" cy="2487411"/>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5" name="Straight Arrow Connector 534"/>
              <p:cNvCxnSpPr>
                <a:stCxn id="573" idx="0"/>
                <a:endCxn id="526" idx="3"/>
              </p:cNvCxnSpPr>
              <p:nvPr/>
            </p:nvCxnSpPr>
            <p:spPr>
              <a:xfrm>
                <a:off x="2665264" y="2841897"/>
                <a:ext cx="1795701" cy="84017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536" name="Straight Arrow Connector 535"/>
              <p:cNvCxnSpPr>
                <a:stCxn id="541" idx="0"/>
                <a:endCxn id="531" idx="2"/>
              </p:cNvCxnSpPr>
              <p:nvPr/>
            </p:nvCxnSpPr>
            <p:spPr>
              <a:xfrm flipV="1">
                <a:off x="2652958" y="5378828"/>
                <a:ext cx="1794197" cy="790650"/>
              </a:xfrm>
              <a:prstGeom prst="straightConnector1">
                <a:avLst/>
              </a:prstGeom>
              <a:ln w="19050">
                <a:solidFill>
                  <a:schemeClr val="bg2">
                    <a:lumMod val="2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537" name="Group 536"/>
              <p:cNvGrpSpPr/>
              <p:nvPr/>
            </p:nvGrpSpPr>
            <p:grpSpPr>
              <a:xfrm rot="5400000">
                <a:off x="1813340" y="2451500"/>
                <a:ext cx="933603" cy="770243"/>
                <a:chOff x="2286000" y="5096457"/>
                <a:chExt cx="933603" cy="770243"/>
              </a:xfrm>
            </p:grpSpPr>
            <p:grpSp>
              <p:nvGrpSpPr>
                <p:cNvPr id="571" name="Group 570"/>
                <p:cNvGrpSpPr/>
                <p:nvPr/>
              </p:nvGrpSpPr>
              <p:grpSpPr>
                <a:xfrm>
                  <a:off x="2286000" y="5340782"/>
                  <a:ext cx="933603" cy="525918"/>
                  <a:chOff x="457200" y="4457617"/>
                  <a:chExt cx="1085821" cy="427364"/>
                </a:xfrm>
              </p:grpSpPr>
              <p:cxnSp>
                <p:nvCxnSpPr>
                  <p:cNvPr id="638" name="Straight Connector 637"/>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39" name="Straight Connector 638"/>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642" name="Group 641"/>
                  <p:cNvGrpSpPr/>
                  <p:nvPr/>
                </p:nvGrpSpPr>
                <p:grpSpPr>
                  <a:xfrm flipH="1">
                    <a:off x="1012996" y="4465798"/>
                    <a:ext cx="530025" cy="419183"/>
                    <a:chOff x="609600" y="4610017"/>
                    <a:chExt cx="530025" cy="419183"/>
                  </a:xfrm>
                </p:grpSpPr>
                <p:cxnSp>
                  <p:nvCxnSpPr>
                    <p:cNvPr id="643" name="Straight Connector 642"/>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72" name="Group 571"/>
                <p:cNvGrpSpPr/>
                <p:nvPr/>
              </p:nvGrpSpPr>
              <p:grpSpPr>
                <a:xfrm>
                  <a:off x="2337538" y="5096457"/>
                  <a:ext cx="841076" cy="254393"/>
                  <a:chOff x="5220661" y="3675707"/>
                  <a:chExt cx="978209" cy="243008"/>
                </a:xfrm>
              </p:grpSpPr>
              <p:sp>
                <p:nvSpPr>
                  <p:cNvPr id="573" name="Rectangle 572"/>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7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7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8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2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63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538" name="Group 537"/>
              <p:cNvGrpSpPr/>
              <p:nvPr/>
            </p:nvGrpSpPr>
            <p:grpSpPr>
              <a:xfrm rot="5400000">
                <a:off x="1806837" y="5783280"/>
                <a:ext cx="933603" cy="758637"/>
                <a:chOff x="6018906" y="5096457"/>
                <a:chExt cx="933603" cy="758637"/>
              </a:xfrm>
            </p:grpSpPr>
            <p:grpSp>
              <p:nvGrpSpPr>
                <p:cNvPr id="539" name="Group 538"/>
                <p:cNvGrpSpPr/>
                <p:nvPr/>
              </p:nvGrpSpPr>
              <p:grpSpPr>
                <a:xfrm>
                  <a:off x="6018906" y="5329176"/>
                  <a:ext cx="933603" cy="525918"/>
                  <a:chOff x="457200" y="4457617"/>
                  <a:chExt cx="1085821" cy="427364"/>
                </a:xfrm>
              </p:grpSpPr>
              <p:cxnSp>
                <p:nvCxnSpPr>
                  <p:cNvPr id="562" name="Straight Connector 561"/>
                  <p:cNvCxnSpPr/>
                  <p:nvPr/>
                </p:nvCxnSpPr>
                <p:spPr>
                  <a:xfrm flipV="1">
                    <a:off x="457200" y="44576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flipV="1">
                    <a:off x="609600" y="44576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flipV="1">
                    <a:off x="762000" y="44576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flipV="1">
                    <a:off x="914400" y="44576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566" name="Group 565"/>
                  <p:cNvGrpSpPr/>
                  <p:nvPr/>
                </p:nvGrpSpPr>
                <p:grpSpPr>
                  <a:xfrm flipH="1">
                    <a:off x="1012996" y="4465798"/>
                    <a:ext cx="530025" cy="419183"/>
                    <a:chOff x="609600" y="4610017"/>
                    <a:chExt cx="530025" cy="419183"/>
                  </a:xfrm>
                </p:grpSpPr>
                <p:cxnSp>
                  <p:nvCxnSpPr>
                    <p:cNvPr id="567" name="Straight Connector 566"/>
                    <p:cNvCxnSpPr/>
                    <p:nvPr/>
                  </p:nvCxnSpPr>
                  <p:spPr>
                    <a:xfrm flipV="1">
                      <a:off x="609600" y="4610017"/>
                      <a:ext cx="5300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flipV="1">
                      <a:off x="762000" y="4610017"/>
                      <a:ext cx="3776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flipV="1">
                      <a:off x="914400" y="4610017"/>
                      <a:ext cx="2252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flipV="1">
                      <a:off x="1066800" y="4610017"/>
                      <a:ext cx="72825" cy="419183"/>
                    </a:xfrm>
                    <a:prstGeom prst="line">
                      <a:avLst/>
                    </a:prstGeom>
                    <a:ln w="1905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540" name="Group 539"/>
                <p:cNvGrpSpPr/>
                <p:nvPr/>
              </p:nvGrpSpPr>
              <p:grpSpPr>
                <a:xfrm>
                  <a:off x="6072048" y="5096457"/>
                  <a:ext cx="841076" cy="254393"/>
                  <a:chOff x="5220661" y="3675707"/>
                  <a:chExt cx="978209" cy="243008"/>
                </a:xfrm>
              </p:grpSpPr>
              <p:sp>
                <p:nvSpPr>
                  <p:cNvPr id="541" name="Rectangle 540"/>
                  <p:cNvSpPr/>
                  <p:nvPr/>
                </p:nvSpPr>
                <p:spPr>
                  <a:xfrm>
                    <a:off x="5220661" y="3675707"/>
                    <a:ext cx="978209" cy="243008"/>
                  </a:xfrm>
                  <a:prstGeom prst="rect">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4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24733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339542"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43175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4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523965"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616121" y="3805705"/>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2"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716981"/>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3"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708333"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4"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5"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00544" y="3805704"/>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6"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716980"/>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7"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892756"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8"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59"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5986833" y="3805703"/>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0"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716979"/>
                    <a:ext cx="92211" cy="72579"/>
                  </a:xfrm>
                  <a:prstGeom prst="rect">
                    <a:avLst/>
                  </a:prstGeom>
                  <a:noFill/>
                  <a:extLst>
                    <a:ext uri="{909E8E84-426E-40dd-AFC4-6F175D3DCCD1}">
                      <a14:hiddenFill xmlns:a14="http://schemas.microsoft.com/office/drawing/2010/main" xmlns="">
                        <a:solidFill>
                          <a:srgbClr val="FFFFFF"/>
                        </a:solidFill>
                      </a14:hiddenFill>
                    </a:ext>
                  </a:extLst>
                </p:spPr>
              </p:pic>
              <p:pic>
                <p:nvPicPr>
                  <p:cNvPr id="561" name="Picture 8" descr="Ethernet Network Connector Rj-45 Lan Female Clip 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19589"/>
                  <a:stretch/>
                </p:blipFill>
                <p:spPr bwMode="auto">
                  <a:xfrm>
                    <a:off x="6079045" y="3805702"/>
                    <a:ext cx="92211" cy="72579"/>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518" name="Group 517"/>
            <p:cNvGrpSpPr/>
            <p:nvPr/>
          </p:nvGrpSpPr>
          <p:grpSpPr>
            <a:xfrm rot="5400000">
              <a:off x="3765479" y="4952466"/>
              <a:ext cx="541247" cy="709956"/>
              <a:chOff x="1027560" y="1988818"/>
              <a:chExt cx="545969" cy="678181"/>
            </a:xfrm>
          </p:grpSpPr>
          <p:sp>
            <p:nvSpPr>
              <p:cNvPr id="530" name="Cube 529"/>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32"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3"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19" name="Group 518"/>
            <p:cNvGrpSpPr/>
            <p:nvPr/>
          </p:nvGrpSpPr>
          <p:grpSpPr>
            <a:xfrm rot="5400000">
              <a:off x="3783319" y="3259433"/>
              <a:ext cx="541247" cy="709956"/>
              <a:chOff x="1027560" y="1988818"/>
              <a:chExt cx="545969" cy="678181"/>
            </a:xfrm>
          </p:grpSpPr>
          <p:sp>
            <p:nvSpPr>
              <p:cNvPr id="526" name="Cube 525"/>
              <p:cNvSpPr/>
              <p:nvPr/>
            </p:nvSpPr>
            <p:spPr>
              <a:xfrm flipH="1">
                <a:off x="1027560" y="1988818"/>
                <a:ext cx="545969" cy="6781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71574" y="2133601"/>
                <a:ext cx="401955" cy="52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28" name="Rectangle 83"/>
              <p:cNvSpPr/>
              <p:nvPr/>
            </p:nvSpPr>
            <p:spPr>
              <a:xfrm>
                <a:off x="1028484" y="2005964"/>
                <a:ext cx="125948" cy="65341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8" h="653415">
                    <a:moveTo>
                      <a:pt x="1905" y="0"/>
                    </a:moveTo>
                    <a:lnTo>
                      <a:pt x="124043" y="121920"/>
                    </a:lnTo>
                    <a:lnTo>
                      <a:pt x="125948" y="653415"/>
                    </a:lnTo>
                    <a:lnTo>
                      <a:pt x="0" y="527685"/>
                    </a:lnTo>
                    <a:lnTo>
                      <a:pt x="1905" y="0"/>
                    </a:lnTo>
                    <a:close/>
                  </a:path>
                </a:pathLst>
              </a:custGeom>
              <a:gradFill flip="none" rotWithShape="1">
                <a:gsLst>
                  <a:gs pos="0">
                    <a:schemeClr val="dk1">
                      <a:tint val="50000"/>
                      <a:satMod val="300000"/>
                    </a:schemeClr>
                  </a:gs>
                  <a:gs pos="61000">
                    <a:schemeClr val="dk1">
                      <a:tint val="37000"/>
                      <a:satMod val="300000"/>
                      <a:lumMod val="66000"/>
                    </a:schemeClr>
                  </a:gs>
                  <a:gs pos="100000">
                    <a:schemeClr val="dk1">
                      <a:tint val="15000"/>
                      <a:satMod val="350000"/>
                    </a:schemeClr>
                  </a:gs>
                </a:gsLst>
                <a:lin ang="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9" name="Rectangle 83"/>
              <p:cNvSpPr/>
              <p:nvPr/>
            </p:nvSpPr>
            <p:spPr>
              <a:xfrm>
                <a:off x="1037545" y="1988820"/>
                <a:ext cx="520283" cy="127635"/>
              </a:xfrm>
              <a:custGeom>
                <a:avLst/>
                <a:gdLst>
                  <a:gd name="connsiteX0" fmla="*/ 0 w 230723"/>
                  <a:gd name="connsiteY0" fmla="*/ 0 h 609600"/>
                  <a:gd name="connsiteX1" fmla="*/ 230723 w 230723"/>
                  <a:gd name="connsiteY1" fmla="*/ 0 h 609600"/>
                  <a:gd name="connsiteX2" fmla="*/ 230723 w 230723"/>
                  <a:gd name="connsiteY2" fmla="*/ 609600 h 609600"/>
                  <a:gd name="connsiteX3" fmla="*/ 0 w 230723"/>
                  <a:gd name="connsiteY3" fmla="*/ 609600 h 609600"/>
                  <a:gd name="connsiteX4" fmla="*/ 0 w 230723"/>
                  <a:gd name="connsiteY4" fmla="*/ 0 h 609600"/>
                  <a:gd name="connsiteX0" fmla="*/ 123825 w 230723"/>
                  <a:gd name="connsiteY0" fmla="*/ 0 h 645795"/>
                  <a:gd name="connsiteX1" fmla="*/ 230723 w 230723"/>
                  <a:gd name="connsiteY1" fmla="*/ 36195 h 645795"/>
                  <a:gd name="connsiteX2" fmla="*/ 230723 w 230723"/>
                  <a:gd name="connsiteY2" fmla="*/ 645795 h 645795"/>
                  <a:gd name="connsiteX3" fmla="*/ 0 w 230723"/>
                  <a:gd name="connsiteY3" fmla="*/ 645795 h 645795"/>
                  <a:gd name="connsiteX4" fmla="*/ 123825 w 230723"/>
                  <a:gd name="connsiteY4" fmla="*/ 0 h 645795"/>
                  <a:gd name="connsiteX0" fmla="*/ 123825 w 234533"/>
                  <a:gd name="connsiteY0" fmla="*/ 0 h 645795"/>
                  <a:gd name="connsiteX1" fmla="*/ 234533 w 234533"/>
                  <a:gd name="connsiteY1" fmla="*/ 116205 h 645795"/>
                  <a:gd name="connsiteX2" fmla="*/ 230723 w 234533"/>
                  <a:gd name="connsiteY2" fmla="*/ 645795 h 645795"/>
                  <a:gd name="connsiteX3" fmla="*/ 0 w 234533"/>
                  <a:gd name="connsiteY3" fmla="*/ 645795 h 645795"/>
                  <a:gd name="connsiteX4" fmla="*/ 123825 w 234533"/>
                  <a:gd name="connsiteY4" fmla="*/ 0 h 645795"/>
                  <a:gd name="connsiteX0" fmla="*/ 13335 w 124043"/>
                  <a:gd name="connsiteY0" fmla="*/ 0 h 645795"/>
                  <a:gd name="connsiteX1" fmla="*/ 124043 w 124043"/>
                  <a:gd name="connsiteY1" fmla="*/ 116205 h 645795"/>
                  <a:gd name="connsiteX2" fmla="*/ 120233 w 124043"/>
                  <a:gd name="connsiteY2" fmla="*/ 645795 h 645795"/>
                  <a:gd name="connsiteX3" fmla="*/ 0 w 124043"/>
                  <a:gd name="connsiteY3" fmla="*/ 502920 h 645795"/>
                  <a:gd name="connsiteX4" fmla="*/ 13335 w 124043"/>
                  <a:gd name="connsiteY4" fmla="*/ 0 h 645795"/>
                  <a:gd name="connsiteX0" fmla="*/ 13335 w 125948"/>
                  <a:gd name="connsiteY0" fmla="*/ 0 h 628650"/>
                  <a:gd name="connsiteX1" fmla="*/ 124043 w 125948"/>
                  <a:gd name="connsiteY1" fmla="*/ 116205 h 628650"/>
                  <a:gd name="connsiteX2" fmla="*/ 125948 w 125948"/>
                  <a:gd name="connsiteY2" fmla="*/ 628650 h 628650"/>
                  <a:gd name="connsiteX3" fmla="*/ 0 w 125948"/>
                  <a:gd name="connsiteY3" fmla="*/ 502920 h 628650"/>
                  <a:gd name="connsiteX4" fmla="*/ 13335 w 125948"/>
                  <a:gd name="connsiteY4" fmla="*/ 0 h 628650"/>
                  <a:gd name="connsiteX0" fmla="*/ 3810 w 116423"/>
                  <a:gd name="connsiteY0" fmla="*/ 0 h 628650"/>
                  <a:gd name="connsiteX1" fmla="*/ 114518 w 116423"/>
                  <a:gd name="connsiteY1" fmla="*/ 116205 h 628650"/>
                  <a:gd name="connsiteX2" fmla="*/ 116423 w 116423"/>
                  <a:gd name="connsiteY2" fmla="*/ 628650 h 628650"/>
                  <a:gd name="connsiteX3" fmla="*/ 0 w 116423"/>
                  <a:gd name="connsiteY3" fmla="*/ 514350 h 628650"/>
                  <a:gd name="connsiteX4" fmla="*/ 3810 w 116423"/>
                  <a:gd name="connsiteY4" fmla="*/ 0 h 628650"/>
                  <a:gd name="connsiteX0" fmla="*/ 0 w 120233"/>
                  <a:gd name="connsiteY0" fmla="*/ 0 h 632460"/>
                  <a:gd name="connsiteX1" fmla="*/ 118328 w 120233"/>
                  <a:gd name="connsiteY1" fmla="*/ 120015 h 632460"/>
                  <a:gd name="connsiteX2" fmla="*/ 120233 w 120233"/>
                  <a:gd name="connsiteY2" fmla="*/ 632460 h 632460"/>
                  <a:gd name="connsiteX3" fmla="*/ 3810 w 120233"/>
                  <a:gd name="connsiteY3" fmla="*/ 518160 h 632460"/>
                  <a:gd name="connsiteX4" fmla="*/ 0 w 120233"/>
                  <a:gd name="connsiteY4" fmla="*/ 0 h 632460"/>
                  <a:gd name="connsiteX0" fmla="*/ 0 w 118328"/>
                  <a:gd name="connsiteY0" fmla="*/ 0 h 643890"/>
                  <a:gd name="connsiteX1" fmla="*/ 116423 w 118328"/>
                  <a:gd name="connsiteY1" fmla="*/ 131445 h 643890"/>
                  <a:gd name="connsiteX2" fmla="*/ 118328 w 118328"/>
                  <a:gd name="connsiteY2" fmla="*/ 643890 h 643890"/>
                  <a:gd name="connsiteX3" fmla="*/ 1905 w 118328"/>
                  <a:gd name="connsiteY3" fmla="*/ 529590 h 643890"/>
                  <a:gd name="connsiteX4" fmla="*/ 0 w 118328"/>
                  <a:gd name="connsiteY4" fmla="*/ 0 h 643890"/>
                  <a:gd name="connsiteX0" fmla="*/ 0 w 122138"/>
                  <a:gd name="connsiteY0" fmla="*/ 0 h 643890"/>
                  <a:gd name="connsiteX1" fmla="*/ 122138 w 122138"/>
                  <a:gd name="connsiteY1" fmla="*/ 121920 h 643890"/>
                  <a:gd name="connsiteX2" fmla="*/ 118328 w 122138"/>
                  <a:gd name="connsiteY2" fmla="*/ 643890 h 643890"/>
                  <a:gd name="connsiteX3" fmla="*/ 1905 w 122138"/>
                  <a:gd name="connsiteY3" fmla="*/ 529590 h 643890"/>
                  <a:gd name="connsiteX4" fmla="*/ 0 w 122138"/>
                  <a:gd name="connsiteY4" fmla="*/ 0 h 643890"/>
                  <a:gd name="connsiteX0" fmla="*/ 0 w 124043"/>
                  <a:gd name="connsiteY0" fmla="*/ 0 h 653415"/>
                  <a:gd name="connsiteX1" fmla="*/ 122138 w 124043"/>
                  <a:gd name="connsiteY1" fmla="*/ 121920 h 653415"/>
                  <a:gd name="connsiteX2" fmla="*/ 124043 w 124043"/>
                  <a:gd name="connsiteY2" fmla="*/ 653415 h 653415"/>
                  <a:gd name="connsiteX3" fmla="*/ 1905 w 124043"/>
                  <a:gd name="connsiteY3" fmla="*/ 529590 h 653415"/>
                  <a:gd name="connsiteX4" fmla="*/ 0 w 124043"/>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31495 h 653415"/>
                  <a:gd name="connsiteX4" fmla="*/ 1905 w 125948"/>
                  <a:gd name="connsiteY4" fmla="*/ 0 h 653415"/>
                  <a:gd name="connsiteX0" fmla="*/ 1905 w 125948"/>
                  <a:gd name="connsiteY0" fmla="*/ 0 h 653415"/>
                  <a:gd name="connsiteX1" fmla="*/ 124043 w 125948"/>
                  <a:gd name="connsiteY1" fmla="*/ 121920 h 653415"/>
                  <a:gd name="connsiteX2" fmla="*/ 125948 w 125948"/>
                  <a:gd name="connsiteY2" fmla="*/ 653415 h 653415"/>
                  <a:gd name="connsiteX3" fmla="*/ 0 w 125948"/>
                  <a:gd name="connsiteY3" fmla="*/ 527685 h 653415"/>
                  <a:gd name="connsiteX4" fmla="*/ 1905 w 125948"/>
                  <a:gd name="connsiteY4" fmla="*/ 0 h 653415"/>
                  <a:gd name="connsiteX0" fmla="*/ 1905 w 305018"/>
                  <a:gd name="connsiteY0" fmla="*/ 0 h 527685"/>
                  <a:gd name="connsiteX1" fmla="*/ 124043 w 305018"/>
                  <a:gd name="connsiteY1" fmla="*/ 121920 h 527685"/>
                  <a:gd name="connsiteX2" fmla="*/ 305018 w 305018"/>
                  <a:gd name="connsiteY2" fmla="*/ 358140 h 527685"/>
                  <a:gd name="connsiteX3" fmla="*/ 0 w 305018"/>
                  <a:gd name="connsiteY3" fmla="*/ 527685 h 527685"/>
                  <a:gd name="connsiteX4" fmla="*/ 1905 w 305018"/>
                  <a:gd name="connsiteY4" fmla="*/ 0 h 527685"/>
                  <a:gd name="connsiteX0" fmla="*/ 62865 w 365978"/>
                  <a:gd name="connsiteY0" fmla="*/ 0 h 360045"/>
                  <a:gd name="connsiteX1" fmla="*/ 185003 w 365978"/>
                  <a:gd name="connsiteY1" fmla="*/ 121920 h 360045"/>
                  <a:gd name="connsiteX2" fmla="*/ 365978 w 365978"/>
                  <a:gd name="connsiteY2" fmla="*/ 358140 h 360045"/>
                  <a:gd name="connsiteX3" fmla="*/ 0 w 365978"/>
                  <a:gd name="connsiteY3" fmla="*/ 360045 h 360045"/>
                  <a:gd name="connsiteX4" fmla="*/ 62865 w 365978"/>
                  <a:gd name="connsiteY4" fmla="*/ 0 h 360045"/>
                  <a:gd name="connsiteX0" fmla="*/ 0 w 489803"/>
                  <a:gd name="connsiteY0" fmla="*/ 123825 h 238125"/>
                  <a:gd name="connsiteX1" fmla="*/ 308828 w 489803"/>
                  <a:gd name="connsiteY1" fmla="*/ 0 h 238125"/>
                  <a:gd name="connsiteX2" fmla="*/ 489803 w 489803"/>
                  <a:gd name="connsiteY2" fmla="*/ 236220 h 238125"/>
                  <a:gd name="connsiteX3" fmla="*/ 123825 w 489803"/>
                  <a:gd name="connsiteY3" fmla="*/ 238125 h 238125"/>
                  <a:gd name="connsiteX4" fmla="*/ 0 w 489803"/>
                  <a:gd name="connsiteY4" fmla="*/ 123825 h 238125"/>
                  <a:gd name="connsiteX0" fmla="*/ 0 w 489803"/>
                  <a:gd name="connsiteY0" fmla="*/ 15240 h 129540"/>
                  <a:gd name="connsiteX1" fmla="*/ 331688 w 489803"/>
                  <a:gd name="connsiteY1" fmla="*/ 0 h 129540"/>
                  <a:gd name="connsiteX2" fmla="*/ 489803 w 489803"/>
                  <a:gd name="connsiteY2" fmla="*/ 127635 h 129540"/>
                  <a:gd name="connsiteX3" fmla="*/ 123825 w 489803"/>
                  <a:gd name="connsiteY3" fmla="*/ 129540 h 129540"/>
                  <a:gd name="connsiteX4" fmla="*/ 0 w 489803"/>
                  <a:gd name="connsiteY4" fmla="*/ 15240 h 129540"/>
                  <a:gd name="connsiteX0" fmla="*/ 0 w 489803"/>
                  <a:gd name="connsiteY0" fmla="*/ 1905 h 116205"/>
                  <a:gd name="connsiteX1" fmla="*/ 385028 w 489803"/>
                  <a:gd name="connsiteY1" fmla="*/ 0 h 116205"/>
                  <a:gd name="connsiteX2" fmla="*/ 489803 w 489803"/>
                  <a:gd name="connsiteY2" fmla="*/ 114300 h 116205"/>
                  <a:gd name="connsiteX3" fmla="*/ 123825 w 489803"/>
                  <a:gd name="connsiteY3" fmla="*/ 116205 h 116205"/>
                  <a:gd name="connsiteX4" fmla="*/ 0 w 489803"/>
                  <a:gd name="connsiteY4" fmla="*/ 1905 h 116205"/>
                  <a:gd name="connsiteX0" fmla="*/ 0 w 505043"/>
                  <a:gd name="connsiteY0" fmla="*/ 0 h 121920"/>
                  <a:gd name="connsiteX1" fmla="*/ 400268 w 505043"/>
                  <a:gd name="connsiteY1" fmla="*/ 5715 h 121920"/>
                  <a:gd name="connsiteX2" fmla="*/ 505043 w 505043"/>
                  <a:gd name="connsiteY2" fmla="*/ 120015 h 121920"/>
                  <a:gd name="connsiteX3" fmla="*/ 139065 w 505043"/>
                  <a:gd name="connsiteY3" fmla="*/ 121920 h 121920"/>
                  <a:gd name="connsiteX4" fmla="*/ 0 w 505043"/>
                  <a:gd name="connsiteY4" fmla="*/ 0 h 121920"/>
                  <a:gd name="connsiteX0" fmla="*/ 0 w 505043"/>
                  <a:gd name="connsiteY0" fmla="*/ 1905 h 123825"/>
                  <a:gd name="connsiteX1" fmla="*/ 404078 w 505043"/>
                  <a:gd name="connsiteY1" fmla="*/ 0 h 123825"/>
                  <a:gd name="connsiteX2" fmla="*/ 505043 w 505043"/>
                  <a:gd name="connsiteY2" fmla="*/ 121920 h 123825"/>
                  <a:gd name="connsiteX3" fmla="*/ 139065 w 505043"/>
                  <a:gd name="connsiteY3" fmla="*/ 123825 h 123825"/>
                  <a:gd name="connsiteX4" fmla="*/ 0 w 505043"/>
                  <a:gd name="connsiteY4" fmla="*/ 1905 h 123825"/>
                  <a:gd name="connsiteX0" fmla="*/ 0 w 514568"/>
                  <a:gd name="connsiteY0" fmla="*/ 1905 h 123825"/>
                  <a:gd name="connsiteX1" fmla="*/ 404078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3825"/>
                  <a:gd name="connsiteX1" fmla="*/ 398363 w 514568"/>
                  <a:gd name="connsiteY1" fmla="*/ 0 h 123825"/>
                  <a:gd name="connsiteX2" fmla="*/ 514568 w 514568"/>
                  <a:gd name="connsiteY2" fmla="*/ 121920 h 123825"/>
                  <a:gd name="connsiteX3" fmla="*/ 139065 w 514568"/>
                  <a:gd name="connsiteY3" fmla="*/ 123825 h 123825"/>
                  <a:gd name="connsiteX4" fmla="*/ 0 w 514568"/>
                  <a:gd name="connsiteY4" fmla="*/ 1905 h 123825"/>
                  <a:gd name="connsiteX0" fmla="*/ 0 w 514568"/>
                  <a:gd name="connsiteY0" fmla="*/ 1905 h 121920"/>
                  <a:gd name="connsiteX1" fmla="*/ 398363 w 514568"/>
                  <a:gd name="connsiteY1" fmla="*/ 0 h 121920"/>
                  <a:gd name="connsiteX2" fmla="*/ 514568 w 514568"/>
                  <a:gd name="connsiteY2" fmla="*/ 121920 h 121920"/>
                  <a:gd name="connsiteX3" fmla="*/ 129540 w 514568"/>
                  <a:gd name="connsiteY3" fmla="*/ 121920 h 121920"/>
                  <a:gd name="connsiteX4" fmla="*/ 0 w 514568"/>
                  <a:gd name="connsiteY4" fmla="*/ 1905 h 121920"/>
                  <a:gd name="connsiteX0" fmla="*/ 0 w 520283"/>
                  <a:gd name="connsiteY0" fmla="*/ 1905 h 125730"/>
                  <a:gd name="connsiteX1" fmla="*/ 398363 w 520283"/>
                  <a:gd name="connsiteY1" fmla="*/ 0 h 125730"/>
                  <a:gd name="connsiteX2" fmla="*/ 520283 w 520283"/>
                  <a:gd name="connsiteY2" fmla="*/ 125730 h 125730"/>
                  <a:gd name="connsiteX3" fmla="*/ 129540 w 520283"/>
                  <a:gd name="connsiteY3" fmla="*/ 121920 h 125730"/>
                  <a:gd name="connsiteX4" fmla="*/ 0 w 520283"/>
                  <a:gd name="connsiteY4" fmla="*/ 1905 h 125730"/>
                  <a:gd name="connsiteX0" fmla="*/ 0 w 520283"/>
                  <a:gd name="connsiteY0" fmla="*/ 1905 h 127635"/>
                  <a:gd name="connsiteX1" fmla="*/ 398363 w 520283"/>
                  <a:gd name="connsiteY1" fmla="*/ 0 h 127635"/>
                  <a:gd name="connsiteX2" fmla="*/ 520283 w 520283"/>
                  <a:gd name="connsiteY2" fmla="*/ 125730 h 127635"/>
                  <a:gd name="connsiteX3" fmla="*/ 133350 w 520283"/>
                  <a:gd name="connsiteY3" fmla="*/ 127635 h 127635"/>
                  <a:gd name="connsiteX4" fmla="*/ 0 w 520283"/>
                  <a:gd name="connsiteY4" fmla="*/ 1905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83" h="127635">
                    <a:moveTo>
                      <a:pt x="0" y="1905"/>
                    </a:moveTo>
                    <a:lnTo>
                      <a:pt x="398363" y="0"/>
                    </a:lnTo>
                    <a:lnTo>
                      <a:pt x="520283" y="125730"/>
                    </a:lnTo>
                    <a:lnTo>
                      <a:pt x="133350" y="127635"/>
                    </a:lnTo>
                    <a:lnTo>
                      <a:pt x="0" y="1905"/>
                    </a:lnTo>
                    <a:close/>
                  </a:path>
                </a:pathLst>
              </a:custGeom>
              <a:gradFill>
                <a:gsLst>
                  <a:gs pos="0">
                    <a:schemeClr val="dk1">
                      <a:tint val="50000"/>
                      <a:satMod val="300000"/>
                    </a:schemeClr>
                  </a:gs>
                  <a:gs pos="61000">
                    <a:schemeClr val="dk1">
                      <a:tint val="37000"/>
                      <a:satMod val="300000"/>
                      <a:lumMod val="66000"/>
                    </a:schemeClr>
                  </a:gs>
                  <a:gs pos="100000">
                    <a:schemeClr val="dk1">
                      <a:tint val="15000"/>
                      <a:satMod val="3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20" name="Group 519"/>
            <p:cNvGrpSpPr/>
            <p:nvPr/>
          </p:nvGrpSpPr>
          <p:grpSpPr>
            <a:xfrm>
              <a:off x="2286000" y="2769967"/>
              <a:ext cx="3505200" cy="3407152"/>
              <a:chOff x="3048000" y="2769967"/>
              <a:chExt cx="3505200" cy="3407152"/>
            </a:xfrm>
          </p:grpSpPr>
          <p:sp>
            <p:nvSpPr>
              <p:cNvPr id="521" name="TextBox 520"/>
              <p:cNvSpPr txBox="1"/>
              <p:nvPr/>
            </p:nvSpPr>
            <p:spPr>
              <a:xfrm>
                <a:off x="3048000" y="2769967"/>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2" name="TextBox 521"/>
              <p:cNvSpPr txBox="1"/>
              <p:nvPr/>
            </p:nvSpPr>
            <p:spPr>
              <a:xfrm>
                <a:off x="3124200" y="498348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3" name="TextBox 522"/>
              <p:cNvSpPr txBox="1"/>
              <p:nvPr/>
            </p:nvSpPr>
            <p:spPr>
              <a:xfrm>
                <a:off x="3124200" y="5746232"/>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4" name="TextBox 523"/>
              <p:cNvSpPr txBox="1"/>
              <p:nvPr/>
            </p:nvSpPr>
            <p:spPr>
              <a:xfrm>
                <a:off x="5562600" y="3581400"/>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sp>
            <p:nvSpPr>
              <p:cNvPr id="525" name="TextBox 524"/>
              <p:cNvSpPr txBox="1"/>
              <p:nvPr/>
            </p:nvSpPr>
            <p:spPr>
              <a:xfrm>
                <a:off x="5562600" y="5055513"/>
                <a:ext cx="990600" cy="430887"/>
              </a:xfrm>
              <a:prstGeom prst="rect">
                <a:avLst/>
              </a:prstGeom>
              <a:noFill/>
            </p:spPr>
            <p:txBody>
              <a:bodyPr wrap="square" rtlCol="0">
                <a:spAutoFit/>
              </a:bodyPr>
              <a:lstStyle/>
              <a:p>
                <a:pPr algn="ctr"/>
                <a:r>
                  <a:rPr lang="en-US" sz="2200" dirty="0">
                    <a:solidFill>
                      <a:schemeClr val="bg2">
                        <a:lumMod val="25000"/>
                      </a:schemeClr>
                    </a:solidFill>
                  </a:rPr>
                  <a:t>40G</a:t>
                </a:r>
              </a:p>
            </p:txBody>
          </p:sp>
        </p:grpSp>
      </p:grpSp>
      <p:sp>
        <p:nvSpPr>
          <p:cNvPr id="163" name="Rectangle 162"/>
          <p:cNvSpPr/>
          <p:nvPr/>
        </p:nvSpPr>
        <p:spPr>
          <a:xfrm>
            <a:off x="1082653" y="2238285"/>
            <a:ext cx="6006647" cy="455985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endParaRPr>
          </a:p>
        </p:txBody>
      </p:sp>
      <p:sp>
        <p:nvSpPr>
          <p:cNvPr id="4" name="Slide Number Placeholder 3"/>
          <p:cNvSpPr>
            <a:spLocks noGrp="1"/>
          </p:cNvSpPr>
          <p:nvPr>
            <p:ph type="sldNum" sz="quarter" idx="12"/>
          </p:nvPr>
        </p:nvSpPr>
        <p:spPr/>
        <p:txBody>
          <a:bodyPr/>
          <a:lstStyle/>
          <a:p>
            <a:fld id="{3AC99A5B-5B03-425B-9284-2F10A88898BE}" type="slidenum">
              <a:rPr lang="en-US" smtClean="0"/>
              <a:t>9</a:t>
            </a:fld>
            <a:endParaRPr lang="en-US"/>
          </a:p>
        </p:txBody>
      </p:sp>
      <p:sp>
        <p:nvSpPr>
          <p:cNvPr id="3" name="Freeform 2"/>
          <p:cNvSpPr/>
          <p:nvPr/>
        </p:nvSpPr>
        <p:spPr>
          <a:xfrm>
            <a:off x="1237015" y="2717920"/>
            <a:ext cx="5756804" cy="1987682"/>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6804" h="1987682">
                <a:moveTo>
                  <a:pt x="0" y="20074"/>
                </a:moveTo>
                <a:cubicBezTo>
                  <a:pt x="118849" y="-7688"/>
                  <a:pt x="249844" y="-28509"/>
                  <a:pt x="645429" y="113770"/>
                </a:cubicBezTo>
                <a:cubicBezTo>
                  <a:pt x="1041014" y="256049"/>
                  <a:pt x="1951900" y="726261"/>
                  <a:pt x="2373510" y="873745"/>
                </a:cubicBezTo>
                <a:cubicBezTo>
                  <a:pt x="2795120" y="1021229"/>
                  <a:pt x="2741335" y="845984"/>
                  <a:pt x="3175091" y="998673"/>
                </a:cubicBezTo>
                <a:cubicBezTo>
                  <a:pt x="3608847" y="1151362"/>
                  <a:pt x="4545759" y="1625045"/>
                  <a:pt x="4976044" y="1789880"/>
                </a:cubicBezTo>
                <a:cubicBezTo>
                  <a:pt x="5406330" y="1954715"/>
                  <a:pt x="5756804" y="1987682"/>
                  <a:pt x="5756804" y="1987682"/>
                </a:cubicBezTo>
              </a:path>
            </a:pathLst>
          </a:custGeom>
          <a:ln w="114300">
            <a:solidFill>
              <a:schemeClr val="accent2"/>
            </a:solidFill>
            <a:tailEnd type="stealth" w="lg" len="lg"/>
          </a:ln>
          <a:effectLst>
            <a:outerShdw blurRad="50800" dist="38100" dir="2700000" algn="tl" rotWithShape="0">
              <a:srgbClr val="000000">
                <a:alpha val="43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TextBox 294"/>
          <p:cNvSpPr txBox="1"/>
          <p:nvPr/>
        </p:nvSpPr>
        <p:spPr>
          <a:xfrm>
            <a:off x="3058680" y="2971800"/>
            <a:ext cx="990600" cy="461665"/>
          </a:xfrm>
          <a:prstGeom prst="rect">
            <a:avLst/>
          </a:prstGeom>
          <a:noFill/>
        </p:spPr>
        <p:txBody>
          <a:bodyPr wrap="square" rtlCol="0">
            <a:spAutoFit/>
          </a:bodyPr>
          <a:lstStyle/>
          <a:p>
            <a:pPr algn="ctr"/>
            <a:r>
              <a:rPr lang="en-US" sz="2400" b="1" dirty="0">
                <a:solidFill>
                  <a:srgbClr val="BD0A12"/>
                </a:solidFill>
              </a:rPr>
              <a:t>30G</a:t>
            </a:r>
          </a:p>
        </p:txBody>
      </p:sp>
      <p:sp>
        <p:nvSpPr>
          <p:cNvPr id="298" name="Freeform 297"/>
          <p:cNvSpPr/>
          <p:nvPr/>
        </p:nvSpPr>
        <p:spPr>
          <a:xfrm>
            <a:off x="1177831" y="4218933"/>
            <a:ext cx="5756801" cy="1965320"/>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 name="connsiteX0" fmla="*/ 0 w 5694343"/>
              <a:gd name="connsiteY0" fmla="*/ 2496799 h 2503363"/>
              <a:gd name="connsiteX1" fmla="*/ 603788 w 5694343"/>
              <a:gd name="connsiteY1" fmla="*/ 2444746 h 2503363"/>
              <a:gd name="connsiteX2" fmla="*/ 926502 w 5694343"/>
              <a:gd name="connsiteY2" fmla="*/ 2069964 h 2503363"/>
              <a:gd name="connsiteX3" fmla="*/ 2612943 w 5694343"/>
              <a:gd name="connsiteY3" fmla="*/ 1503613 h 2503363"/>
              <a:gd name="connsiteX4" fmla="*/ 3123041 w 5694343"/>
              <a:gd name="connsiteY4" fmla="*/ 6941 h 2503363"/>
              <a:gd name="connsiteX5" fmla="*/ 5194656 w 5694343"/>
              <a:gd name="connsiteY5" fmla="*/ 956886 h 2503363"/>
              <a:gd name="connsiteX6" fmla="*/ 5694343 w 5694343"/>
              <a:gd name="connsiteY6" fmla="*/ 1257935 h 2503363"/>
              <a:gd name="connsiteX0" fmla="*/ 0 w 5694343"/>
              <a:gd name="connsiteY0" fmla="*/ 2496799 h 2501246"/>
              <a:gd name="connsiteX1" fmla="*/ 603788 w 5694343"/>
              <a:gd name="connsiteY1" fmla="*/ 2444746 h 2501246"/>
              <a:gd name="connsiteX2" fmla="*/ 1290857 w 5694343"/>
              <a:gd name="connsiteY2" fmla="*/ 2133716 h 2501246"/>
              <a:gd name="connsiteX3" fmla="*/ 2612943 w 5694343"/>
              <a:gd name="connsiteY3" fmla="*/ 1503613 h 2501246"/>
              <a:gd name="connsiteX4" fmla="*/ 3123041 w 5694343"/>
              <a:gd name="connsiteY4" fmla="*/ 6941 h 2501246"/>
              <a:gd name="connsiteX5" fmla="*/ 5194656 w 5694343"/>
              <a:gd name="connsiteY5" fmla="*/ 956886 h 2501246"/>
              <a:gd name="connsiteX6" fmla="*/ 5694343 w 5694343"/>
              <a:gd name="connsiteY6" fmla="*/ 1257935 h 2501246"/>
              <a:gd name="connsiteX0" fmla="*/ 0 w 5756803"/>
              <a:gd name="connsiteY0" fmla="*/ 2231166 h 2445601"/>
              <a:gd name="connsiteX1" fmla="*/ 666248 w 5756803"/>
              <a:gd name="connsiteY1" fmla="*/ 2444746 h 2445601"/>
              <a:gd name="connsiteX2" fmla="*/ 1353317 w 5756803"/>
              <a:gd name="connsiteY2" fmla="*/ 2133716 h 2445601"/>
              <a:gd name="connsiteX3" fmla="*/ 2675403 w 5756803"/>
              <a:gd name="connsiteY3" fmla="*/ 1503613 h 2445601"/>
              <a:gd name="connsiteX4" fmla="*/ 3185501 w 5756803"/>
              <a:gd name="connsiteY4" fmla="*/ 6941 h 2445601"/>
              <a:gd name="connsiteX5" fmla="*/ 5257116 w 5756803"/>
              <a:gd name="connsiteY5" fmla="*/ 956886 h 2445601"/>
              <a:gd name="connsiteX6" fmla="*/ 5756803 w 5756803"/>
              <a:gd name="connsiteY6" fmla="*/ 1257935 h 2445601"/>
              <a:gd name="connsiteX0" fmla="*/ 0 w 5756803"/>
              <a:gd name="connsiteY0" fmla="*/ 2231166 h 2435017"/>
              <a:gd name="connsiteX1" fmla="*/ 562146 w 5756803"/>
              <a:gd name="connsiteY1" fmla="*/ 2434121 h 2435017"/>
              <a:gd name="connsiteX2" fmla="*/ 1353317 w 5756803"/>
              <a:gd name="connsiteY2" fmla="*/ 2133716 h 2435017"/>
              <a:gd name="connsiteX3" fmla="*/ 2675403 w 5756803"/>
              <a:gd name="connsiteY3" fmla="*/ 1503613 h 2435017"/>
              <a:gd name="connsiteX4" fmla="*/ 3185501 w 5756803"/>
              <a:gd name="connsiteY4" fmla="*/ 6941 h 2435017"/>
              <a:gd name="connsiteX5" fmla="*/ 5257116 w 5756803"/>
              <a:gd name="connsiteY5" fmla="*/ 956886 h 2435017"/>
              <a:gd name="connsiteX6" fmla="*/ 5756803 w 5756803"/>
              <a:gd name="connsiteY6" fmla="*/ 1257935 h 2435017"/>
              <a:gd name="connsiteX0" fmla="*/ 0 w 5756803"/>
              <a:gd name="connsiteY0" fmla="*/ 2103663 h 2434242"/>
              <a:gd name="connsiteX1" fmla="*/ 562146 w 5756803"/>
              <a:gd name="connsiteY1" fmla="*/ 2434121 h 2434242"/>
              <a:gd name="connsiteX2" fmla="*/ 1353317 w 5756803"/>
              <a:gd name="connsiteY2" fmla="*/ 2133716 h 2434242"/>
              <a:gd name="connsiteX3" fmla="*/ 2675403 w 5756803"/>
              <a:gd name="connsiteY3" fmla="*/ 1503613 h 2434242"/>
              <a:gd name="connsiteX4" fmla="*/ 3185501 w 5756803"/>
              <a:gd name="connsiteY4" fmla="*/ 6941 h 2434242"/>
              <a:gd name="connsiteX5" fmla="*/ 5257116 w 5756803"/>
              <a:gd name="connsiteY5" fmla="*/ 956886 h 2434242"/>
              <a:gd name="connsiteX6" fmla="*/ 5756803 w 5756803"/>
              <a:gd name="connsiteY6" fmla="*/ 1257935 h 2434242"/>
              <a:gd name="connsiteX0" fmla="*/ 0 w 5756803"/>
              <a:gd name="connsiteY0" fmla="*/ 2103177 h 2433759"/>
              <a:gd name="connsiteX1" fmla="*/ 562146 w 5756803"/>
              <a:gd name="connsiteY1" fmla="*/ 2433635 h 2433759"/>
              <a:gd name="connsiteX2" fmla="*/ 1353317 w 5756803"/>
              <a:gd name="connsiteY2" fmla="*/ 2133230 h 2433759"/>
              <a:gd name="connsiteX3" fmla="*/ 2623352 w 5756803"/>
              <a:gd name="connsiteY3" fmla="*/ 1481876 h 2433759"/>
              <a:gd name="connsiteX4" fmla="*/ 3185501 w 5756803"/>
              <a:gd name="connsiteY4" fmla="*/ 6455 h 2433759"/>
              <a:gd name="connsiteX5" fmla="*/ 5257116 w 5756803"/>
              <a:gd name="connsiteY5" fmla="*/ 956400 h 2433759"/>
              <a:gd name="connsiteX6" fmla="*/ 5756803 w 5756803"/>
              <a:gd name="connsiteY6" fmla="*/ 1257449 h 2433759"/>
              <a:gd name="connsiteX0" fmla="*/ 0 w 5746392"/>
              <a:gd name="connsiteY0" fmla="*/ 2220056 h 2434322"/>
              <a:gd name="connsiteX1" fmla="*/ 551735 w 5746392"/>
              <a:gd name="connsiteY1" fmla="*/ 2433635 h 2434322"/>
              <a:gd name="connsiteX2" fmla="*/ 1342906 w 5746392"/>
              <a:gd name="connsiteY2" fmla="*/ 2133230 h 2434322"/>
              <a:gd name="connsiteX3" fmla="*/ 2612941 w 5746392"/>
              <a:gd name="connsiteY3" fmla="*/ 1481876 h 2434322"/>
              <a:gd name="connsiteX4" fmla="*/ 3175090 w 5746392"/>
              <a:gd name="connsiteY4" fmla="*/ 6455 h 2434322"/>
              <a:gd name="connsiteX5" fmla="*/ 5246705 w 5746392"/>
              <a:gd name="connsiteY5" fmla="*/ 956400 h 2434322"/>
              <a:gd name="connsiteX6" fmla="*/ 5746392 w 5746392"/>
              <a:gd name="connsiteY6" fmla="*/ 1257449 h 2434322"/>
              <a:gd name="connsiteX0" fmla="*/ 0 w 5746392"/>
              <a:gd name="connsiteY0" fmla="*/ 2220056 h 2434527"/>
              <a:gd name="connsiteX1" fmla="*/ 551735 w 5746392"/>
              <a:gd name="connsiteY1" fmla="*/ 2433635 h 2434527"/>
              <a:gd name="connsiteX2" fmla="*/ 1342906 w 5746392"/>
              <a:gd name="connsiteY2" fmla="*/ 2133230 h 2434527"/>
              <a:gd name="connsiteX3" fmla="*/ 2612941 w 5746392"/>
              <a:gd name="connsiteY3" fmla="*/ 1481876 h 2434527"/>
              <a:gd name="connsiteX4" fmla="*/ 3175090 w 5746392"/>
              <a:gd name="connsiteY4" fmla="*/ 6455 h 2434527"/>
              <a:gd name="connsiteX5" fmla="*/ 5246705 w 5746392"/>
              <a:gd name="connsiteY5" fmla="*/ 956400 h 2434527"/>
              <a:gd name="connsiteX6" fmla="*/ 5746392 w 5746392"/>
              <a:gd name="connsiteY6" fmla="*/ 1257449 h 2434527"/>
              <a:gd name="connsiteX0" fmla="*/ 0 w 5746392"/>
              <a:gd name="connsiteY0" fmla="*/ 1270439 h 1484910"/>
              <a:gd name="connsiteX1" fmla="*/ 551735 w 5746392"/>
              <a:gd name="connsiteY1" fmla="*/ 1484018 h 1484910"/>
              <a:gd name="connsiteX2" fmla="*/ 1342906 w 5746392"/>
              <a:gd name="connsiteY2" fmla="*/ 1183613 h 1484910"/>
              <a:gd name="connsiteX3" fmla="*/ 2612941 w 5746392"/>
              <a:gd name="connsiteY3" fmla="*/ 532259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270439 h 1484910"/>
              <a:gd name="connsiteX1" fmla="*/ 551735 w 5746392"/>
              <a:gd name="connsiteY1" fmla="*/ 1484018 h 1484910"/>
              <a:gd name="connsiteX2" fmla="*/ 1342906 w 5746392"/>
              <a:gd name="connsiteY2" fmla="*/ 1183613 h 1484910"/>
              <a:gd name="connsiteX3" fmla="*/ 2425559 w 5746392"/>
              <a:gd name="connsiteY3" fmla="*/ 712890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511770 h 1726241"/>
              <a:gd name="connsiteX1" fmla="*/ 551735 w 5746392"/>
              <a:gd name="connsiteY1" fmla="*/ 1725349 h 1726241"/>
              <a:gd name="connsiteX2" fmla="*/ 1342906 w 5746392"/>
              <a:gd name="connsiteY2" fmla="*/ 1424944 h 1726241"/>
              <a:gd name="connsiteX3" fmla="*/ 2425559 w 5746392"/>
              <a:gd name="connsiteY3" fmla="*/ 954221 h 1726241"/>
              <a:gd name="connsiteX4" fmla="*/ 3320832 w 5746392"/>
              <a:gd name="connsiteY4" fmla="*/ 860096 h 1726241"/>
              <a:gd name="connsiteX5" fmla="*/ 5142604 w 5746392"/>
              <a:gd name="connsiteY5" fmla="*/ 3731 h 1726241"/>
              <a:gd name="connsiteX6" fmla="*/ 5746392 w 5746392"/>
              <a:gd name="connsiteY6" fmla="*/ 549163 h 1726241"/>
              <a:gd name="connsiteX0" fmla="*/ 0 w 5808852"/>
              <a:gd name="connsiteY0" fmla="*/ 1777433 h 1991904"/>
              <a:gd name="connsiteX1" fmla="*/ 551735 w 5808852"/>
              <a:gd name="connsiteY1" fmla="*/ 1991012 h 1991904"/>
              <a:gd name="connsiteX2" fmla="*/ 1342906 w 5808852"/>
              <a:gd name="connsiteY2" fmla="*/ 1690607 h 1991904"/>
              <a:gd name="connsiteX3" fmla="*/ 2425559 w 5808852"/>
              <a:gd name="connsiteY3" fmla="*/ 1219884 h 1991904"/>
              <a:gd name="connsiteX4" fmla="*/ 3320832 w 5808852"/>
              <a:gd name="connsiteY4" fmla="*/ 1125759 h 1991904"/>
              <a:gd name="connsiteX5" fmla="*/ 5142604 w 5808852"/>
              <a:gd name="connsiteY5" fmla="*/ 269394 h 1991904"/>
              <a:gd name="connsiteX6" fmla="*/ 5808852 w 5808852"/>
              <a:gd name="connsiteY6" fmla="*/ 28549 h 1991904"/>
              <a:gd name="connsiteX0" fmla="*/ 0 w 5808852"/>
              <a:gd name="connsiteY0" fmla="*/ 1748884 h 1963355"/>
              <a:gd name="connsiteX1" fmla="*/ 551735 w 5808852"/>
              <a:gd name="connsiteY1" fmla="*/ 1962463 h 1963355"/>
              <a:gd name="connsiteX2" fmla="*/ 1342906 w 5808852"/>
              <a:gd name="connsiteY2" fmla="*/ 1662058 h 1963355"/>
              <a:gd name="connsiteX3" fmla="*/ 2425559 w 5808852"/>
              <a:gd name="connsiteY3" fmla="*/ 1191335 h 1963355"/>
              <a:gd name="connsiteX4" fmla="*/ 3320832 w 5808852"/>
              <a:gd name="connsiteY4" fmla="*/ 1097210 h 1963355"/>
              <a:gd name="connsiteX5" fmla="*/ 5142604 w 5808852"/>
              <a:gd name="connsiteY5" fmla="*/ 240845 h 1963355"/>
              <a:gd name="connsiteX6" fmla="*/ 5808852 w 5808852"/>
              <a:gd name="connsiteY6" fmla="*/ 0 h 1963355"/>
              <a:gd name="connsiteX0" fmla="*/ 0 w 5756801"/>
              <a:gd name="connsiteY0" fmla="*/ 1791385 h 2005856"/>
              <a:gd name="connsiteX1" fmla="*/ 551735 w 5756801"/>
              <a:gd name="connsiteY1" fmla="*/ 2004964 h 2005856"/>
              <a:gd name="connsiteX2" fmla="*/ 1342906 w 5756801"/>
              <a:gd name="connsiteY2" fmla="*/ 1704559 h 2005856"/>
              <a:gd name="connsiteX3" fmla="*/ 2425559 w 5756801"/>
              <a:gd name="connsiteY3" fmla="*/ 1233836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00638 w 5756801"/>
              <a:gd name="connsiteY3" fmla="*/ 1308213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83919 w 5756801"/>
              <a:gd name="connsiteY3" fmla="*/ 1255087 h 2005856"/>
              <a:gd name="connsiteX4" fmla="*/ 3320832 w 5756801"/>
              <a:gd name="connsiteY4" fmla="*/ 1139711 h 2005856"/>
              <a:gd name="connsiteX5" fmla="*/ 5142604 w 5756801"/>
              <a:gd name="connsiteY5" fmla="*/ 283346 h 2005856"/>
              <a:gd name="connsiteX6" fmla="*/ 5756801 w 5756801"/>
              <a:gd name="connsiteY6" fmla="*/ 0 h 20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6801" h="2005856">
                <a:moveTo>
                  <a:pt x="0" y="1791385"/>
                </a:moveTo>
                <a:cubicBezTo>
                  <a:pt x="224685" y="1854054"/>
                  <a:pt x="327917" y="2019435"/>
                  <a:pt x="551735" y="2004964"/>
                </a:cubicBezTo>
                <a:cubicBezTo>
                  <a:pt x="775553" y="1990493"/>
                  <a:pt x="1037542" y="1829538"/>
                  <a:pt x="1342906" y="1704559"/>
                </a:cubicBezTo>
                <a:cubicBezTo>
                  <a:pt x="1648270" y="1579580"/>
                  <a:pt x="2054265" y="1349228"/>
                  <a:pt x="2383919" y="1255087"/>
                </a:cubicBezTo>
                <a:cubicBezTo>
                  <a:pt x="2713573" y="1160946"/>
                  <a:pt x="2861051" y="1301668"/>
                  <a:pt x="3320832" y="1139711"/>
                </a:cubicBezTo>
                <a:cubicBezTo>
                  <a:pt x="3780613" y="977754"/>
                  <a:pt x="4736609" y="473298"/>
                  <a:pt x="5142604" y="283346"/>
                </a:cubicBezTo>
                <a:cubicBezTo>
                  <a:pt x="5548599" y="93394"/>
                  <a:pt x="5597179" y="140062"/>
                  <a:pt x="5756801" y="0"/>
                </a:cubicBezTo>
              </a:path>
            </a:pathLst>
          </a:custGeom>
          <a:ln w="7620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2" name="TextBox 301"/>
          <p:cNvSpPr txBox="1"/>
          <p:nvPr/>
        </p:nvSpPr>
        <p:spPr>
          <a:xfrm>
            <a:off x="3134880" y="5481935"/>
            <a:ext cx="990600" cy="461665"/>
          </a:xfrm>
          <a:prstGeom prst="rect">
            <a:avLst/>
          </a:prstGeom>
          <a:noFill/>
        </p:spPr>
        <p:txBody>
          <a:bodyPr wrap="square" rtlCol="0">
            <a:spAutoFit/>
          </a:bodyPr>
          <a:lstStyle/>
          <a:p>
            <a:pPr algn="ctr"/>
            <a:r>
              <a:rPr lang="en-US" sz="2400" b="1" dirty="0">
                <a:solidFill>
                  <a:srgbClr val="0033CC"/>
                </a:solidFill>
              </a:rPr>
              <a:t>20G</a:t>
            </a:r>
          </a:p>
        </p:txBody>
      </p:sp>
      <p:grpSp>
        <p:nvGrpSpPr>
          <p:cNvPr id="8" name="Group 7"/>
          <p:cNvGrpSpPr/>
          <p:nvPr/>
        </p:nvGrpSpPr>
        <p:grpSpPr>
          <a:xfrm>
            <a:off x="194040" y="2491711"/>
            <a:ext cx="990600" cy="4193067"/>
            <a:chOff x="228600" y="2657730"/>
            <a:chExt cx="990600" cy="4193067"/>
          </a:xfrm>
        </p:grpSpPr>
        <p:grpSp>
          <p:nvGrpSpPr>
            <p:cNvPr id="19" name="Group 18"/>
            <p:cNvGrpSpPr/>
            <p:nvPr/>
          </p:nvGrpSpPr>
          <p:grpSpPr>
            <a:xfrm>
              <a:off x="228600" y="2657730"/>
              <a:ext cx="990600" cy="835802"/>
              <a:chOff x="162811" y="3962400"/>
              <a:chExt cx="990600" cy="835802"/>
            </a:xfrm>
          </p:grpSpPr>
          <p:cxnSp>
            <p:nvCxnSpPr>
              <p:cNvPr id="18" name="Straight Connector 17"/>
              <p:cNvCxnSpPr/>
              <p:nvPr/>
            </p:nvCxnSpPr>
            <p:spPr>
              <a:xfrm>
                <a:off x="381000" y="3962400"/>
                <a:ext cx="533400" cy="0"/>
              </a:xfrm>
              <a:prstGeom prst="line">
                <a:avLst/>
              </a:prstGeom>
              <a:ln w="76200">
                <a:solidFill>
                  <a:srgbClr val="BD0A12"/>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415" name="TextBox 414"/>
              <p:cNvSpPr txBox="1"/>
              <p:nvPr/>
            </p:nvSpPr>
            <p:spPr>
              <a:xfrm>
                <a:off x="162811" y="3967205"/>
                <a:ext cx="990600" cy="830997"/>
              </a:xfrm>
              <a:prstGeom prst="rect">
                <a:avLst/>
              </a:prstGeom>
              <a:noFill/>
            </p:spPr>
            <p:txBody>
              <a:bodyPr wrap="square" rtlCol="0">
                <a:spAutoFit/>
              </a:bodyPr>
              <a:lstStyle/>
              <a:p>
                <a:pPr algn="ctr"/>
                <a:r>
                  <a:rPr lang="en-US" sz="2400" b="1" dirty="0">
                    <a:solidFill>
                      <a:srgbClr val="BD0A12"/>
                    </a:solidFill>
                  </a:rPr>
                  <a:t>30G</a:t>
                </a:r>
              </a:p>
              <a:p>
                <a:pPr algn="ctr"/>
                <a:r>
                  <a:rPr lang="en-US" sz="2400" b="1" dirty="0">
                    <a:solidFill>
                      <a:srgbClr val="BD0A12"/>
                    </a:solidFill>
                  </a:rPr>
                  <a:t>(UDP)</a:t>
                </a:r>
              </a:p>
            </p:txBody>
          </p:sp>
        </p:grpSp>
        <p:grpSp>
          <p:nvGrpSpPr>
            <p:cNvPr id="21" name="Group 20"/>
            <p:cNvGrpSpPr/>
            <p:nvPr/>
          </p:nvGrpSpPr>
          <p:grpSpPr>
            <a:xfrm>
              <a:off x="228600" y="6019800"/>
              <a:ext cx="990600" cy="830997"/>
              <a:chOff x="175282" y="4202278"/>
              <a:chExt cx="990600" cy="830997"/>
            </a:xfrm>
          </p:grpSpPr>
          <p:cxnSp>
            <p:nvCxnSpPr>
              <p:cNvPr id="416" name="Straight Connector 415"/>
              <p:cNvCxnSpPr/>
              <p:nvPr/>
            </p:nvCxnSpPr>
            <p:spPr>
              <a:xfrm>
                <a:off x="387659" y="4202278"/>
                <a:ext cx="533400" cy="0"/>
              </a:xfrm>
              <a:prstGeom prst="line">
                <a:avLst/>
              </a:prstGeom>
              <a:ln w="76200">
                <a:solidFill>
                  <a:srgbClr val="0033CC"/>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417" name="TextBox 416"/>
              <p:cNvSpPr txBox="1"/>
              <p:nvPr/>
            </p:nvSpPr>
            <p:spPr>
              <a:xfrm>
                <a:off x="175282" y="4202278"/>
                <a:ext cx="990600" cy="830997"/>
              </a:xfrm>
              <a:prstGeom prst="rect">
                <a:avLst/>
              </a:prstGeom>
              <a:noFill/>
            </p:spPr>
            <p:txBody>
              <a:bodyPr wrap="square" rtlCol="0">
                <a:spAutoFit/>
              </a:bodyPr>
              <a:lstStyle/>
              <a:p>
                <a:pPr algn="ctr"/>
                <a:r>
                  <a:rPr lang="en-US" sz="2400" b="1" dirty="0">
                    <a:solidFill>
                      <a:srgbClr val="0033CC"/>
                    </a:solidFill>
                  </a:rPr>
                  <a:t>40G</a:t>
                </a:r>
              </a:p>
              <a:p>
                <a:pPr algn="ctr"/>
                <a:r>
                  <a:rPr lang="en-US" sz="2400" b="1" dirty="0">
                    <a:solidFill>
                      <a:srgbClr val="0033CC"/>
                    </a:solidFill>
                  </a:rPr>
                  <a:t>(TCP)</a:t>
                </a:r>
              </a:p>
            </p:txBody>
          </p:sp>
        </p:grpSp>
      </p:grpSp>
      <p:graphicFrame>
        <p:nvGraphicFramePr>
          <p:cNvPr id="10" name="Table 9"/>
          <p:cNvGraphicFramePr>
            <a:graphicFrameLocks noGrp="1"/>
          </p:cNvGraphicFramePr>
          <p:nvPr>
            <p:extLst>
              <p:ext uri="{D42A27DB-BD31-4B8C-83A1-F6EECF244321}">
                <p14:modId xmlns:p14="http://schemas.microsoft.com/office/powerpoint/2010/main" val="518837278"/>
              </p:ext>
            </p:extLst>
          </p:nvPr>
        </p:nvGraphicFramePr>
        <p:xfrm>
          <a:off x="5943600" y="1981200"/>
          <a:ext cx="2819400" cy="2067852"/>
        </p:xfrm>
        <a:graphic>
          <a:graphicData uri="http://schemas.openxmlformats.org/drawingml/2006/table">
            <a:tbl>
              <a:tblPr firstRow="1" bandRow="1">
                <a:tableStyleId>{0660B408-B3CF-4A94-85FC-2B1E0A45F4A2}</a:tableStyleId>
              </a:tblPr>
              <a:tblGrid>
                <a:gridCol w="1923131">
                  <a:extLst>
                    <a:ext uri="{9D8B030D-6E8A-4147-A177-3AD203B41FA5}">
                      <a16:colId xmlns:a16="http://schemas.microsoft.com/office/drawing/2014/main" val="20000"/>
                    </a:ext>
                  </a:extLst>
                </a:gridCol>
                <a:gridCol w="896269">
                  <a:extLst>
                    <a:ext uri="{9D8B030D-6E8A-4147-A177-3AD203B41FA5}">
                      <a16:colId xmlns:a16="http://schemas.microsoft.com/office/drawing/2014/main" val="20001"/>
                    </a:ext>
                  </a:extLst>
                </a:gridCol>
              </a:tblGrid>
              <a:tr h="384171">
                <a:tc>
                  <a:txBody>
                    <a:bodyPr/>
                    <a:lstStyle/>
                    <a:p>
                      <a:pPr algn="ctr"/>
                      <a:r>
                        <a:rPr lang="en-US" sz="2000" dirty="0"/>
                        <a:t>Scheme</a:t>
                      </a:r>
                    </a:p>
                  </a:txBody>
                  <a:tcPr marL="68580" marR="68580" marT="34290" marB="34290"/>
                </a:tc>
                <a:tc>
                  <a:txBody>
                    <a:bodyPr/>
                    <a:lstStyle/>
                    <a:p>
                      <a:pPr algn="ctr"/>
                      <a:r>
                        <a:rPr lang="en-US" sz="2000" dirty="0" err="1"/>
                        <a:t>Thrput</a:t>
                      </a:r>
                      <a:endParaRPr lang="en-US" sz="2000" dirty="0"/>
                    </a:p>
                  </a:txBody>
                  <a:tcPr marL="68580" marR="68580" marT="34290" marB="34290"/>
                </a:tc>
                <a:extLst>
                  <a:ext uri="{0D108BD9-81ED-4DB2-BD59-A6C34878D82A}">
                    <a16:rowId xmlns:a16="http://schemas.microsoft.com/office/drawing/2014/main" val="10000"/>
                  </a:ext>
                </a:extLst>
              </a:tr>
              <a:tr h="384171">
                <a:tc>
                  <a:txBody>
                    <a:bodyPr/>
                    <a:lstStyle/>
                    <a:p>
                      <a:pPr algn="ctr"/>
                      <a:r>
                        <a:rPr lang="en-US" sz="1800" dirty="0"/>
                        <a:t>ECMP</a:t>
                      </a:r>
                    </a:p>
                    <a:p>
                      <a:pPr algn="ctr"/>
                      <a:r>
                        <a:rPr lang="en-US" sz="1800" dirty="0"/>
                        <a:t>(Local Stateless)</a:t>
                      </a:r>
                    </a:p>
                  </a:txBody>
                  <a:tcPr marL="68580" marR="68580" marT="34290" marB="34290">
                    <a:lnR w="12700" cap="flat" cmpd="sng" algn="ctr">
                      <a:solidFill>
                        <a:prstClr val="white">
                          <a:lumMod val="75000"/>
                        </a:prstClr>
                      </a:solidFill>
                      <a:prstDash val="solid"/>
                      <a:round/>
                      <a:headEnd type="none" w="med" len="med"/>
                      <a:tailEnd type="none" w="med" len="med"/>
                    </a:lnR>
                    <a:lnB w="12700" cap="flat" cmpd="sng" algn="ctr">
                      <a:solidFill>
                        <a:prstClr val="white">
                          <a:lumMod val="75000"/>
                        </a:prstClr>
                      </a:solidFill>
                      <a:prstDash val="solid"/>
                      <a:round/>
                      <a:headEnd type="none" w="med" len="med"/>
                      <a:tailEnd type="none" w="med" len="med"/>
                    </a:lnB>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B w="12700" cap="flat" cmpd="sng" algn="ctr">
                      <a:solidFill>
                        <a:prstClr val="white">
                          <a:lumMod val="75000"/>
                        </a:prstClr>
                      </a:solidFill>
                      <a:prstDash val="solid"/>
                      <a:round/>
                      <a:headEnd type="none" w="med" len="med"/>
                      <a:tailEnd type="none" w="med" len="med"/>
                    </a:lnB>
                  </a:tcPr>
                </a:tc>
                <a:extLst>
                  <a:ext uri="{0D108BD9-81ED-4DB2-BD59-A6C34878D82A}">
                    <a16:rowId xmlns:a16="http://schemas.microsoft.com/office/drawing/2014/main" val="10001"/>
                  </a:ext>
                </a:extLst>
              </a:tr>
              <a:tr h="449241">
                <a:tc>
                  <a:txBody>
                    <a:bodyPr/>
                    <a:lstStyle/>
                    <a:p>
                      <a:pPr algn="ctr"/>
                      <a:r>
                        <a:rPr lang="en-US" sz="1800" dirty="0"/>
                        <a:t>Local</a:t>
                      </a:r>
                      <a:r>
                        <a:rPr lang="en-US" sz="1800" baseline="0" dirty="0"/>
                        <a:t> Cong-Aware</a:t>
                      </a:r>
                      <a:endParaRPr lang="en-US" sz="1800" dirty="0"/>
                    </a:p>
                  </a:txBody>
                  <a:tcPr marL="68580" marR="68580" marT="34290" marB="34290">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extLst>
                  <a:ext uri="{0D108BD9-81ED-4DB2-BD59-A6C34878D82A}">
                    <a16:rowId xmlns:a16="http://schemas.microsoft.com/office/drawing/2014/main" val="10002"/>
                  </a:ext>
                </a:extLst>
              </a:tr>
              <a:tr h="460684">
                <a:tc>
                  <a:txBody>
                    <a:bodyPr/>
                    <a:lstStyle/>
                    <a:p>
                      <a:pPr algn="ctr"/>
                      <a:r>
                        <a:rPr lang="en-US" sz="1800" dirty="0"/>
                        <a:t>Global Cong-Aware</a:t>
                      </a:r>
                    </a:p>
                  </a:txBody>
                  <a:tcPr marL="68580" marR="68580" marT="34290" marB="34290">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tcPr>
                </a:tc>
                <a:tc>
                  <a:txBody>
                    <a:bodyPr/>
                    <a:lstStyle/>
                    <a:p>
                      <a:pPr algn="ctr"/>
                      <a:endParaRPr lang="en-US" sz="2000" dirty="0"/>
                    </a:p>
                  </a:txBody>
                  <a:tcPr marL="68580" marR="68580" marT="34290" marB="34290">
                    <a:lnL w="12700" cap="flat" cmpd="sng" algn="ctr">
                      <a:solidFill>
                        <a:prstClr val="white">
                          <a:lumMod val="75000"/>
                        </a:prstClr>
                      </a:solidFill>
                      <a:prstDash val="solid"/>
                      <a:round/>
                      <a:headEnd type="none" w="med" len="med"/>
                      <a:tailEnd type="none" w="med" len="med"/>
                    </a:lnL>
                    <a:lnT w="12700" cap="flat" cmpd="sng" algn="ctr">
                      <a:solidFill>
                        <a:prstClr val="white">
                          <a:lumMod val="75000"/>
                        </a:prstClr>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82" name="TextBox 681"/>
          <p:cNvSpPr txBox="1"/>
          <p:nvPr/>
        </p:nvSpPr>
        <p:spPr>
          <a:xfrm>
            <a:off x="2286000" y="4034135"/>
            <a:ext cx="990600" cy="461665"/>
          </a:xfrm>
          <a:prstGeom prst="rect">
            <a:avLst/>
          </a:prstGeom>
          <a:noFill/>
        </p:spPr>
        <p:txBody>
          <a:bodyPr wrap="square" rtlCol="0">
            <a:spAutoFit/>
          </a:bodyPr>
          <a:lstStyle/>
          <a:p>
            <a:pPr algn="ctr"/>
            <a:r>
              <a:rPr lang="en-US" sz="2400" b="1" dirty="0">
                <a:solidFill>
                  <a:srgbClr val="0033CC"/>
                </a:solidFill>
              </a:rPr>
              <a:t>10G</a:t>
            </a:r>
          </a:p>
        </p:txBody>
      </p:sp>
      <p:sp>
        <p:nvSpPr>
          <p:cNvPr id="685" name="Freeform 684"/>
          <p:cNvSpPr/>
          <p:nvPr/>
        </p:nvSpPr>
        <p:spPr>
          <a:xfrm>
            <a:off x="1229446" y="3699677"/>
            <a:ext cx="5694343" cy="2517419"/>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43" h="2569344">
                <a:moveTo>
                  <a:pt x="0" y="2562780"/>
                </a:moveTo>
                <a:cubicBezTo>
                  <a:pt x="224685" y="2572323"/>
                  <a:pt x="449371" y="2581866"/>
                  <a:pt x="603788" y="2510727"/>
                </a:cubicBezTo>
                <a:cubicBezTo>
                  <a:pt x="758205" y="2439588"/>
                  <a:pt x="652368" y="2498224"/>
                  <a:pt x="926502" y="2135945"/>
                </a:cubicBezTo>
                <a:cubicBezTo>
                  <a:pt x="1200636" y="1773666"/>
                  <a:pt x="1882499" y="680890"/>
                  <a:pt x="2248589" y="337053"/>
                </a:cubicBezTo>
                <a:cubicBezTo>
                  <a:pt x="2614679" y="-6784"/>
                  <a:pt x="2621620" y="-73256"/>
                  <a:pt x="3123041" y="72922"/>
                </a:cubicBezTo>
                <a:cubicBezTo>
                  <a:pt x="3624462" y="219100"/>
                  <a:pt x="4766106" y="814368"/>
                  <a:pt x="5194656" y="1022867"/>
                </a:cubicBezTo>
                <a:cubicBezTo>
                  <a:pt x="5623206" y="1231366"/>
                  <a:pt x="5545131" y="1230220"/>
                  <a:pt x="5694343" y="1323916"/>
                </a:cubicBezTo>
              </a:path>
            </a:pathLst>
          </a:custGeom>
          <a:ln w="3810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8001000" y="2438400"/>
            <a:ext cx="609600" cy="400110"/>
          </a:xfrm>
          <a:prstGeom prst="rect">
            <a:avLst/>
          </a:prstGeom>
          <a:noFill/>
        </p:spPr>
        <p:txBody>
          <a:bodyPr wrap="square" rtlCol="0">
            <a:spAutoFit/>
          </a:bodyPr>
          <a:lstStyle/>
          <a:p>
            <a:r>
              <a:rPr lang="en-US" sz="2000" b="1" dirty="0"/>
              <a:t>60G</a:t>
            </a:r>
          </a:p>
        </p:txBody>
      </p:sp>
      <p:sp>
        <p:nvSpPr>
          <p:cNvPr id="160" name="Freeform 159"/>
          <p:cNvSpPr/>
          <p:nvPr/>
        </p:nvSpPr>
        <p:spPr>
          <a:xfrm>
            <a:off x="1174750" y="4216400"/>
            <a:ext cx="5756801" cy="1965320"/>
          </a:xfrm>
          <a:custGeom>
            <a:avLst/>
            <a:gdLst>
              <a:gd name="connsiteX0" fmla="*/ 0 w 5694343"/>
              <a:gd name="connsiteY0" fmla="*/ 2619358 h 2625922"/>
              <a:gd name="connsiteX1" fmla="*/ 603788 w 5694343"/>
              <a:gd name="connsiteY1" fmla="*/ 2567305 h 2625922"/>
              <a:gd name="connsiteX2" fmla="*/ 926502 w 5694343"/>
              <a:gd name="connsiteY2" fmla="*/ 2192523 h 2625922"/>
              <a:gd name="connsiteX3" fmla="*/ 2394331 w 5694343"/>
              <a:gd name="connsiteY3" fmla="*/ 193682 h 2625922"/>
              <a:gd name="connsiteX4" fmla="*/ 3164681 w 5694343"/>
              <a:gd name="connsiteY4" fmla="*/ 162450 h 2625922"/>
              <a:gd name="connsiteX5" fmla="*/ 4944813 w 5694343"/>
              <a:gd name="connsiteY5" fmla="*/ 943247 h 2625922"/>
              <a:gd name="connsiteX6" fmla="*/ 5694343 w 5694343"/>
              <a:gd name="connsiteY6" fmla="*/ 1338851 h 2625922"/>
              <a:gd name="connsiteX0" fmla="*/ 0 w 5694343"/>
              <a:gd name="connsiteY0" fmla="*/ 2562408 h 2568972"/>
              <a:gd name="connsiteX1" fmla="*/ 603788 w 5694343"/>
              <a:gd name="connsiteY1" fmla="*/ 2510355 h 2568972"/>
              <a:gd name="connsiteX2" fmla="*/ 926502 w 5694343"/>
              <a:gd name="connsiteY2" fmla="*/ 2135573 h 2568972"/>
              <a:gd name="connsiteX3" fmla="*/ 2352690 w 5694343"/>
              <a:gd name="connsiteY3" fmla="*/ 230427 h 2568972"/>
              <a:gd name="connsiteX4" fmla="*/ 3164681 w 5694343"/>
              <a:gd name="connsiteY4" fmla="*/ 105500 h 2568972"/>
              <a:gd name="connsiteX5" fmla="*/ 4944813 w 5694343"/>
              <a:gd name="connsiteY5" fmla="*/ 886297 h 2568972"/>
              <a:gd name="connsiteX6" fmla="*/ 5694343 w 5694343"/>
              <a:gd name="connsiteY6" fmla="*/ 1281901 h 2568972"/>
              <a:gd name="connsiteX0" fmla="*/ 0 w 5694343"/>
              <a:gd name="connsiteY0" fmla="*/ 2578014 h 2584578"/>
              <a:gd name="connsiteX1" fmla="*/ 603788 w 5694343"/>
              <a:gd name="connsiteY1" fmla="*/ 2525961 h 2584578"/>
              <a:gd name="connsiteX2" fmla="*/ 926502 w 5694343"/>
              <a:gd name="connsiteY2" fmla="*/ 2151179 h 2584578"/>
              <a:gd name="connsiteX3" fmla="*/ 2352690 w 5694343"/>
              <a:gd name="connsiteY3" fmla="*/ 246033 h 2584578"/>
              <a:gd name="connsiteX4" fmla="*/ 3164681 w 5694343"/>
              <a:gd name="connsiteY4" fmla="*/ 121106 h 2584578"/>
              <a:gd name="connsiteX5" fmla="*/ 4944813 w 5694343"/>
              <a:gd name="connsiteY5" fmla="*/ 901903 h 2584578"/>
              <a:gd name="connsiteX6" fmla="*/ 5694343 w 5694343"/>
              <a:gd name="connsiteY6" fmla="*/ 1297507 h 2584578"/>
              <a:gd name="connsiteX0" fmla="*/ 0 w 5694343"/>
              <a:gd name="connsiteY0" fmla="*/ 2505055 h 2511619"/>
              <a:gd name="connsiteX1" fmla="*/ 603788 w 5694343"/>
              <a:gd name="connsiteY1" fmla="*/ 2453002 h 2511619"/>
              <a:gd name="connsiteX2" fmla="*/ 926502 w 5694343"/>
              <a:gd name="connsiteY2" fmla="*/ 2078220 h 2511619"/>
              <a:gd name="connsiteX3" fmla="*/ 2352690 w 5694343"/>
              <a:gd name="connsiteY3" fmla="*/ 173074 h 2511619"/>
              <a:gd name="connsiteX4" fmla="*/ 3424934 w 5694343"/>
              <a:gd name="connsiteY4" fmla="*/ 162664 h 2511619"/>
              <a:gd name="connsiteX5" fmla="*/ 4944813 w 5694343"/>
              <a:gd name="connsiteY5" fmla="*/ 828944 h 2511619"/>
              <a:gd name="connsiteX6" fmla="*/ 5694343 w 5694343"/>
              <a:gd name="connsiteY6" fmla="*/ 1224548 h 2511619"/>
              <a:gd name="connsiteX0" fmla="*/ 0 w 5694343"/>
              <a:gd name="connsiteY0" fmla="*/ 2534188 h 2540752"/>
              <a:gd name="connsiteX1" fmla="*/ 603788 w 5694343"/>
              <a:gd name="connsiteY1" fmla="*/ 2482135 h 2540752"/>
              <a:gd name="connsiteX2" fmla="*/ 926502 w 5694343"/>
              <a:gd name="connsiteY2" fmla="*/ 2107353 h 2540752"/>
              <a:gd name="connsiteX3" fmla="*/ 2352690 w 5694343"/>
              <a:gd name="connsiteY3" fmla="*/ 202207 h 2540752"/>
              <a:gd name="connsiteX4" fmla="*/ 3331243 w 5694343"/>
              <a:gd name="connsiteY4" fmla="*/ 129333 h 2540752"/>
              <a:gd name="connsiteX5" fmla="*/ 4944813 w 5694343"/>
              <a:gd name="connsiteY5" fmla="*/ 858077 h 2540752"/>
              <a:gd name="connsiteX6" fmla="*/ 5694343 w 5694343"/>
              <a:gd name="connsiteY6" fmla="*/ 1253681 h 2540752"/>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55469 h 2542540"/>
              <a:gd name="connsiteX0" fmla="*/ 0 w 5694343"/>
              <a:gd name="connsiteY0" fmla="*/ 2535976 h 2542540"/>
              <a:gd name="connsiteX1" fmla="*/ 603788 w 5694343"/>
              <a:gd name="connsiteY1" fmla="*/ 2483923 h 2542540"/>
              <a:gd name="connsiteX2" fmla="*/ 926502 w 5694343"/>
              <a:gd name="connsiteY2" fmla="*/ 2109141 h 2542540"/>
              <a:gd name="connsiteX3" fmla="*/ 2352690 w 5694343"/>
              <a:gd name="connsiteY3" fmla="*/ 203995 h 2542540"/>
              <a:gd name="connsiteX4" fmla="*/ 3331243 w 5694343"/>
              <a:gd name="connsiteY4" fmla="*/ 131121 h 2542540"/>
              <a:gd name="connsiteX5" fmla="*/ 5048915 w 5694343"/>
              <a:gd name="connsiteY5" fmla="*/ 891097 h 2542540"/>
              <a:gd name="connsiteX6" fmla="*/ 5694343 w 5694343"/>
              <a:gd name="connsiteY6" fmla="*/ 1297112 h 2542540"/>
              <a:gd name="connsiteX0" fmla="*/ 0 w 5694343"/>
              <a:gd name="connsiteY0" fmla="*/ 2539594 h 2546158"/>
              <a:gd name="connsiteX1" fmla="*/ 603788 w 5694343"/>
              <a:gd name="connsiteY1" fmla="*/ 2487541 h 2546158"/>
              <a:gd name="connsiteX2" fmla="*/ 926502 w 5694343"/>
              <a:gd name="connsiteY2" fmla="*/ 2112759 h 2546158"/>
              <a:gd name="connsiteX3" fmla="*/ 2352690 w 5694343"/>
              <a:gd name="connsiteY3" fmla="*/ 207613 h 2546158"/>
              <a:gd name="connsiteX4" fmla="*/ 3331243 w 5694343"/>
              <a:gd name="connsiteY4" fmla="*/ 134739 h 2546158"/>
              <a:gd name="connsiteX5" fmla="*/ 5205067 w 5694343"/>
              <a:gd name="connsiteY5" fmla="*/ 957179 h 2546158"/>
              <a:gd name="connsiteX6" fmla="*/ 5694343 w 5694343"/>
              <a:gd name="connsiteY6" fmla="*/ 1300730 h 2546158"/>
              <a:gd name="connsiteX0" fmla="*/ 0 w 5694343"/>
              <a:gd name="connsiteY0" fmla="*/ 2556822 h 2563386"/>
              <a:gd name="connsiteX1" fmla="*/ 603788 w 5694343"/>
              <a:gd name="connsiteY1" fmla="*/ 2504769 h 2563386"/>
              <a:gd name="connsiteX2" fmla="*/ 926502 w 5694343"/>
              <a:gd name="connsiteY2" fmla="*/ 2129987 h 2563386"/>
              <a:gd name="connsiteX3" fmla="*/ 2352690 w 5694343"/>
              <a:gd name="connsiteY3" fmla="*/ 224841 h 2563386"/>
              <a:gd name="connsiteX4" fmla="*/ 3258373 w 5694343"/>
              <a:gd name="connsiteY4" fmla="*/ 120091 h 2563386"/>
              <a:gd name="connsiteX5" fmla="*/ 5205067 w 5694343"/>
              <a:gd name="connsiteY5" fmla="*/ 974407 h 2563386"/>
              <a:gd name="connsiteX6" fmla="*/ 5694343 w 5694343"/>
              <a:gd name="connsiteY6" fmla="*/ 1317958 h 2563386"/>
              <a:gd name="connsiteX0" fmla="*/ 0 w 5694343"/>
              <a:gd name="connsiteY0" fmla="*/ 2505439 h 2512003"/>
              <a:gd name="connsiteX1" fmla="*/ 603788 w 5694343"/>
              <a:gd name="connsiteY1" fmla="*/ 2453386 h 2512003"/>
              <a:gd name="connsiteX2" fmla="*/ 926502 w 5694343"/>
              <a:gd name="connsiteY2" fmla="*/ 2078604 h 2512003"/>
              <a:gd name="connsiteX3" fmla="*/ 2248589 w 5694343"/>
              <a:gd name="connsiteY3" fmla="*/ 279712 h 2512003"/>
              <a:gd name="connsiteX4" fmla="*/ 3258373 w 5694343"/>
              <a:gd name="connsiteY4" fmla="*/ 68708 h 2512003"/>
              <a:gd name="connsiteX5" fmla="*/ 5205067 w 5694343"/>
              <a:gd name="connsiteY5" fmla="*/ 923024 h 2512003"/>
              <a:gd name="connsiteX6" fmla="*/ 5694343 w 5694343"/>
              <a:gd name="connsiteY6" fmla="*/ 1266575 h 2512003"/>
              <a:gd name="connsiteX0" fmla="*/ 0 w 5694343"/>
              <a:gd name="connsiteY0" fmla="*/ 2517653 h 2524217"/>
              <a:gd name="connsiteX1" fmla="*/ 603788 w 5694343"/>
              <a:gd name="connsiteY1" fmla="*/ 2465600 h 2524217"/>
              <a:gd name="connsiteX2" fmla="*/ 926502 w 5694343"/>
              <a:gd name="connsiteY2" fmla="*/ 2090818 h 2524217"/>
              <a:gd name="connsiteX3" fmla="*/ 2248589 w 5694343"/>
              <a:gd name="connsiteY3" fmla="*/ 291926 h 2524217"/>
              <a:gd name="connsiteX4" fmla="*/ 3258373 w 5694343"/>
              <a:gd name="connsiteY4" fmla="*/ 80922 h 2524217"/>
              <a:gd name="connsiteX5" fmla="*/ 5205067 w 5694343"/>
              <a:gd name="connsiteY5" fmla="*/ 935238 h 2524217"/>
              <a:gd name="connsiteX6" fmla="*/ 5694343 w 5694343"/>
              <a:gd name="connsiteY6" fmla="*/ 1278789 h 2524217"/>
              <a:gd name="connsiteX0" fmla="*/ 0 w 5694343"/>
              <a:gd name="connsiteY0" fmla="*/ 2520671 h 2527235"/>
              <a:gd name="connsiteX1" fmla="*/ 603788 w 5694343"/>
              <a:gd name="connsiteY1" fmla="*/ 2468618 h 2527235"/>
              <a:gd name="connsiteX2" fmla="*/ 926502 w 5694343"/>
              <a:gd name="connsiteY2" fmla="*/ 2093836 h 2527235"/>
              <a:gd name="connsiteX3" fmla="*/ 2248589 w 5694343"/>
              <a:gd name="connsiteY3" fmla="*/ 294944 h 2527235"/>
              <a:gd name="connsiteX4" fmla="*/ 3258373 w 5694343"/>
              <a:gd name="connsiteY4" fmla="*/ 83940 h 2527235"/>
              <a:gd name="connsiteX5" fmla="*/ 5194656 w 5694343"/>
              <a:gd name="connsiteY5" fmla="*/ 980758 h 2527235"/>
              <a:gd name="connsiteX6" fmla="*/ 5694343 w 5694343"/>
              <a:gd name="connsiteY6" fmla="*/ 1281807 h 2527235"/>
              <a:gd name="connsiteX0" fmla="*/ 0 w 5694343"/>
              <a:gd name="connsiteY0" fmla="*/ 2486255 h 2492819"/>
              <a:gd name="connsiteX1" fmla="*/ 603788 w 5694343"/>
              <a:gd name="connsiteY1" fmla="*/ 2434202 h 2492819"/>
              <a:gd name="connsiteX2" fmla="*/ 926502 w 5694343"/>
              <a:gd name="connsiteY2" fmla="*/ 2059420 h 2492819"/>
              <a:gd name="connsiteX3" fmla="*/ 2248589 w 5694343"/>
              <a:gd name="connsiteY3" fmla="*/ 260528 h 2492819"/>
              <a:gd name="connsiteX4" fmla="*/ 3258373 w 5694343"/>
              <a:gd name="connsiteY4" fmla="*/ 81400 h 2492819"/>
              <a:gd name="connsiteX5" fmla="*/ 5194656 w 5694343"/>
              <a:gd name="connsiteY5" fmla="*/ 946342 h 2492819"/>
              <a:gd name="connsiteX6" fmla="*/ 5694343 w 5694343"/>
              <a:gd name="connsiteY6" fmla="*/ 1247391 h 2492819"/>
              <a:gd name="connsiteX0" fmla="*/ 0 w 5694343"/>
              <a:gd name="connsiteY0" fmla="*/ 2548617 h 2555181"/>
              <a:gd name="connsiteX1" fmla="*/ 603788 w 5694343"/>
              <a:gd name="connsiteY1" fmla="*/ 2496564 h 2555181"/>
              <a:gd name="connsiteX2" fmla="*/ 926502 w 5694343"/>
              <a:gd name="connsiteY2" fmla="*/ 2121782 h 2555181"/>
              <a:gd name="connsiteX3" fmla="*/ 2248589 w 5694343"/>
              <a:gd name="connsiteY3" fmla="*/ 322890 h 2555181"/>
              <a:gd name="connsiteX4" fmla="*/ 3123041 w 5694343"/>
              <a:gd name="connsiteY4" fmla="*/ 58759 h 2555181"/>
              <a:gd name="connsiteX5" fmla="*/ 5194656 w 5694343"/>
              <a:gd name="connsiteY5" fmla="*/ 1008704 h 2555181"/>
              <a:gd name="connsiteX6" fmla="*/ 5694343 w 5694343"/>
              <a:gd name="connsiteY6" fmla="*/ 1309753 h 2555181"/>
              <a:gd name="connsiteX0" fmla="*/ 0 w 5694343"/>
              <a:gd name="connsiteY0" fmla="*/ 2567501 h 2574065"/>
              <a:gd name="connsiteX1" fmla="*/ 603788 w 5694343"/>
              <a:gd name="connsiteY1" fmla="*/ 2515448 h 2574065"/>
              <a:gd name="connsiteX2" fmla="*/ 926502 w 5694343"/>
              <a:gd name="connsiteY2" fmla="*/ 2140666 h 2574065"/>
              <a:gd name="connsiteX3" fmla="*/ 2248589 w 5694343"/>
              <a:gd name="connsiteY3" fmla="*/ 341774 h 2574065"/>
              <a:gd name="connsiteX4" fmla="*/ 3123041 w 5694343"/>
              <a:gd name="connsiteY4" fmla="*/ 77643 h 2574065"/>
              <a:gd name="connsiteX5" fmla="*/ 5194656 w 5694343"/>
              <a:gd name="connsiteY5" fmla="*/ 1027588 h 2574065"/>
              <a:gd name="connsiteX6" fmla="*/ 5694343 w 5694343"/>
              <a:gd name="connsiteY6" fmla="*/ 1328637 h 2574065"/>
              <a:gd name="connsiteX0" fmla="*/ 0 w 5694343"/>
              <a:gd name="connsiteY0" fmla="*/ 2539176 h 2545740"/>
              <a:gd name="connsiteX1" fmla="*/ 603788 w 5694343"/>
              <a:gd name="connsiteY1" fmla="*/ 2487123 h 2545740"/>
              <a:gd name="connsiteX2" fmla="*/ 926502 w 5694343"/>
              <a:gd name="connsiteY2" fmla="*/ 2112341 h 2545740"/>
              <a:gd name="connsiteX3" fmla="*/ 2248589 w 5694343"/>
              <a:gd name="connsiteY3" fmla="*/ 313449 h 2545740"/>
              <a:gd name="connsiteX4" fmla="*/ 3123041 w 5694343"/>
              <a:gd name="connsiteY4" fmla="*/ 49318 h 2545740"/>
              <a:gd name="connsiteX5" fmla="*/ 5194656 w 5694343"/>
              <a:gd name="connsiteY5" fmla="*/ 999263 h 2545740"/>
              <a:gd name="connsiteX6" fmla="*/ 5694343 w 5694343"/>
              <a:gd name="connsiteY6" fmla="*/ 1300312 h 2545740"/>
              <a:gd name="connsiteX0" fmla="*/ 0 w 5694343"/>
              <a:gd name="connsiteY0" fmla="*/ 2562780 h 2569344"/>
              <a:gd name="connsiteX1" fmla="*/ 603788 w 5694343"/>
              <a:gd name="connsiteY1" fmla="*/ 2510727 h 2569344"/>
              <a:gd name="connsiteX2" fmla="*/ 926502 w 5694343"/>
              <a:gd name="connsiteY2" fmla="*/ 2135945 h 2569344"/>
              <a:gd name="connsiteX3" fmla="*/ 2248589 w 5694343"/>
              <a:gd name="connsiteY3" fmla="*/ 337053 h 2569344"/>
              <a:gd name="connsiteX4" fmla="*/ 3123041 w 5694343"/>
              <a:gd name="connsiteY4" fmla="*/ 72922 h 2569344"/>
              <a:gd name="connsiteX5" fmla="*/ 5194656 w 5694343"/>
              <a:gd name="connsiteY5" fmla="*/ 1022867 h 2569344"/>
              <a:gd name="connsiteX6" fmla="*/ 5694343 w 5694343"/>
              <a:gd name="connsiteY6" fmla="*/ 1323916 h 2569344"/>
              <a:gd name="connsiteX0" fmla="*/ 0 w 5694343"/>
              <a:gd name="connsiteY0" fmla="*/ 2496799 h 2503363"/>
              <a:gd name="connsiteX1" fmla="*/ 603788 w 5694343"/>
              <a:gd name="connsiteY1" fmla="*/ 2444746 h 2503363"/>
              <a:gd name="connsiteX2" fmla="*/ 926502 w 5694343"/>
              <a:gd name="connsiteY2" fmla="*/ 2069964 h 2503363"/>
              <a:gd name="connsiteX3" fmla="*/ 2612943 w 5694343"/>
              <a:gd name="connsiteY3" fmla="*/ 1503613 h 2503363"/>
              <a:gd name="connsiteX4" fmla="*/ 3123041 w 5694343"/>
              <a:gd name="connsiteY4" fmla="*/ 6941 h 2503363"/>
              <a:gd name="connsiteX5" fmla="*/ 5194656 w 5694343"/>
              <a:gd name="connsiteY5" fmla="*/ 956886 h 2503363"/>
              <a:gd name="connsiteX6" fmla="*/ 5694343 w 5694343"/>
              <a:gd name="connsiteY6" fmla="*/ 1257935 h 2503363"/>
              <a:gd name="connsiteX0" fmla="*/ 0 w 5694343"/>
              <a:gd name="connsiteY0" fmla="*/ 2496799 h 2501246"/>
              <a:gd name="connsiteX1" fmla="*/ 603788 w 5694343"/>
              <a:gd name="connsiteY1" fmla="*/ 2444746 h 2501246"/>
              <a:gd name="connsiteX2" fmla="*/ 1290857 w 5694343"/>
              <a:gd name="connsiteY2" fmla="*/ 2133716 h 2501246"/>
              <a:gd name="connsiteX3" fmla="*/ 2612943 w 5694343"/>
              <a:gd name="connsiteY3" fmla="*/ 1503613 h 2501246"/>
              <a:gd name="connsiteX4" fmla="*/ 3123041 w 5694343"/>
              <a:gd name="connsiteY4" fmla="*/ 6941 h 2501246"/>
              <a:gd name="connsiteX5" fmla="*/ 5194656 w 5694343"/>
              <a:gd name="connsiteY5" fmla="*/ 956886 h 2501246"/>
              <a:gd name="connsiteX6" fmla="*/ 5694343 w 5694343"/>
              <a:gd name="connsiteY6" fmla="*/ 1257935 h 2501246"/>
              <a:gd name="connsiteX0" fmla="*/ 0 w 5756803"/>
              <a:gd name="connsiteY0" fmla="*/ 2231166 h 2445601"/>
              <a:gd name="connsiteX1" fmla="*/ 666248 w 5756803"/>
              <a:gd name="connsiteY1" fmla="*/ 2444746 h 2445601"/>
              <a:gd name="connsiteX2" fmla="*/ 1353317 w 5756803"/>
              <a:gd name="connsiteY2" fmla="*/ 2133716 h 2445601"/>
              <a:gd name="connsiteX3" fmla="*/ 2675403 w 5756803"/>
              <a:gd name="connsiteY3" fmla="*/ 1503613 h 2445601"/>
              <a:gd name="connsiteX4" fmla="*/ 3185501 w 5756803"/>
              <a:gd name="connsiteY4" fmla="*/ 6941 h 2445601"/>
              <a:gd name="connsiteX5" fmla="*/ 5257116 w 5756803"/>
              <a:gd name="connsiteY5" fmla="*/ 956886 h 2445601"/>
              <a:gd name="connsiteX6" fmla="*/ 5756803 w 5756803"/>
              <a:gd name="connsiteY6" fmla="*/ 1257935 h 2445601"/>
              <a:gd name="connsiteX0" fmla="*/ 0 w 5756803"/>
              <a:gd name="connsiteY0" fmla="*/ 2231166 h 2435017"/>
              <a:gd name="connsiteX1" fmla="*/ 562146 w 5756803"/>
              <a:gd name="connsiteY1" fmla="*/ 2434121 h 2435017"/>
              <a:gd name="connsiteX2" fmla="*/ 1353317 w 5756803"/>
              <a:gd name="connsiteY2" fmla="*/ 2133716 h 2435017"/>
              <a:gd name="connsiteX3" fmla="*/ 2675403 w 5756803"/>
              <a:gd name="connsiteY3" fmla="*/ 1503613 h 2435017"/>
              <a:gd name="connsiteX4" fmla="*/ 3185501 w 5756803"/>
              <a:gd name="connsiteY4" fmla="*/ 6941 h 2435017"/>
              <a:gd name="connsiteX5" fmla="*/ 5257116 w 5756803"/>
              <a:gd name="connsiteY5" fmla="*/ 956886 h 2435017"/>
              <a:gd name="connsiteX6" fmla="*/ 5756803 w 5756803"/>
              <a:gd name="connsiteY6" fmla="*/ 1257935 h 2435017"/>
              <a:gd name="connsiteX0" fmla="*/ 0 w 5756803"/>
              <a:gd name="connsiteY0" fmla="*/ 2103663 h 2434242"/>
              <a:gd name="connsiteX1" fmla="*/ 562146 w 5756803"/>
              <a:gd name="connsiteY1" fmla="*/ 2434121 h 2434242"/>
              <a:gd name="connsiteX2" fmla="*/ 1353317 w 5756803"/>
              <a:gd name="connsiteY2" fmla="*/ 2133716 h 2434242"/>
              <a:gd name="connsiteX3" fmla="*/ 2675403 w 5756803"/>
              <a:gd name="connsiteY3" fmla="*/ 1503613 h 2434242"/>
              <a:gd name="connsiteX4" fmla="*/ 3185501 w 5756803"/>
              <a:gd name="connsiteY4" fmla="*/ 6941 h 2434242"/>
              <a:gd name="connsiteX5" fmla="*/ 5257116 w 5756803"/>
              <a:gd name="connsiteY5" fmla="*/ 956886 h 2434242"/>
              <a:gd name="connsiteX6" fmla="*/ 5756803 w 5756803"/>
              <a:gd name="connsiteY6" fmla="*/ 1257935 h 2434242"/>
              <a:gd name="connsiteX0" fmla="*/ 0 w 5756803"/>
              <a:gd name="connsiteY0" fmla="*/ 2103177 h 2433759"/>
              <a:gd name="connsiteX1" fmla="*/ 562146 w 5756803"/>
              <a:gd name="connsiteY1" fmla="*/ 2433635 h 2433759"/>
              <a:gd name="connsiteX2" fmla="*/ 1353317 w 5756803"/>
              <a:gd name="connsiteY2" fmla="*/ 2133230 h 2433759"/>
              <a:gd name="connsiteX3" fmla="*/ 2623352 w 5756803"/>
              <a:gd name="connsiteY3" fmla="*/ 1481876 h 2433759"/>
              <a:gd name="connsiteX4" fmla="*/ 3185501 w 5756803"/>
              <a:gd name="connsiteY4" fmla="*/ 6455 h 2433759"/>
              <a:gd name="connsiteX5" fmla="*/ 5257116 w 5756803"/>
              <a:gd name="connsiteY5" fmla="*/ 956400 h 2433759"/>
              <a:gd name="connsiteX6" fmla="*/ 5756803 w 5756803"/>
              <a:gd name="connsiteY6" fmla="*/ 1257449 h 2433759"/>
              <a:gd name="connsiteX0" fmla="*/ 0 w 5746392"/>
              <a:gd name="connsiteY0" fmla="*/ 2220056 h 2434322"/>
              <a:gd name="connsiteX1" fmla="*/ 551735 w 5746392"/>
              <a:gd name="connsiteY1" fmla="*/ 2433635 h 2434322"/>
              <a:gd name="connsiteX2" fmla="*/ 1342906 w 5746392"/>
              <a:gd name="connsiteY2" fmla="*/ 2133230 h 2434322"/>
              <a:gd name="connsiteX3" fmla="*/ 2612941 w 5746392"/>
              <a:gd name="connsiteY3" fmla="*/ 1481876 h 2434322"/>
              <a:gd name="connsiteX4" fmla="*/ 3175090 w 5746392"/>
              <a:gd name="connsiteY4" fmla="*/ 6455 h 2434322"/>
              <a:gd name="connsiteX5" fmla="*/ 5246705 w 5746392"/>
              <a:gd name="connsiteY5" fmla="*/ 956400 h 2434322"/>
              <a:gd name="connsiteX6" fmla="*/ 5746392 w 5746392"/>
              <a:gd name="connsiteY6" fmla="*/ 1257449 h 2434322"/>
              <a:gd name="connsiteX0" fmla="*/ 0 w 5746392"/>
              <a:gd name="connsiteY0" fmla="*/ 2220056 h 2434527"/>
              <a:gd name="connsiteX1" fmla="*/ 551735 w 5746392"/>
              <a:gd name="connsiteY1" fmla="*/ 2433635 h 2434527"/>
              <a:gd name="connsiteX2" fmla="*/ 1342906 w 5746392"/>
              <a:gd name="connsiteY2" fmla="*/ 2133230 h 2434527"/>
              <a:gd name="connsiteX3" fmla="*/ 2612941 w 5746392"/>
              <a:gd name="connsiteY3" fmla="*/ 1481876 h 2434527"/>
              <a:gd name="connsiteX4" fmla="*/ 3175090 w 5746392"/>
              <a:gd name="connsiteY4" fmla="*/ 6455 h 2434527"/>
              <a:gd name="connsiteX5" fmla="*/ 5246705 w 5746392"/>
              <a:gd name="connsiteY5" fmla="*/ 956400 h 2434527"/>
              <a:gd name="connsiteX6" fmla="*/ 5746392 w 5746392"/>
              <a:gd name="connsiteY6" fmla="*/ 1257449 h 2434527"/>
              <a:gd name="connsiteX0" fmla="*/ 0 w 5746392"/>
              <a:gd name="connsiteY0" fmla="*/ 1270439 h 1484910"/>
              <a:gd name="connsiteX1" fmla="*/ 551735 w 5746392"/>
              <a:gd name="connsiteY1" fmla="*/ 1484018 h 1484910"/>
              <a:gd name="connsiteX2" fmla="*/ 1342906 w 5746392"/>
              <a:gd name="connsiteY2" fmla="*/ 1183613 h 1484910"/>
              <a:gd name="connsiteX3" fmla="*/ 2612941 w 5746392"/>
              <a:gd name="connsiteY3" fmla="*/ 532259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270439 h 1484910"/>
              <a:gd name="connsiteX1" fmla="*/ 551735 w 5746392"/>
              <a:gd name="connsiteY1" fmla="*/ 1484018 h 1484910"/>
              <a:gd name="connsiteX2" fmla="*/ 1342906 w 5746392"/>
              <a:gd name="connsiteY2" fmla="*/ 1183613 h 1484910"/>
              <a:gd name="connsiteX3" fmla="*/ 2425559 w 5746392"/>
              <a:gd name="connsiteY3" fmla="*/ 712890 h 1484910"/>
              <a:gd name="connsiteX4" fmla="*/ 3320832 w 5746392"/>
              <a:gd name="connsiteY4" fmla="*/ 618765 h 1484910"/>
              <a:gd name="connsiteX5" fmla="*/ 5246705 w 5746392"/>
              <a:gd name="connsiteY5" fmla="*/ 6783 h 1484910"/>
              <a:gd name="connsiteX6" fmla="*/ 5746392 w 5746392"/>
              <a:gd name="connsiteY6" fmla="*/ 307832 h 1484910"/>
              <a:gd name="connsiteX0" fmla="*/ 0 w 5746392"/>
              <a:gd name="connsiteY0" fmla="*/ 1511770 h 1726241"/>
              <a:gd name="connsiteX1" fmla="*/ 551735 w 5746392"/>
              <a:gd name="connsiteY1" fmla="*/ 1725349 h 1726241"/>
              <a:gd name="connsiteX2" fmla="*/ 1342906 w 5746392"/>
              <a:gd name="connsiteY2" fmla="*/ 1424944 h 1726241"/>
              <a:gd name="connsiteX3" fmla="*/ 2425559 w 5746392"/>
              <a:gd name="connsiteY3" fmla="*/ 954221 h 1726241"/>
              <a:gd name="connsiteX4" fmla="*/ 3320832 w 5746392"/>
              <a:gd name="connsiteY4" fmla="*/ 860096 h 1726241"/>
              <a:gd name="connsiteX5" fmla="*/ 5142604 w 5746392"/>
              <a:gd name="connsiteY5" fmla="*/ 3731 h 1726241"/>
              <a:gd name="connsiteX6" fmla="*/ 5746392 w 5746392"/>
              <a:gd name="connsiteY6" fmla="*/ 549163 h 1726241"/>
              <a:gd name="connsiteX0" fmla="*/ 0 w 5808852"/>
              <a:gd name="connsiteY0" fmla="*/ 1777433 h 1991904"/>
              <a:gd name="connsiteX1" fmla="*/ 551735 w 5808852"/>
              <a:gd name="connsiteY1" fmla="*/ 1991012 h 1991904"/>
              <a:gd name="connsiteX2" fmla="*/ 1342906 w 5808852"/>
              <a:gd name="connsiteY2" fmla="*/ 1690607 h 1991904"/>
              <a:gd name="connsiteX3" fmla="*/ 2425559 w 5808852"/>
              <a:gd name="connsiteY3" fmla="*/ 1219884 h 1991904"/>
              <a:gd name="connsiteX4" fmla="*/ 3320832 w 5808852"/>
              <a:gd name="connsiteY4" fmla="*/ 1125759 h 1991904"/>
              <a:gd name="connsiteX5" fmla="*/ 5142604 w 5808852"/>
              <a:gd name="connsiteY5" fmla="*/ 269394 h 1991904"/>
              <a:gd name="connsiteX6" fmla="*/ 5808852 w 5808852"/>
              <a:gd name="connsiteY6" fmla="*/ 28549 h 1991904"/>
              <a:gd name="connsiteX0" fmla="*/ 0 w 5808852"/>
              <a:gd name="connsiteY0" fmla="*/ 1748884 h 1963355"/>
              <a:gd name="connsiteX1" fmla="*/ 551735 w 5808852"/>
              <a:gd name="connsiteY1" fmla="*/ 1962463 h 1963355"/>
              <a:gd name="connsiteX2" fmla="*/ 1342906 w 5808852"/>
              <a:gd name="connsiteY2" fmla="*/ 1662058 h 1963355"/>
              <a:gd name="connsiteX3" fmla="*/ 2425559 w 5808852"/>
              <a:gd name="connsiteY3" fmla="*/ 1191335 h 1963355"/>
              <a:gd name="connsiteX4" fmla="*/ 3320832 w 5808852"/>
              <a:gd name="connsiteY4" fmla="*/ 1097210 h 1963355"/>
              <a:gd name="connsiteX5" fmla="*/ 5142604 w 5808852"/>
              <a:gd name="connsiteY5" fmla="*/ 240845 h 1963355"/>
              <a:gd name="connsiteX6" fmla="*/ 5808852 w 5808852"/>
              <a:gd name="connsiteY6" fmla="*/ 0 h 1963355"/>
              <a:gd name="connsiteX0" fmla="*/ 0 w 5756801"/>
              <a:gd name="connsiteY0" fmla="*/ 1791385 h 2005856"/>
              <a:gd name="connsiteX1" fmla="*/ 551735 w 5756801"/>
              <a:gd name="connsiteY1" fmla="*/ 2004964 h 2005856"/>
              <a:gd name="connsiteX2" fmla="*/ 1342906 w 5756801"/>
              <a:gd name="connsiteY2" fmla="*/ 1704559 h 2005856"/>
              <a:gd name="connsiteX3" fmla="*/ 2425559 w 5756801"/>
              <a:gd name="connsiteY3" fmla="*/ 1233836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00638 w 5756801"/>
              <a:gd name="connsiteY3" fmla="*/ 1308213 h 2005856"/>
              <a:gd name="connsiteX4" fmla="*/ 3320832 w 5756801"/>
              <a:gd name="connsiteY4" fmla="*/ 1139711 h 2005856"/>
              <a:gd name="connsiteX5" fmla="*/ 5142604 w 5756801"/>
              <a:gd name="connsiteY5" fmla="*/ 283346 h 2005856"/>
              <a:gd name="connsiteX6" fmla="*/ 5756801 w 5756801"/>
              <a:gd name="connsiteY6" fmla="*/ 0 h 2005856"/>
              <a:gd name="connsiteX0" fmla="*/ 0 w 5756801"/>
              <a:gd name="connsiteY0" fmla="*/ 1791385 h 2005856"/>
              <a:gd name="connsiteX1" fmla="*/ 551735 w 5756801"/>
              <a:gd name="connsiteY1" fmla="*/ 2004964 h 2005856"/>
              <a:gd name="connsiteX2" fmla="*/ 1342906 w 5756801"/>
              <a:gd name="connsiteY2" fmla="*/ 1704559 h 2005856"/>
              <a:gd name="connsiteX3" fmla="*/ 2383919 w 5756801"/>
              <a:gd name="connsiteY3" fmla="*/ 1255087 h 2005856"/>
              <a:gd name="connsiteX4" fmla="*/ 3320832 w 5756801"/>
              <a:gd name="connsiteY4" fmla="*/ 1139711 h 2005856"/>
              <a:gd name="connsiteX5" fmla="*/ 5142604 w 5756801"/>
              <a:gd name="connsiteY5" fmla="*/ 283346 h 2005856"/>
              <a:gd name="connsiteX6" fmla="*/ 5756801 w 5756801"/>
              <a:gd name="connsiteY6" fmla="*/ 0 h 20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6801" h="2005856">
                <a:moveTo>
                  <a:pt x="0" y="1791385"/>
                </a:moveTo>
                <a:cubicBezTo>
                  <a:pt x="224685" y="1854054"/>
                  <a:pt x="327917" y="2019435"/>
                  <a:pt x="551735" y="2004964"/>
                </a:cubicBezTo>
                <a:cubicBezTo>
                  <a:pt x="775553" y="1990493"/>
                  <a:pt x="1037542" y="1829538"/>
                  <a:pt x="1342906" y="1704559"/>
                </a:cubicBezTo>
                <a:cubicBezTo>
                  <a:pt x="1648270" y="1579580"/>
                  <a:pt x="2054265" y="1349228"/>
                  <a:pt x="2383919" y="1255087"/>
                </a:cubicBezTo>
                <a:cubicBezTo>
                  <a:pt x="2713573" y="1160946"/>
                  <a:pt x="2861051" y="1301668"/>
                  <a:pt x="3320832" y="1139711"/>
                </a:cubicBezTo>
                <a:cubicBezTo>
                  <a:pt x="3780613" y="977754"/>
                  <a:pt x="4736609" y="473298"/>
                  <a:pt x="5142604" y="283346"/>
                </a:cubicBezTo>
                <a:cubicBezTo>
                  <a:pt x="5548599" y="93394"/>
                  <a:pt x="5597179" y="140062"/>
                  <a:pt x="5756801" y="0"/>
                </a:cubicBezTo>
              </a:path>
            </a:pathLst>
          </a:custGeom>
          <a:ln w="38100">
            <a:solidFill>
              <a:schemeClr val="accent1"/>
            </a:solidFill>
            <a:tailEnd type="stealth" w="lg" len="lg"/>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TextBox 160"/>
          <p:cNvSpPr txBox="1"/>
          <p:nvPr/>
        </p:nvSpPr>
        <p:spPr>
          <a:xfrm>
            <a:off x="3124200" y="5486400"/>
            <a:ext cx="990600" cy="461665"/>
          </a:xfrm>
          <a:prstGeom prst="rect">
            <a:avLst/>
          </a:prstGeom>
          <a:noFill/>
        </p:spPr>
        <p:txBody>
          <a:bodyPr wrap="square" rtlCol="0">
            <a:spAutoFit/>
          </a:bodyPr>
          <a:lstStyle/>
          <a:p>
            <a:pPr algn="ctr"/>
            <a:r>
              <a:rPr lang="en-US" sz="2400" b="1" dirty="0">
                <a:solidFill>
                  <a:srgbClr val="0033CC"/>
                </a:solidFill>
              </a:rPr>
              <a:t>10G</a:t>
            </a:r>
          </a:p>
        </p:txBody>
      </p:sp>
      <p:sp>
        <p:nvSpPr>
          <p:cNvPr id="162" name="TextBox 161"/>
          <p:cNvSpPr txBox="1"/>
          <p:nvPr/>
        </p:nvSpPr>
        <p:spPr>
          <a:xfrm>
            <a:off x="8001000" y="2971800"/>
            <a:ext cx="609600" cy="400110"/>
          </a:xfrm>
          <a:prstGeom prst="rect">
            <a:avLst/>
          </a:prstGeom>
          <a:noFill/>
        </p:spPr>
        <p:txBody>
          <a:bodyPr wrap="square" rtlCol="0">
            <a:spAutoFit/>
          </a:bodyPr>
          <a:lstStyle/>
          <a:p>
            <a:r>
              <a:rPr lang="en-US" sz="2000" b="1" dirty="0"/>
              <a:t>50G</a:t>
            </a:r>
          </a:p>
        </p:txBody>
      </p:sp>
      <p:sp>
        <p:nvSpPr>
          <p:cNvPr id="165" name="Title 1"/>
          <p:cNvSpPr>
            <a:spLocks noGrp="1"/>
          </p:cNvSpPr>
          <p:nvPr>
            <p:ph type="title"/>
          </p:nvPr>
        </p:nvSpPr>
        <p:spPr/>
        <p:txBody>
          <a:bodyPr>
            <a:noAutofit/>
          </a:bodyPr>
          <a:lstStyle/>
          <a:p>
            <a:r>
              <a:rPr lang="en-US" dirty="0"/>
              <a:t>Dealing with Asymmetry:</a:t>
            </a:r>
            <a:br>
              <a:rPr lang="en-US" dirty="0"/>
            </a:br>
            <a:r>
              <a:rPr lang="en-US" sz="4000" dirty="0"/>
              <a:t>Local Congestion-Aware</a:t>
            </a:r>
          </a:p>
        </p:txBody>
      </p:sp>
      <p:sp>
        <p:nvSpPr>
          <p:cNvPr id="148" name="TextBox 147"/>
          <p:cNvSpPr txBox="1"/>
          <p:nvPr/>
        </p:nvSpPr>
        <p:spPr>
          <a:xfrm>
            <a:off x="5638800" y="5410200"/>
            <a:ext cx="3429000" cy="830997"/>
          </a:xfrm>
          <a:prstGeom prst="rect">
            <a:avLst/>
          </a:prstGeom>
          <a:noFill/>
        </p:spPr>
        <p:txBody>
          <a:bodyPr wrap="square" rtlCol="0">
            <a:spAutoFit/>
          </a:bodyPr>
          <a:lstStyle/>
          <a:p>
            <a:pPr algn="ctr"/>
            <a:r>
              <a:rPr lang="en-US" sz="2400" dirty="0"/>
              <a:t>Interacts poorly with TCP’s control loop</a:t>
            </a:r>
          </a:p>
        </p:txBody>
      </p:sp>
      <p:grpSp>
        <p:nvGrpSpPr>
          <p:cNvPr id="6" name="Group 5"/>
          <p:cNvGrpSpPr/>
          <p:nvPr/>
        </p:nvGrpSpPr>
        <p:grpSpPr>
          <a:xfrm>
            <a:off x="1905000" y="5559293"/>
            <a:ext cx="555624" cy="612907"/>
            <a:chOff x="2492376" y="5121274"/>
            <a:chExt cx="555624" cy="612907"/>
          </a:xfrm>
        </p:grpSpPr>
        <p:sp>
          <p:nvSpPr>
            <p:cNvPr id="5" name="Freeform 4"/>
            <p:cNvSpPr/>
            <p:nvPr/>
          </p:nvSpPr>
          <p:spPr>
            <a:xfrm>
              <a:off x="2492376" y="5381624"/>
              <a:ext cx="288019" cy="352557"/>
            </a:xfrm>
            <a:custGeom>
              <a:avLst/>
              <a:gdLst>
                <a:gd name="connsiteX0" fmla="*/ 166562 w 218290"/>
                <a:gd name="connsiteY0" fmla="*/ 374782 h 374782"/>
                <a:gd name="connsiteX1" fmla="*/ 208203 w 218290"/>
                <a:gd name="connsiteY1" fmla="*/ 124927 h 374782"/>
                <a:gd name="connsiteX2" fmla="*/ 0 w 218290"/>
                <a:gd name="connsiteY2" fmla="*/ 0 h 374782"/>
                <a:gd name="connsiteX0" fmla="*/ 179262 w 231891"/>
                <a:gd name="connsiteY0" fmla="*/ 368432 h 368432"/>
                <a:gd name="connsiteX1" fmla="*/ 220903 w 231891"/>
                <a:gd name="connsiteY1" fmla="*/ 118577 h 368432"/>
                <a:gd name="connsiteX2" fmla="*/ 0 w 231891"/>
                <a:gd name="connsiteY2" fmla="*/ 0 h 368432"/>
                <a:gd name="connsiteX0" fmla="*/ 236412 w 257310"/>
                <a:gd name="connsiteY0" fmla="*/ 352557 h 352557"/>
                <a:gd name="connsiteX1" fmla="*/ 220903 w 257310"/>
                <a:gd name="connsiteY1" fmla="*/ 118577 h 352557"/>
                <a:gd name="connsiteX2" fmla="*/ 0 w 257310"/>
                <a:gd name="connsiteY2" fmla="*/ 0 h 352557"/>
                <a:gd name="connsiteX0" fmla="*/ 236412 w 288019"/>
                <a:gd name="connsiteY0" fmla="*/ 352557 h 352557"/>
                <a:gd name="connsiteX1" fmla="*/ 271703 w 288019"/>
                <a:gd name="connsiteY1" fmla="*/ 105877 h 352557"/>
                <a:gd name="connsiteX2" fmla="*/ 0 w 288019"/>
                <a:gd name="connsiteY2" fmla="*/ 0 h 352557"/>
              </a:gdLst>
              <a:ahLst/>
              <a:cxnLst>
                <a:cxn ang="0">
                  <a:pos x="connsiteX0" y="connsiteY0"/>
                </a:cxn>
                <a:cxn ang="0">
                  <a:pos x="connsiteX1" y="connsiteY1"/>
                </a:cxn>
                <a:cxn ang="0">
                  <a:pos x="connsiteX2" y="connsiteY2"/>
                </a:cxn>
              </a:cxnLst>
              <a:rect l="l" t="t" r="r" b="b"/>
              <a:pathLst>
                <a:path w="288019" h="352557">
                  <a:moveTo>
                    <a:pt x="236412" y="352557"/>
                  </a:moveTo>
                  <a:cubicBezTo>
                    <a:pt x="271112" y="258861"/>
                    <a:pt x="311105" y="164636"/>
                    <a:pt x="271703" y="105877"/>
                  </a:cubicBezTo>
                  <a:cubicBezTo>
                    <a:pt x="232301" y="47118"/>
                    <a:pt x="0" y="0"/>
                    <a:pt x="0" y="0"/>
                  </a:cubicBezTo>
                </a:path>
              </a:pathLst>
            </a:custGeom>
            <a:ln w="38100">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a:off x="2619376" y="5260974"/>
              <a:ext cx="288019" cy="352557"/>
            </a:xfrm>
            <a:custGeom>
              <a:avLst/>
              <a:gdLst>
                <a:gd name="connsiteX0" fmla="*/ 166562 w 218290"/>
                <a:gd name="connsiteY0" fmla="*/ 374782 h 374782"/>
                <a:gd name="connsiteX1" fmla="*/ 208203 w 218290"/>
                <a:gd name="connsiteY1" fmla="*/ 124927 h 374782"/>
                <a:gd name="connsiteX2" fmla="*/ 0 w 218290"/>
                <a:gd name="connsiteY2" fmla="*/ 0 h 374782"/>
                <a:gd name="connsiteX0" fmla="*/ 179262 w 231891"/>
                <a:gd name="connsiteY0" fmla="*/ 368432 h 368432"/>
                <a:gd name="connsiteX1" fmla="*/ 220903 w 231891"/>
                <a:gd name="connsiteY1" fmla="*/ 118577 h 368432"/>
                <a:gd name="connsiteX2" fmla="*/ 0 w 231891"/>
                <a:gd name="connsiteY2" fmla="*/ 0 h 368432"/>
                <a:gd name="connsiteX0" fmla="*/ 236412 w 257310"/>
                <a:gd name="connsiteY0" fmla="*/ 352557 h 352557"/>
                <a:gd name="connsiteX1" fmla="*/ 220903 w 257310"/>
                <a:gd name="connsiteY1" fmla="*/ 118577 h 352557"/>
                <a:gd name="connsiteX2" fmla="*/ 0 w 257310"/>
                <a:gd name="connsiteY2" fmla="*/ 0 h 352557"/>
                <a:gd name="connsiteX0" fmla="*/ 236412 w 288019"/>
                <a:gd name="connsiteY0" fmla="*/ 352557 h 352557"/>
                <a:gd name="connsiteX1" fmla="*/ 271703 w 288019"/>
                <a:gd name="connsiteY1" fmla="*/ 105877 h 352557"/>
                <a:gd name="connsiteX2" fmla="*/ 0 w 288019"/>
                <a:gd name="connsiteY2" fmla="*/ 0 h 352557"/>
              </a:gdLst>
              <a:ahLst/>
              <a:cxnLst>
                <a:cxn ang="0">
                  <a:pos x="connsiteX0" y="connsiteY0"/>
                </a:cxn>
                <a:cxn ang="0">
                  <a:pos x="connsiteX1" y="connsiteY1"/>
                </a:cxn>
                <a:cxn ang="0">
                  <a:pos x="connsiteX2" y="connsiteY2"/>
                </a:cxn>
              </a:cxnLst>
              <a:rect l="l" t="t" r="r" b="b"/>
              <a:pathLst>
                <a:path w="288019" h="352557">
                  <a:moveTo>
                    <a:pt x="236412" y="352557"/>
                  </a:moveTo>
                  <a:cubicBezTo>
                    <a:pt x="271112" y="258861"/>
                    <a:pt x="311105" y="164636"/>
                    <a:pt x="271703" y="105877"/>
                  </a:cubicBezTo>
                  <a:cubicBezTo>
                    <a:pt x="232301" y="47118"/>
                    <a:pt x="0" y="0"/>
                    <a:pt x="0" y="0"/>
                  </a:cubicBezTo>
                </a:path>
              </a:pathLst>
            </a:custGeom>
            <a:ln w="38100">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2727326" y="5121274"/>
              <a:ext cx="320674" cy="441326"/>
            </a:xfrm>
            <a:custGeom>
              <a:avLst/>
              <a:gdLst>
                <a:gd name="connsiteX0" fmla="*/ 166562 w 218290"/>
                <a:gd name="connsiteY0" fmla="*/ 374782 h 374782"/>
                <a:gd name="connsiteX1" fmla="*/ 208203 w 218290"/>
                <a:gd name="connsiteY1" fmla="*/ 124927 h 374782"/>
                <a:gd name="connsiteX2" fmla="*/ 0 w 218290"/>
                <a:gd name="connsiteY2" fmla="*/ 0 h 374782"/>
                <a:gd name="connsiteX0" fmla="*/ 179262 w 231891"/>
                <a:gd name="connsiteY0" fmla="*/ 368432 h 368432"/>
                <a:gd name="connsiteX1" fmla="*/ 220903 w 231891"/>
                <a:gd name="connsiteY1" fmla="*/ 118577 h 368432"/>
                <a:gd name="connsiteX2" fmla="*/ 0 w 231891"/>
                <a:gd name="connsiteY2" fmla="*/ 0 h 368432"/>
                <a:gd name="connsiteX0" fmla="*/ 236412 w 257310"/>
                <a:gd name="connsiteY0" fmla="*/ 352557 h 352557"/>
                <a:gd name="connsiteX1" fmla="*/ 220903 w 257310"/>
                <a:gd name="connsiteY1" fmla="*/ 118577 h 352557"/>
                <a:gd name="connsiteX2" fmla="*/ 0 w 257310"/>
                <a:gd name="connsiteY2" fmla="*/ 0 h 352557"/>
                <a:gd name="connsiteX0" fmla="*/ 236412 w 288019"/>
                <a:gd name="connsiteY0" fmla="*/ 352557 h 352557"/>
                <a:gd name="connsiteX1" fmla="*/ 271703 w 288019"/>
                <a:gd name="connsiteY1" fmla="*/ 105877 h 352557"/>
                <a:gd name="connsiteX2" fmla="*/ 0 w 288019"/>
                <a:gd name="connsiteY2" fmla="*/ 0 h 352557"/>
              </a:gdLst>
              <a:ahLst/>
              <a:cxnLst>
                <a:cxn ang="0">
                  <a:pos x="connsiteX0" y="connsiteY0"/>
                </a:cxn>
                <a:cxn ang="0">
                  <a:pos x="connsiteX1" y="connsiteY1"/>
                </a:cxn>
                <a:cxn ang="0">
                  <a:pos x="connsiteX2" y="connsiteY2"/>
                </a:cxn>
              </a:cxnLst>
              <a:rect l="l" t="t" r="r" b="b"/>
              <a:pathLst>
                <a:path w="288019" h="352557">
                  <a:moveTo>
                    <a:pt x="236412" y="352557"/>
                  </a:moveTo>
                  <a:cubicBezTo>
                    <a:pt x="271112" y="258861"/>
                    <a:pt x="311105" y="164636"/>
                    <a:pt x="271703" y="105877"/>
                  </a:cubicBezTo>
                  <a:cubicBezTo>
                    <a:pt x="232301" y="47118"/>
                    <a:pt x="0" y="0"/>
                    <a:pt x="0" y="0"/>
                  </a:cubicBezTo>
                </a:path>
              </a:pathLst>
            </a:custGeom>
            <a:ln w="38100">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81305552"/>
      </p:ext>
    </p:extLst>
  </p:cSld>
  <p:clrMapOvr>
    <a:masterClrMapping/>
  </p:clrMapOvr>
  <mc:AlternateContent xmlns:mc="http://schemas.openxmlformats.org/markup-compatibility/2006" xmlns:p14="http://schemas.microsoft.com/office/powerpoint/2010/main">
    <mc:Choice Requires="p14">
      <p:transition spd="slow" p14:dur="2000" advTm="39041"/>
    </mc:Choice>
    <mc:Fallback xmlns="">
      <p:transition xmlns:p14="http://schemas.microsoft.com/office/powerpoint/2010/main" spd="slow" advTm="390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302"/>
                                        </p:tgtEl>
                                      </p:cBhvr>
                                    </p:animEffect>
                                    <p:set>
                                      <p:cBhvr>
                                        <p:cTn id="11" dur="1" fill="hold">
                                          <p:stCondLst>
                                            <p:cond delay="499"/>
                                          </p:stCondLst>
                                        </p:cTn>
                                        <p:tgtEl>
                                          <p:spTgt spid="302"/>
                                        </p:tgtEl>
                                        <p:attrNameLst>
                                          <p:attrName>style.visibility</p:attrName>
                                        </p:attrNameLst>
                                      </p:cBhvr>
                                      <p:to>
                                        <p:strVal val="hidden"/>
                                      </p:to>
                                    </p:set>
                                  </p:childTnLst>
                                </p:cTn>
                              </p:par>
                              <p:par>
                                <p:cTn id="12" presetID="22" presetClass="exit" presetSubtype="8" fill="hold" grpId="0" nodeType="withEffect">
                                  <p:stCondLst>
                                    <p:cond delay="0"/>
                                  </p:stCondLst>
                                  <p:childTnLst>
                                    <p:animEffect transition="out" filter="wipe(left)">
                                      <p:cBhvr>
                                        <p:cTn id="13" dur="500"/>
                                        <p:tgtEl>
                                          <p:spTgt spid="298"/>
                                        </p:tgtEl>
                                      </p:cBhvr>
                                    </p:animEffect>
                                    <p:set>
                                      <p:cBhvr>
                                        <p:cTn id="14" dur="1" fill="hold">
                                          <p:stCondLst>
                                            <p:cond delay="499"/>
                                          </p:stCondLst>
                                        </p:cTn>
                                        <p:tgtEl>
                                          <p:spTgt spid="298"/>
                                        </p:tgtEl>
                                        <p:attrNameLst>
                                          <p:attrName>style.visibility</p:attrName>
                                        </p:attrNameLst>
                                      </p:cBhvr>
                                      <p:to>
                                        <p:strVal val="hidden"/>
                                      </p:to>
                                    </p:set>
                                  </p:childTnLst>
                                </p:cTn>
                              </p:par>
                              <p:par>
                                <p:cTn id="15" presetID="22" presetClass="entr" presetSubtype="8"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animEffect transition="in" filter="wipe(left)">
                                      <p:cBhvr>
                                        <p:cTn id="17" dur="500"/>
                                        <p:tgtEl>
                                          <p:spTgt spid="16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1"/>
                                        </p:tgtEl>
                                        <p:attrNameLst>
                                          <p:attrName>style.visibility</p:attrName>
                                        </p:attrNameLst>
                                      </p:cBhvr>
                                      <p:to>
                                        <p:strVal val="visible"/>
                                      </p:to>
                                    </p:set>
                                    <p:animEffect transition="in" filter="wipe(left)">
                                      <p:cBhvr>
                                        <p:cTn id="20" dur="500"/>
                                        <p:tgtEl>
                                          <p:spTgt spid="161"/>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62"/>
                                        </p:tgtEl>
                                        <p:attrNameLst>
                                          <p:attrName>style.visibility</p:attrName>
                                        </p:attrNameLst>
                                      </p:cBhvr>
                                      <p:to>
                                        <p:strVal val="visible"/>
                                      </p:to>
                                    </p:set>
                                  </p:childTnLst>
                                </p:cTn>
                              </p:par>
                            </p:childTnLst>
                          </p:cTn>
                        </p:par>
                        <p:par>
                          <p:cTn id="24" fill="hold">
                            <p:stCondLst>
                              <p:cond delay="500"/>
                            </p:stCondLst>
                            <p:childTnLst>
                              <p:par>
                                <p:cTn id="25" presetID="10" presetClass="exit" presetSubtype="0" fill="hold" nodeType="after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302" grpId="0"/>
      <p:bldP spid="160" grpId="0" animBg="1"/>
      <p:bldP spid="161" grpId="0"/>
      <p:bldP spid="162" grpId="0"/>
      <p:bldP spid="14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3|11"/>
</p:tagLst>
</file>

<file path=ppt/tags/tag10.xml><?xml version="1.0" encoding="utf-8"?>
<p:tagLst xmlns:a="http://schemas.openxmlformats.org/drawingml/2006/main" xmlns:r="http://schemas.openxmlformats.org/officeDocument/2006/relationships" xmlns:p="http://schemas.openxmlformats.org/presentationml/2006/main">
  <p:tag name="TIMING" val="|18|29.6|19|1.2|11.6|20.3"/>
</p:tagLst>
</file>

<file path=ppt/tags/tag11.xml><?xml version="1.0" encoding="utf-8"?>
<p:tagLst xmlns:a="http://schemas.openxmlformats.org/drawingml/2006/main" xmlns:r="http://schemas.openxmlformats.org/officeDocument/2006/relationships" xmlns:p="http://schemas.openxmlformats.org/presentationml/2006/main">
  <p:tag name="TIMING" val="|11|20.9|19.9|8.7"/>
</p:tagLst>
</file>

<file path=ppt/tags/tag12.xml><?xml version="1.0" encoding="utf-8"?>
<p:tagLst xmlns:a="http://schemas.openxmlformats.org/drawingml/2006/main" xmlns:r="http://schemas.openxmlformats.org/officeDocument/2006/relationships" xmlns:p="http://schemas.openxmlformats.org/presentationml/2006/main">
  <p:tag name="TIMING" val="|29.2|7.7|10.5|4.6|2.8|2.6"/>
</p:tagLst>
</file>

<file path=ppt/tags/tag13.xml><?xml version="1.0" encoding="utf-8"?>
<p:tagLst xmlns:a="http://schemas.openxmlformats.org/drawingml/2006/main" xmlns:r="http://schemas.openxmlformats.org/officeDocument/2006/relationships" xmlns:p="http://schemas.openxmlformats.org/presentationml/2006/main">
  <p:tag name="TIMING" val="|7.6|18.4|12.5|27.1|6.2|7.3|13|6.7|0.9|1.6|1.2|5.1|12.4|0.9"/>
</p:tagLst>
</file>

<file path=ppt/tags/tag14.xml><?xml version="1.0" encoding="utf-8"?>
<p:tagLst xmlns:a="http://schemas.openxmlformats.org/drawingml/2006/main" xmlns:r="http://schemas.openxmlformats.org/officeDocument/2006/relationships" xmlns:p="http://schemas.openxmlformats.org/presentationml/2006/main">
  <p:tag name="TIMING" val="|15.5|16"/>
</p:tagLst>
</file>

<file path=ppt/tags/tag15.xml><?xml version="1.0" encoding="utf-8"?>
<p:tagLst xmlns:a="http://schemas.openxmlformats.org/drawingml/2006/main" xmlns:r="http://schemas.openxmlformats.org/officeDocument/2006/relationships" xmlns:p="http://schemas.openxmlformats.org/presentationml/2006/main">
  <p:tag name="TIMING" val="|24.7|7.2|7.5|21.9|16.9"/>
</p:tagLst>
</file>

<file path=ppt/tags/tag16.xml><?xml version="1.0" encoding="utf-8"?>
<p:tagLst xmlns:a="http://schemas.openxmlformats.org/drawingml/2006/main" xmlns:r="http://schemas.openxmlformats.org/officeDocument/2006/relationships" xmlns:p="http://schemas.openxmlformats.org/presentationml/2006/main">
  <p:tag name="TIMING" val="|9.4|27.9|8|15.9|11.9"/>
</p:tagLst>
</file>

<file path=ppt/tags/tag17.xml><?xml version="1.0" encoding="utf-8"?>
<p:tagLst xmlns:a="http://schemas.openxmlformats.org/drawingml/2006/main" xmlns:r="http://schemas.openxmlformats.org/officeDocument/2006/relationships" xmlns:p="http://schemas.openxmlformats.org/presentationml/2006/main">
  <p:tag name="TIMING" val="|41.9|8|9.3"/>
</p:tagLst>
</file>

<file path=ppt/tags/tag18.xml><?xml version="1.0" encoding="utf-8"?>
<p:tagLst xmlns:a="http://schemas.openxmlformats.org/drawingml/2006/main" xmlns:r="http://schemas.openxmlformats.org/officeDocument/2006/relationships" xmlns:p="http://schemas.openxmlformats.org/presentationml/2006/main">
  <p:tag name="TIMING" val="|11.3|1.7|4.7|2.3"/>
</p:tagLst>
</file>

<file path=ppt/tags/tag19.xml><?xml version="1.0" encoding="utf-8"?>
<p:tagLst xmlns:a="http://schemas.openxmlformats.org/drawingml/2006/main" xmlns:r="http://schemas.openxmlformats.org/officeDocument/2006/relationships" xmlns:p="http://schemas.openxmlformats.org/presentationml/2006/main">
  <p:tag name="TIMING" val="|13.6|9.1|2.5|9.7"/>
</p:tagLst>
</file>

<file path=ppt/tags/tag2.xml><?xml version="1.0" encoding="utf-8"?>
<p:tagLst xmlns:a="http://schemas.openxmlformats.org/drawingml/2006/main" xmlns:r="http://schemas.openxmlformats.org/officeDocument/2006/relationships" xmlns:p="http://schemas.openxmlformats.org/presentationml/2006/main">
  <p:tag name="TIMING" val="|21.4|6.1|30.3|5.1"/>
</p:tagLst>
</file>

<file path=ppt/tags/tag3.xml><?xml version="1.0" encoding="utf-8"?>
<p:tagLst xmlns:a="http://schemas.openxmlformats.org/drawingml/2006/main" xmlns:r="http://schemas.openxmlformats.org/officeDocument/2006/relationships" xmlns:p="http://schemas.openxmlformats.org/presentationml/2006/main">
  <p:tag name="TIMING" val="|9|22.1|19.1|21.1|1.5|5.3|13.3"/>
</p:tagLst>
</file>

<file path=ppt/tags/tag4.xml><?xml version="1.0" encoding="utf-8"?>
<p:tagLst xmlns:a="http://schemas.openxmlformats.org/drawingml/2006/main" xmlns:r="http://schemas.openxmlformats.org/officeDocument/2006/relationships" xmlns:p="http://schemas.openxmlformats.org/presentationml/2006/main">
  <p:tag name="TIMING" val="|20.1|4.7|10.7|3.9|9.7|21.2"/>
</p:tagLst>
</file>

<file path=ppt/tags/tag5.xml><?xml version="1.0" encoding="utf-8"?>
<p:tagLst xmlns:a="http://schemas.openxmlformats.org/drawingml/2006/main" xmlns:r="http://schemas.openxmlformats.org/officeDocument/2006/relationships" xmlns:p="http://schemas.openxmlformats.org/presentationml/2006/main">
  <p:tag name="TIMING" val="|15.6|2.4"/>
</p:tagLst>
</file>

<file path=ppt/tags/tag6.xml><?xml version="1.0" encoding="utf-8"?>
<p:tagLst xmlns:a="http://schemas.openxmlformats.org/drawingml/2006/main" xmlns:r="http://schemas.openxmlformats.org/officeDocument/2006/relationships" xmlns:p="http://schemas.openxmlformats.org/presentationml/2006/main">
  <p:tag name="TIMING" val="|6"/>
</p:tagLst>
</file>

<file path=ppt/tags/tag7.xml><?xml version="1.0" encoding="utf-8"?>
<p:tagLst xmlns:a="http://schemas.openxmlformats.org/drawingml/2006/main" xmlns:r="http://schemas.openxmlformats.org/officeDocument/2006/relationships" xmlns:p="http://schemas.openxmlformats.org/presentationml/2006/main">
  <p:tag name="TIMING" val="|2.1|7.3"/>
</p:tagLst>
</file>

<file path=ppt/tags/tag8.xml><?xml version="1.0" encoding="utf-8"?>
<p:tagLst xmlns:a="http://schemas.openxmlformats.org/drawingml/2006/main" xmlns:r="http://schemas.openxmlformats.org/officeDocument/2006/relationships" xmlns:p="http://schemas.openxmlformats.org/presentationml/2006/main">
  <p:tag name="TIMING" val="|13.3|2.1|14.3"/>
</p:tagLst>
</file>

<file path=ppt/tags/tag9.xml><?xml version="1.0" encoding="utf-8"?>
<p:tagLst xmlns:a="http://schemas.openxmlformats.org/drawingml/2006/main" xmlns:r="http://schemas.openxmlformats.org/officeDocument/2006/relationships" xmlns:p="http://schemas.openxmlformats.org/presentationml/2006/main">
  <p:tag name="TIMING" val="|6.6|1.3|6.8|1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43909</TotalTime>
  <Words>1789</Words>
  <Application>Microsoft Macintosh PowerPoint</Application>
  <PresentationFormat>On-screen Show (4:3)</PresentationFormat>
  <Paragraphs>477</Paragraphs>
  <Slides>27</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Zapf Dingbats</vt:lpstr>
      <vt:lpstr>Arial</vt:lpstr>
      <vt:lpstr>Calibri</vt:lpstr>
      <vt:lpstr>Lucida Grande</vt:lpstr>
      <vt:lpstr>Verdana</vt:lpstr>
      <vt:lpstr>Wingdings</vt:lpstr>
      <vt:lpstr>Office Theme</vt:lpstr>
      <vt:lpstr>Document</vt:lpstr>
      <vt:lpstr>CONGA: Distributed Congestion-Aware Load Balancing for Datacenters</vt:lpstr>
      <vt:lpstr>Motivation</vt:lpstr>
      <vt:lpstr>Motivation</vt:lpstr>
      <vt:lpstr>Multi-rooted != Ideal DC Network</vt:lpstr>
      <vt:lpstr>Today: ECMP Load Balancing</vt:lpstr>
      <vt:lpstr>Dealing with Asymmetry</vt:lpstr>
      <vt:lpstr>Dealing with Asymmetry</vt:lpstr>
      <vt:lpstr>Dealing with Asymmetry: ECMP</vt:lpstr>
      <vt:lpstr>Dealing with Asymmetry: Local Congestion-Aware</vt:lpstr>
      <vt:lpstr>Dealing with Asymmetry: Global Congestion-Aware</vt:lpstr>
      <vt:lpstr>Global Congestion-Awareness  (in Datacenters)</vt:lpstr>
      <vt:lpstr>CONGA in 1 Slide</vt:lpstr>
      <vt:lpstr>Design Space for Load Balancing</vt:lpstr>
      <vt:lpstr>Conga’s design</vt:lpstr>
      <vt:lpstr>Design</vt:lpstr>
      <vt:lpstr>Design: Leaf-to-Leaf Feedback</vt:lpstr>
      <vt:lpstr>Design: LB Decisions</vt:lpstr>
      <vt:lpstr>Flowlets for finer load balancing</vt:lpstr>
      <vt:lpstr>Flowlet table update</vt:lpstr>
      <vt:lpstr>Distribution of data bytes across transfer sizes for different flowlet inactivity gaps</vt:lpstr>
      <vt:lpstr>Why is this Stable?</vt:lpstr>
      <vt:lpstr>How Far is this from Optimal? </vt:lpstr>
      <vt:lpstr>Implementation</vt:lpstr>
      <vt:lpstr>Evaluation</vt:lpstr>
      <vt:lpstr>HDFS Benchmark 1TB Write Test, 40 runs</vt:lpstr>
      <vt:lpstr>Decouple DC LB &amp; Transport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dc:creator>
  <cp:lastModifiedBy>H. Jonathan  Chao</cp:lastModifiedBy>
  <cp:revision>3223</cp:revision>
  <dcterms:created xsi:type="dcterms:W3CDTF">2012-10-21T18:32:46Z</dcterms:created>
  <dcterms:modified xsi:type="dcterms:W3CDTF">2020-10-21T02:19:51Z</dcterms:modified>
</cp:coreProperties>
</file>